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58" r:id="rId3"/>
    <p:sldId id="82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546" r:id="rId19"/>
    <p:sldId id="547" r:id="rId20"/>
    <p:sldId id="581" r:id="rId21"/>
    <p:sldId id="829" r:id="rId22"/>
    <p:sldId id="607" r:id="rId23"/>
    <p:sldId id="837" r:id="rId24"/>
    <p:sldId id="843" r:id="rId25"/>
    <p:sldId id="297" r:id="rId26"/>
    <p:sldId id="299" r:id="rId27"/>
    <p:sldId id="300" r:id="rId28"/>
    <p:sldId id="304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433" r:id="rId37"/>
    <p:sldId id="434" r:id="rId38"/>
    <p:sldId id="436" r:id="rId39"/>
    <p:sldId id="435" r:id="rId40"/>
    <p:sldId id="437" r:id="rId41"/>
    <p:sldId id="438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6" autoAdjust="0"/>
    <p:restoredTop sz="86697" autoAdjust="0"/>
  </p:normalViewPr>
  <p:slideViewPr>
    <p:cSldViewPr snapToGrid="0">
      <p:cViewPr varScale="1">
        <p:scale>
          <a:sx n="79" d="100"/>
          <a:sy n="79" d="100"/>
        </p:scale>
        <p:origin x="384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3319C-D33A-468D-B022-12BE9FE132B5}" type="doc">
      <dgm:prSet loTypeId="urn:microsoft.com/office/officeart/2005/8/layout/equation1" loCatId="relationship" qsTypeId="urn:microsoft.com/office/officeart/2005/8/quickstyle/3d2#1" qsCatId="3D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4E217304-C3C9-4501-A479-0A51096816FE}">
      <dgm:prSet phldrT="[Text]" custT="1"/>
      <dgm:spPr/>
      <dgm:t>
        <a:bodyPr/>
        <a:lstStyle/>
        <a:p>
          <a:r>
            <a:rPr lang="fa-IR" sz="3200" b="1" dirty="0">
              <a:cs typeface="B Badr" panose="00000400000000000000" pitchFamily="2" charset="-78"/>
            </a:rPr>
            <a:t>حقوق مالکانه</a:t>
          </a:r>
          <a:endParaRPr lang="en-US" sz="3200" b="1" dirty="0">
            <a:cs typeface="B Badr" panose="00000400000000000000" pitchFamily="2" charset="-78"/>
          </a:endParaRPr>
        </a:p>
      </dgm:t>
    </dgm:pt>
    <dgm:pt modelId="{BB1437FC-E944-4E23-96C7-E948AC976341}" type="parTrans" cxnId="{2B11B1EE-BC63-41AA-A96E-812B3293F1C6}">
      <dgm:prSet/>
      <dgm:spPr/>
      <dgm:t>
        <a:bodyPr/>
        <a:lstStyle/>
        <a:p>
          <a:endParaRPr lang="en-US"/>
        </a:p>
      </dgm:t>
    </dgm:pt>
    <dgm:pt modelId="{9FEE12AC-EA2C-4480-BE94-FB1F2F07966E}" type="sibTrans" cxnId="{2B11B1EE-BC63-41AA-A96E-812B3293F1C6}">
      <dgm:prSet/>
      <dgm:spPr/>
      <dgm:t>
        <a:bodyPr/>
        <a:lstStyle/>
        <a:p>
          <a:endParaRPr lang="en-US" dirty="0">
            <a:cs typeface="B Badr" panose="00000400000000000000" pitchFamily="2" charset="-78"/>
          </a:endParaRPr>
        </a:p>
      </dgm:t>
    </dgm:pt>
    <dgm:pt modelId="{3C281DE6-07E6-4041-9452-F9C26FECBE93}">
      <dgm:prSet phldrT="[Text]" custT="1"/>
      <dgm:spPr/>
      <dgm:t>
        <a:bodyPr/>
        <a:lstStyle/>
        <a:p>
          <a:r>
            <a:rPr lang="fa-IR" sz="3600" b="1" dirty="0">
              <a:cs typeface="B Badr" panose="00000400000000000000" pitchFamily="2" charset="-78"/>
            </a:rPr>
            <a:t>بدهی </a:t>
          </a:r>
          <a:endParaRPr lang="en-US" sz="2700" b="1" dirty="0">
            <a:cs typeface="B Badr" panose="00000400000000000000" pitchFamily="2" charset="-78"/>
          </a:endParaRPr>
        </a:p>
      </dgm:t>
    </dgm:pt>
    <dgm:pt modelId="{D373F370-BDF2-4148-A530-19BCF7CEA412}" type="parTrans" cxnId="{DFB0F09A-7722-4012-A0DD-31D4968C25F5}">
      <dgm:prSet/>
      <dgm:spPr/>
      <dgm:t>
        <a:bodyPr/>
        <a:lstStyle/>
        <a:p>
          <a:endParaRPr lang="en-US"/>
        </a:p>
      </dgm:t>
    </dgm:pt>
    <dgm:pt modelId="{B97ACA98-3F4D-4672-A56C-810727398714}" type="sibTrans" cxnId="{DFB0F09A-7722-4012-A0DD-31D4968C25F5}">
      <dgm:prSet/>
      <dgm:spPr/>
      <dgm:t>
        <a:bodyPr/>
        <a:lstStyle/>
        <a:p>
          <a:endParaRPr lang="en-US" dirty="0">
            <a:cs typeface="B Badr" panose="00000400000000000000" pitchFamily="2" charset="-78"/>
          </a:endParaRPr>
        </a:p>
      </dgm:t>
    </dgm:pt>
    <dgm:pt modelId="{98445E33-1991-454D-A9F2-38FCF04D2E2C}">
      <dgm:prSet phldrT="[Text]" custT="1"/>
      <dgm:spPr/>
      <dgm:t>
        <a:bodyPr/>
        <a:lstStyle/>
        <a:p>
          <a:r>
            <a:rPr lang="fa-IR" sz="4400" b="1">
              <a:cs typeface="B Badr" panose="00000400000000000000" pitchFamily="2" charset="-78"/>
            </a:rPr>
            <a:t>دارایی</a:t>
          </a:r>
          <a:endParaRPr lang="en-US" sz="4400" b="1" dirty="0">
            <a:cs typeface="B Badr" panose="00000400000000000000" pitchFamily="2" charset="-78"/>
          </a:endParaRPr>
        </a:p>
      </dgm:t>
    </dgm:pt>
    <dgm:pt modelId="{02455A0B-415B-4A42-9C0E-528BF25D8E1A}" type="parTrans" cxnId="{7716B235-A806-4FD5-A1E0-1C7A34F7EA41}">
      <dgm:prSet/>
      <dgm:spPr/>
      <dgm:t>
        <a:bodyPr/>
        <a:lstStyle/>
        <a:p>
          <a:endParaRPr lang="en-US"/>
        </a:p>
      </dgm:t>
    </dgm:pt>
    <dgm:pt modelId="{1AE80A81-E0CE-4AA2-BE16-377CEC015574}" type="sibTrans" cxnId="{7716B235-A806-4FD5-A1E0-1C7A34F7EA41}">
      <dgm:prSet/>
      <dgm:spPr/>
      <dgm:t>
        <a:bodyPr/>
        <a:lstStyle/>
        <a:p>
          <a:endParaRPr lang="en-US"/>
        </a:p>
      </dgm:t>
    </dgm:pt>
    <dgm:pt modelId="{00CACB13-3D66-40C5-B54C-7A1FA3723F2A}" type="pres">
      <dgm:prSet presAssocID="{D853319C-D33A-468D-B022-12BE9FE132B5}" presName="linearFlow" presStyleCnt="0">
        <dgm:presLayoutVars>
          <dgm:dir/>
          <dgm:resizeHandles val="exact"/>
        </dgm:presLayoutVars>
      </dgm:prSet>
      <dgm:spPr/>
    </dgm:pt>
    <dgm:pt modelId="{886784BE-36DD-4069-B979-0E1984F26730}" type="pres">
      <dgm:prSet presAssocID="{4E217304-C3C9-4501-A479-0A51096816FE}" presName="node" presStyleLbl="node1" presStyleIdx="0" presStyleCnt="3" custLinFactNeighborX="-14605">
        <dgm:presLayoutVars>
          <dgm:bulletEnabled val="1"/>
        </dgm:presLayoutVars>
      </dgm:prSet>
      <dgm:spPr/>
    </dgm:pt>
    <dgm:pt modelId="{6A7B1BA3-AC45-4520-9883-92D6A19A8F53}" type="pres">
      <dgm:prSet presAssocID="{9FEE12AC-EA2C-4480-BE94-FB1F2F07966E}" presName="spacerL" presStyleCnt="0"/>
      <dgm:spPr/>
    </dgm:pt>
    <dgm:pt modelId="{A1D04A26-73B3-4238-A33F-AC8B37A4EEC4}" type="pres">
      <dgm:prSet presAssocID="{9FEE12AC-EA2C-4480-BE94-FB1F2F07966E}" presName="sibTrans" presStyleLbl="sibTrans2D1" presStyleIdx="0" presStyleCnt="2"/>
      <dgm:spPr/>
    </dgm:pt>
    <dgm:pt modelId="{8D75C9EA-0470-46A6-90C1-3FFC39FC6FC6}" type="pres">
      <dgm:prSet presAssocID="{9FEE12AC-EA2C-4480-BE94-FB1F2F07966E}" presName="spacerR" presStyleCnt="0"/>
      <dgm:spPr/>
    </dgm:pt>
    <dgm:pt modelId="{388EADD8-FA2A-46CE-BDD3-7F336759D390}" type="pres">
      <dgm:prSet presAssocID="{3C281DE6-07E6-4041-9452-F9C26FECBE93}" presName="node" presStyleLbl="node1" presStyleIdx="1" presStyleCnt="3">
        <dgm:presLayoutVars>
          <dgm:bulletEnabled val="1"/>
        </dgm:presLayoutVars>
      </dgm:prSet>
      <dgm:spPr/>
    </dgm:pt>
    <dgm:pt modelId="{C3CA15E3-CFFD-4847-A04D-2D41DE769B45}" type="pres">
      <dgm:prSet presAssocID="{B97ACA98-3F4D-4672-A56C-810727398714}" presName="spacerL" presStyleCnt="0"/>
      <dgm:spPr/>
    </dgm:pt>
    <dgm:pt modelId="{DA0B8CF8-4CA6-44C7-931B-67D441524472}" type="pres">
      <dgm:prSet presAssocID="{B97ACA98-3F4D-4672-A56C-810727398714}" presName="sibTrans" presStyleLbl="sibTrans2D1" presStyleIdx="1" presStyleCnt="2"/>
      <dgm:spPr/>
    </dgm:pt>
    <dgm:pt modelId="{7C140111-CDD1-4FE6-921F-098EC741CD83}" type="pres">
      <dgm:prSet presAssocID="{B97ACA98-3F4D-4672-A56C-810727398714}" presName="spacerR" presStyleCnt="0"/>
      <dgm:spPr/>
    </dgm:pt>
    <dgm:pt modelId="{1BEF60AD-CCC0-4CDA-B422-87A0BE404A73}" type="pres">
      <dgm:prSet presAssocID="{98445E33-1991-454D-A9F2-38FCF04D2E2C}" presName="node" presStyleLbl="node1" presStyleIdx="2" presStyleCnt="3">
        <dgm:presLayoutVars>
          <dgm:bulletEnabled val="1"/>
        </dgm:presLayoutVars>
      </dgm:prSet>
      <dgm:spPr/>
    </dgm:pt>
  </dgm:ptLst>
  <dgm:cxnLst>
    <dgm:cxn modelId="{6534FA0E-A596-46D5-B2F2-A5410A6AF00F}" type="presOf" srcId="{9FEE12AC-EA2C-4480-BE94-FB1F2F07966E}" destId="{A1D04A26-73B3-4238-A33F-AC8B37A4EEC4}" srcOrd="0" destOrd="0" presId="urn:microsoft.com/office/officeart/2005/8/layout/equation1"/>
    <dgm:cxn modelId="{ACC4D71D-5F41-4BDE-90FA-1E28B2777E1E}" type="presOf" srcId="{D853319C-D33A-468D-B022-12BE9FE132B5}" destId="{00CACB13-3D66-40C5-B54C-7A1FA3723F2A}" srcOrd="0" destOrd="0" presId="urn:microsoft.com/office/officeart/2005/8/layout/equation1"/>
    <dgm:cxn modelId="{7716B235-A806-4FD5-A1E0-1C7A34F7EA41}" srcId="{D853319C-D33A-468D-B022-12BE9FE132B5}" destId="{98445E33-1991-454D-A9F2-38FCF04D2E2C}" srcOrd="2" destOrd="0" parTransId="{02455A0B-415B-4A42-9C0E-528BF25D8E1A}" sibTransId="{1AE80A81-E0CE-4AA2-BE16-377CEC015574}"/>
    <dgm:cxn modelId="{E938885F-43FE-4011-83E3-74313691FBB0}" type="presOf" srcId="{3C281DE6-07E6-4041-9452-F9C26FECBE93}" destId="{388EADD8-FA2A-46CE-BDD3-7F336759D390}" srcOrd="0" destOrd="0" presId="urn:microsoft.com/office/officeart/2005/8/layout/equation1"/>
    <dgm:cxn modelId="{152C5B82-F88E-472D-83DC-B1937BB0A985}" type="presOf" srcId="{98445E33-1991-454D-A9F2-38FCF04D2E2C}" destId="{1BEF60AD-CCC0-4CDA-B422-87A0BE404A73}" srcOrd="0" destOrd="0" presId="urn:microsoft.com/office/officeart/2005/8/layout/equation1"/>
    <dgm:cxn modelId="{24C82583-918E-4724-94DB-D0B7A937B2C4}" type="presOf" srcId="{4E217304-C3C9-4501-A479-0A51096816FE}" destId="{886784BE-36DD-4069-B979-0E1984F26730}" srcOrd="0" destOrd="0" presId="urn:microsoft.com/office/officeart/2005/8/layout/equation1"/>
    <dgm:cxn modelId="{DFB0F09A-7722-4012-A0DD-31D4968C25F5}" srcId="{D853319C-D33A-468D-B022-12BE9FE132B5}" destId="{3C281DE6-07E6-4041-9452-F9C26FECBE93}" srcOrd="1" destOrd="0" parTransId="{D373F370-BDF2-4148-A530-19BCF7CEA412}" sibTransId="{B97ACA98-3F4D-4672-A56C-810727398714}"/>
    <dgm:cxn modelId="{7276379C-A9D1-43C6-9113-EF8A7902B757}" type="presOf" srcId="{B97ACA98-3F4D-4672-A56C-810727398714}" destId="{DA0B8CF8-4CA6-44C7-931B-67D441524472}" srcOrd="0" destOrd="0" presId="urn:microsoft.com/office/officeart/2005/8/layout/equation1"/>
    <dgm:cxn modelId="{2B11B1EE-BC63-41AA-A96E-812B3293F1C6}" srcId="{D853319C-D33A-468D-B022-12BE9FE132B5}" destId="{4E217304-C3C9-4501-A479-0A51096816FE}" srcOrd="0" destOrd="0" parTransId="{BB1437FC-E944-4E23-96C7-E948AC976341}" sibTransId="{9FEE12AC-EA2C-4480-BE94-FB1F2F07966E}"/>
    <dgm:cxn modelId="{8D657CDB-12A9-4B67-9F7B-2EFDDB4092C1}" type="presParOf" srcId="{00CACB13-3D66-40C5-B54C-7A1FA3723F2A}" destId="{886784BE-36DD-4069-B979-0E1984F26730}" srcOrd="0" destOrd="0" presId="urn:microsoft.com/office/officeart/2005/8/layout/equation1"/>
    <dgm:cxn modelId="{03396ED2-31EA-49D2-A7B0-39E52B013C31}" type="presParOf" srcId="{00CACB13-3D66-40C5-B54C-7A1FA3723F2A}" destId="{6A7B1BA3-AC45-4520-9883-92D6A19A8F53}" srcOrd="1" destOrd="0" presId="urn:microsoft.com/office/officeart/2005/8/layout/equation1"/>
    <dgm:cxn modelId="{AF05BA3B-C8FB-4EC2-A588-30E12B380F8F}" type="presParOf" srcId="{00CACB13-3D66-40C5-B54C-7A1FA3723F2A}" destId="{A1D04A26-73B3-4238-A33F-AC8B37A4EEC4}" srcOrd="2" destOrd="0" presId="urn:microsoft.com/office/officeart/2005/8/layout/equation1"/>
    <dgm:cxn modelId="{ED10B66A-4BC5-4F51-800B-3D7B095D03A0}" type="presParOf" srcId="{00CACB13-3D66-40C5-B54C-7A1FA3723F2A}" destId="{8D75C9EA-0470-46A6-90C1-3FFC39FC6FC6}" srcOrd="3" destOrd="0" presId="urn:microsoft.com/office/officeart/2005/8/layout/equation1"/>
    <dgm:cxn modelId="{8BF03794-F394-4B21-8916-F0762F51AADE}" type="presParOf" srcId="{00CACB13-3D66-40C5-B54C-7A1FA3723F2A}" destId="{388EADD8-FA2A-46CE-BDD3-7F336759D390}" srcOrd="4" destOrd="0" presId="urn:microsoft.com/office/officeart/2005/8/layout/equation1"/>
    <dgm:cxn modelId="{74B3D89C-B810-4496-A328-9F42830362A0}" type="presParOf" srcId="{00CACB13-3D66-40C5-B54C-7A1FA3723F2A}" destId="{C3CA15E3-CFFD-4847-A04D-2D41DE769B45}" srcOrd="5" destOrd="0" presId="urn:microsoft.com/office/officeart/2005/8/layout/equation1"/>
    <dgm:cxn modelId="{C342F7F0-8B11-4979-BD9E-CFF5B9B7A0E9}" type="presParOf" srcId="{00CACB13-3D66-40C5-B54C-7A1FA3723F2A}" destId="{DA0B8CF8-4CA6-44C7-931B-67D441524472}" srcOrd="6" destOrd="0" presId="urn:microsoft.com/office/officeart/2005/8/layout/equation1"/>
    <dgm:cxn modelId="{E7924574-3B98-46A9-B528-D78449069014}" type="presParOf" srcId="{00CACB13-3D66-40C5-B54C-7A1FA3723F2A}" destId="{7C140111-CDD1-4FE6-921F-098EC741CD83}" srcOrd="7" destOrd="0" presId="urn:microsoft.com/office/officeart/2005/8/layout/equation1"/>
    <dgm:cxn modelId="{14D128DB-3A5C-41E6-BAA9-83ACDFA10238}" type="presParOf" srcId="{00CACB13-3D66-40C5-B54C-7A1FA3723F2A}" destId="{1BEF60AD-CCC0-4CDA-B422-87A0BE404A73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D70898-ED45-4E65-AA4C-92E449B0DC27}" type="doc">
      <dgm:prSet loTypeId="urn:microsoft.com/office/officeart/2005/8/layout/equation1" loCatId="relationship" qsTypeId="urn:microsoft.com/office/officeart/2005/8/quickstyle/simple3#1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5C0B63BF-A960-475C-B891-84B217457A7C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fa-IR" sz="2400" b="1" dirty="0">
              <a:cs typeface="B Badr" panose="00000400000000000000" pitchFamily="2" charset="-78"/>
            </a:rPr>
            <a:t>هزينه هاي متغير</a:t>
          </a:r>
          <a:endParaRPr lang="en-US" sz="2400" b="1" dirty="0">
            <a:cs typeface="B Badr" panose="00000400000000000000" pitchFamily="2" charset="-78"/>
          </a:endParaRPr>
        </a:p>
        <a:p>
          <a:r>
            <a:rPr lang="en-US" sz="3200" dirty="0">
              <a:cs typeface="B Badr" panose="00000400000000000000" pitchFamily="2" charset="-78"/>
            </a:rPr>
            <a:t>V</a:t>
          </a:r>
        </a:p>
      </dgm:t>
    </dgm:pt>
    <dgm:pt modelId="{F54B1360-1A10-481E-ADDE-8E0792D3F23D}" type="parTrans" cxnId="{6BF3FBFC-BF8D-42B6-A5D0-2C848918AEEA}">
      <dgm:prSet/>
      <dgm:spPr/>
      <dgm:t>
        <a:bodyPr/>
        <a:lstStyle/>
        <a:p>
          <a:endParaRPr lang="en-US"/>
        </a:p>
      </dgm:t>
    </dgm:pt>
    <dgm:pt modelId="{35804CED-5BE5-4C3C-89C0-9AB322A6D1FE}" type="sibTrans" cxnId="{6BF3FBFC-BF8D-42B6-A5D0-2C848918AEEA}">
      <dgm:prSet/>
      <dgm:spPr>
        <a:solidFill>
          <a:schemeClr val="tx1"/>
        </a:solidFill>
      </dgm:spPr>
      <dgm:t>
        <a:bodyPr/>
        <a:lstStyle/>
        <a:p>
          <a:endParaRPr lang="en-US">
            <a:cs typeface="B Badr" panose="00000400000000000000" pitchFamily="2" charset="-78"/>
          </a:endParaRPr>
        </a:p>
      </dgm:t>
    </dgm:pt>
    <dgm:pt modelId="{36C239EF-6FB3-459C-854C-95C72D29B8A9}">
      <dgm:prSet phldrT="[Text]" custT="1"/>
      <dgm:spPr/>
      <dgm:t>
        <a:bodyPr/>
        <a:lstStyle/>
        <a:p>
          <a:r>
            <a:rPr lang="fa-IR" sz="2000" b="1" dirty="0">
              <a:cs typeface="B Badr" panose="00000400000000000000" pitchFamily="2" charset="-78"/>
            </a:rPr>
            <a:t>درآمد حاصل </a:t>
          </a:r>
          <a:endParaRPr lang="en-US" sz="2000" b="1" dirty="0">
            <a:cs typeface="B Badr" panose="00000400000000000000" pitchFamily="2" charset="-78"/>
          </a:endParaRPr>
        </a:p>
        <a:p>
          <a:pPr rtl="1"/>
          <a:r>
            <a:rPr lang="fa-IR" sz="2000" b="1" dirty="0">
              <a:cs typeface="B Badr" panose="00000400000000000000" pitchFamily="2" charset="-78"/>
            </a:rPr>
            <a:t>از فروش</a:t>
          </a:r>
          <a:endParaRPr lang="en-US" sz="2000" b="1" dirty="0">
            <a:cs typeface="B Badr" panose="00000400000000000000" pitchFamily="2" charset="-78"/>
          </a:endParaRPr>
        </a:p>
        <a:p>
          <a:pPr rtl="1"/>
          <a:r>
            <a:rPr lang="en-US" sz="2400" dirty="0">
              <a:cs typeface="B Badr" panose="00000400000000000000" pitchFamily="2" charset="-78"/>
            </a:rPr>
            <a:t>P.Q</a:t>
          </a:r>
        </a:p>
      </dgm:t>
    </dgm:pt>
    <dgm:pt modelId="{4090D3D9-5BB0-4B56-A38B-ED7C9F162561}" type="parTrans" cxnId="{E7083596-F239-4F62-8528-0C6BBBFFCEB8}">
      <dgm:prSet/>
      <dgm:spPr/>
      <dgm:t>
        <a:bodyPr/>
        <a:lstStyle/>
        <a:p>
          <a:endParaRPr lang="en-US"/>
        </a:p>
      </dgm:t>
    </dgm:pt>
    <dgm:pt modelId="{05CCA5F7-FB2A-4C67-B836-3A1D7683BEDC}" type="sibTrans" cxnId="{E7083596-F239-4F62-8528-0C6BBBFFCEB8}">
      <dgm:prSet/>
      <dgm:spPr/>
      <dgm:t>
        <a:bodyPr/>
        <a:lstStyle/>
        <a:p>
          <a:endParaRPr lang="en-US"/>
        </a:p>
      </dgm:t>
    </dgm:pt>
    <dgm:pt modelId="{CF55108F-A8A0-4FAB-87CA-40D277225556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b="1" dirty="0">
              <a:cs typeface="B Badr" panose="00000400000000000000" pitchFamily="2" charset="-78"/>
            </a:rPr>
            <a:t>هزينه هاي </a:t>
          </a:r>
        </a:p>
        <a:p>
          <a:pPr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b="1" dirty="0">
              <a:cs typeface="B Badr" panose="00000400000000000000" pitchFamily="2" charset="-78"/>
            </a:rPr>
            <a:t>ثابت</a:t>
          </a:r>
          <a:endParaRPr lang="en-US" sz="2400" b="1" dirty="0">
            <a:cs typeface="B Badr" panose="00000400000000000000" pitchFamily="2" charset="-78"/>
          </a:endParaRPr>
        </a:p>
        <a:p>
          <a:pPr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dirty="0">
              <a:cs typeface="B Badr" panose="00000400000000000000" pitchFamily="2" charset="-78"/>
            </a:rPr>
            <a:t>F</a:t>
          </a:r>
          <a:endParaRPr lang="en-US" sz="4400" dirty="0">
            <a:cs typeface="B Badr" panose="00000400000000000000" pitchFamily="2" charset="-78"/>
          </a:endParaRPr>
        </a:p>
      </dgm:t>
    </dgm:pt>
    <dgm:pt modelId="{30B6208E-194F-427A-8060-08FDFC292C97}" type="sibTrans" cxnId="{44802098-6111-4983-A48A-9DD5B1584BB3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en-US">
            <a:cs typeface="B Badr" panose="00000400000000000000" pitchFamily="2" charset="-78"/>
          </a:endParaRPr>
        </a:p>
      </dgm:t>
    </dgm:pt>
    <dgm:pt modelId="{4E85B5CE-F860-4491-BECD-81EFEC179B92}" type="parTrans" cxnId="{44802098-6111-4983-A48A-9DD5B1584BB3}">
      <dgm:prSet/>
      <dgm:spPr/>
      <dgm:t>
        <a:bodyPr/>
        <a:lstStyle/>
        <a:p>
          <a:endParaRPr lang="en-US"/>
        </a:p>
      </dgm:t>
    </dgm:pt>
    <dgm:pt modelId="{C5FCE741-34A5-4E25-AC74-9EA518DA5C13}" type="pres">
      <dgm:prSet presAssocID="{46D70898-ED45-4E65-AA4C-92E449B0DC27}" presName="linearFlow" presStyleCnt="0">
        <dgm:presLayoutVars>
          <dgm:dir/>
          <dgm:resizeHandles val="exact"/>
        </dgm:presLayoutVars>
      </dgm:prSet>
      <dgm:spPr/>
    </dgm:pt>
    <dgm:pt modelId="{C90629E3-2799-4041-AF80-F99359E01031}" type="pres">
      <dgm:prSet presAssocID="{CF55108F-A8A0-4FAB-87CA-40D277225556}" presName="node" presStyleLbl="node1" presStyleIdx="0" presStyleCnt="3" custScaleX="114507" custScaleY="111710" custLinFactNeighborX="-929" custLinFactNeighborY="5545">
        <dgm:presLayoutVars>
          <dgm:bulletEnabled val="1"/>
        </dgm:presLayoutVars>
      </dgm:prSet>
      <dgm:spPr/>
    </dgm:pt>
    <dgm:pt modelId="{01A7C0DF-FC5A-418C-AE57-E4FED6577148}" type="pres">
      <dgm:prSet presAssocID="{30B6208E-194F-427A-8060-08FDFC292C97}" presName="spacerL" presStyleCnt="0"/>
      <dgm:spPr/>
    </dgm:pt>
    <dgm:pt modelId="{A3C9C12F-9465-42A9-A5D9-53B84AABB818}" type="pres">
      <dgm:prSet presAssocID="{30B6208E-194F-427A-8060-08FDFC292C97}" presName="sibTrans" presStyleLbl="sibTrans2D1" presStyleIdx="0" presStyleCnt="2" custLinFactNeighborX="-10200"/>
      <dgm:spPr/>
    </dgm:pt>
    <dgm:pt modelId="{C4ADF45F-71C9-48AD-8037-7DE31BB8AFB4}" type="pres">
      <dgm:prSet presAssocID="{30B6208E-194F-427A-8060-08FDFC292C97}" presName="spacerR" presStyleCnt="0"/>
      <dgm:spPr/>
    </dgm:pt>
    <dgm:pt modelId="{869AA91D-EFCC-48BD-BFE6-93F031002E37}" type="pres">
      <dgm:prSet presAssocID="{5C0B63BF-A960-475C-B891-84B217457A7C}" presName="node" presStyleLbl="node1" presStyleIdx="1" presStyleCnt="3" custScaleX="105892" custScaleY="109739" custLinFactNeighborX="-49284" custLinFactNeighborY="5688">
        <dgm:presLayoutVars>
          <dgm:bulletEnabled val="1"/>
        </dgm:presLayoutVars>
      </dgm:prSet>
      <dgm:spPr/>
    </dgm:pt>
    <dgm:pt modelId="{C4035DF9-5EDA-411F-8EF3-3DC4B604D28E}" type="pres">
      <dgm:prSet presAssocID="{35804CED-5BE5-4C3C-89C0-9AB322A6D1FE}" presName="spacerL" presStyleCnt="0"/>
      <dgm:spPr/>
    </dgm:pt>
    <dgm:pt modelId="{76159B2B-D149-48CA-822D-E6D306A8CCA7}" type="pres">
      <dgm:prSet presAssocID="{35804CED-5BE5-4C3C-89C0-9AB322A6D1FE}" presName="sibTrans" presStyleLbl="sibTrans2D1" presStyleIdx="1" presStyleCnt="2" custLinFactNeighborX="-49284"/>
      <dgm:spPr/>
    </dgm:pt>
    <dgm:pt modelId="{C3D05F01-7769-4172-9F96-AD00ECD62414}" type="pres">
      <dgm:prSet presAssocID="{35804CED-5BE5-4C3C-89C0-9AB322A6D1FE}" presName="spacerR" presStyleCnt="0"/>
      <dgm:spPr/>
    </dgm:pt>
    <dgm:pt modelId="{EDC889E3-F623-4404-9EC9-6835939B9BF2}" type="pres">
      <dgm:prSet presAssocID="{36C239EF-6FB3-459C-854C-95C72D29B8A9}" presName="node" presStyleLbl="node1" presStyleIdx="2" presStyleCnt="3" custLinFactNeighborX="54571">
        <dgm:presLayoutVars>
          <dgm:bulletEnabled val="1"/>
        </dgm:presLayoutVars>
      </dgm:prSet>
      <dgm:spPr/>
    </dgm:pt>
  </dgm:ptLst>
  <dgm:cxnLst>
    <dgm:cxn modelId="{9A47091B-751D-4793-BDDF-8065AAD9839D}" type="presOf" srcId="{CF55108F-A8A0-4FAB-87CA-40D277225556}" destId="{C90629E3-2799-4041-AF80-F99359E01031}" srcOrd="0" destOrd="0" presId="urn:microsoft.com/office/officeart/2005/8/layout/equation1"/>
    <dgm:cxn modelId="{0FBCC422-2D13-4B3F-A75A-BE4B2F6498DF}" type="presOf" srcId="{46D70898-ED45-4E65-AA4C-92E449B0DC27}" destId="{C5FCE741-34A5-4E25-AC74-9EA518DA5C13}" srcOrd="0" destOrd="0" presId="urn:microsoft.com/office/officeart/2005/8/layout/equation1"/>
    <dgm:cxn modelId="{B823CA2C-7B33-4134-BADF-2E474DBC6766}" type="presOf" srcId="{30B6208E-194F-427A-8060-08FDFC292C97}" destId="{A3C9C12F-9465-42A9-A5D9-53B84AABB818}" srcOrd="0" destOrd="0" presId="urn:microsoft.com/office/officeart/2005/8/layout/equation1"/>
    <dgm:cxn modelId="{6B090B77-60EA-425D-A225-B2B54B819C51}" type="presOf" srcId="{36C239EF-6FB3-459C-854C-95C72D29B8A9}" destId="{EDC889E3-F623-4404-9EC9-6835939B9BF2}" srcOrd="0" destOrd="0" presId="urn:microsoft.com/office/officeart/2005/8/layout/equation1"/>
    <dgm:cxn modelId="{A434747C-D175-444A-A206-8E8870146764}" type="presOf" srcId="{35804CED-5BE5-4C3C-89C0-9AB322A6D1FE}" destId="{76159B2B-D149-48CA-822D-E6D306A8CCA7}" srcOrd="0" destOrd="0" presId="urn:microsoft.com/office/officeart/2005/8/layout/equation1"/>
    <dgm:cxn modelId="{E7083596-F239-4F62-8528-0C6BBBFFCEB8}" srcId="{46D70898-ED45-4E65-AA4C-92E449B0DC27}" destId="{36C239EF-6FB3-459C-854C-95C72D29B8A9}" srcOrd="2" destOrd="0" parTransId="{4090D3D9-5BB0-4B56-A38B-ED7C9F162561}" sibTransId="{05CCA5F7-FB2A-4C67-B836-3A1D7683BEDC}"/>
    <dgm:cxn modelId="{44802098-6111-4983-A48A-9DD5B1584BB3}" srcId="{46D70898-ED45-4E65-AA4C-92E449B0DC27}" destId="{CF55108F-A8A0-4FAB-87CA-40D277225556}" srcOrd="0" destOrd="0" parTransId="{4E85B5CE-F860-4491-BECD-81EFEC179B92}" sibTransId="{30B6208E-194F-427A-8060-08FDFC292C97}"/>
    <dgm:cxn modelId="{84FE369E-E1DA-467D-BC31-08247F8B17B2}" type="presOf" srcId="{5C0B63BF-A960-475C-B891-84B217457A7C}" destId="{869AA91D-EFCC-48BD-BFE6-93F031002E37}" srcOrd="0" destOrd="0" presId="urn:microsoft.com/office/officeart/2005/8/layout/equation1"/>
    <dgm:cxn modelId="{6BF3FBFC-BF8D-42B6-A5D0-2C848918AEEA}" srcId="{46D70898-ED45-4E65-AA4C-92E449B0DC27}" destId="{5C0B63BF-A960-475C-B891-84B217457A7C}" srcOrd="1" destOrd="0" parTransId="{F54B1360-1A10-481E-ADDE-8E0792D3F23D}" sibTransId="{35804CED-5BE5-4C3C-89C0-9AB322A6D1FE}"/>
    <dgm:cxn modelId="{EAAAB37A-521E-4D27-9D8A-C2805351BA23}" type="presParOf" srcId="{C5FCE741-34A5-4E25-AC74-9EA518DA5C13}" destId="{C90629E3-2799-4041-AF80-F99359E01031}" srcOrd="0" destOrd="0" presId="urn:microsoft.com/office/officeart/2005/8/layout/equation1"/>
    <dgm:cxn modelId="{B3577DFB-BAAB-4F87-A93E-E0C84BA2C48B}" type="presParOf" srcId="{C5FCE741-34A5-4E25-AC74-9EA518DA5C13}" destId="{01A7C0DF-FC5A-418C-AE57-E4FED6577148}" srcOrd="1" destOrd="0" presId="urn:microsoft.com/office/officeart/2005/8/layout/equation1"/>
    <dgm:cxn modelId="{CD2DBE4A-74AF-4E93-8125-C83DB2E04AA3}" type="presParOf" srcId="{C5FCE741-34A5-4E25-AC74-9EA518DA5C13}" destId="{A3C9C12F-9465-42A9-A5D9-53B84AABB818}" srcOrd="2" destOrd="0" presId="urn:microsoft.com/office/officeart/2005/8/layout/equation1"/>
    <dgm:cxn modelId="{E780C2F3-D57F-4D7F-8589-C8B0A495AE0E}" type="presParOf" srcId="{C5FCE741-34A5-4E25-AC74-9EA518DA5C13}" destId="{C4ADF45F-71C9-48AD-8037-7DE31BB8AFB4}" srcOrd="3" destOrd="0" presId="urn:microsoft.com/office/officeart/2005/8/layout/equation1"/>
    <dgm:cxn modelId="{850291EE-D9B6-45BA-83EE-6FE4D4A1FE05}" type="presParOf" srcId="{C5FCE741-34A5-4E25-AC74-9EA518DA5C13}" destId="{869AA91D-EFCC-48BD-BFE6-93F031002E37}" srcOrd="4" destOrd="0" presId="urn:microsoft.com/office/officeart/2005/8/layout/equation1"/>
    <dgm:cxn modelId="{7D70A965-9F04-4492-BFBC-8D92BCF17D79}" type="presParOf" srcId="{C5FCE741-34A5-4E25-AC74-9EA518DA5C13}" destId="{C4035DF9-5EDA-411F-8EF3-3DC4B604D28E}" srcOrd="5" destOrd="0" presId="urn:microsoft.com/office/officeart/2005/8/layout/equation1"/>
    <dgm:cxn modelId="{CF6C3C38-A517-46C9-8997-A9B7B2073466}" type="presParOf" srcId="{C5FCE741-34A5-4E25-AC74-9EA518DA5C13}" destId="{76159B2B-D149-48CA-822D-E6D306A8CCA7}" srcOrd="6" destOrd="0" presId="urn:microsoft.com/office/officeart/2005/8/layout/equation1"/>
    <dgm:cxn modelId="{69E56ED4-E4D0-4B8B-ACA0-5E38CFC65FF9}" type="presParOf" srcId="{C5FCE741-34A5-4E25-AC74-9EA518DA5C13}" destId="{C3D05F01-7769-4172-9F96-AD00ECD62414}" srcOrd="7" destOrd="0" presId="urn:microsoft.com/office/officeart/2005/8/layout/equation1"/>
    <dgm:cxn modelId="{08E6435F-FC31-4FE4-B447-8B9425D3D1AD}" type="presParOf" srcId="{C5FCE741-34A5-4E25-AC74-9EA518DA5C13}" destId="{EDC889E3-F623-4404-9EC9-6835939B9BF2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D70898-ED45-4E65-AA4C-92E449B0DC27}" type="doc">
      <dgm:prSet loTypeId="urn:microsoft.com/office/officeart/2005/8/layout/equation1" loCatId="relationship" qsTypeId="urn:microsoft.com/office/officeart/2005/8/quickstyle/simple3#2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5C0B63BF-A960-475C-B891-84B217457A7C}">
      <dgm:prSet phldrT="[Text]" custT="1"/>
      <dgm:spPr/>
      <dgm:t>
        <a:bodyPr/>
        <a:lstStyle/>
        <a:p>
          <a:r>
            <a:rPr lang="fa-IR" sz="2800" b="0" dirty="0">
              <a:cs typeface="B Badr" panose="00000400000000000000" pitchFamily="2" charset="-78"/>
            </a:rPr>
            <a:t>کل هزینه</a:t>
          </a:r>
        </a:p>
        <a:p>
          <a:r>
            <a:rPr lang="en-US" sz="2800" b="1" dirty="0">
              <a:cs typeface="2  Kamran" pitchFamily="2" charset="-78"/>
            </a:rPr>
            <a:t>Total Cost</a:t>
          </a:r>
        </a:p>
        <a:p>
          <a:endParaRPr lang="en-US" sz="3200" dirty="0">
            <a:cs typeface="2  Koodak" pitchFamily="2" charset="-78"/>
          </a:endParaRPr>
        </a:p>
      </dgm:t>
    </dgm:pt>
    <dgm:pt modelId="{F54B1360-1A10-481E-ADDE-8E0792D3F23D}" type="parTrans" cxnId="{6BF3FBFC-BF8D-42B6-A5D0-2C848918AEEA}">
      <dgm:prSet/>
      <dgm:spPr/>
      <dgm:t>
        <a:bodyPr/>
        <a:lstStyle/>
        <a:p>
          <a:endParaRPr lang="en-US"/>
        </a:p>
      </dgm:t>
    </dgm:pt>
    <dgm:pt modelId="{35804CED-5BE5-4C3C-89C0-9AB322A6D1FE}" type="sibTrans" cxnId="{6BF3FBFC-BF8D-42B6-A5D0-2C848918AEEA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36C239EF-6FB3-459C-854C-95C72D29B8A9}">
      <dgm:prSet phldrT="[Text]" custT="1"/>
      <dgm:spPr/>
      <dgm:t>
        <a:bodyPr/>
        <a:lstStyle/>
        <a:p>
          <a:r>
            <a:rPr lang="fa-IR" sz="2000" b="1" dirty="0">
              <a:cs typeface="B Badr" panose="00000400000000000000" pitchFamily="2" charset="-78"/>
            </a:rPr>
            <a:t> </a:t>
          </a:r>
          <a:r>
            <a:rPr lang="fa-IR" sz="2800" b="1" dirty="0">
              <a:cs typeface="B Badr" panose="00000400000000000000" pitchFamily="2" charset="-78"/>
            </a:rPr>
            <a:t>کل</a:t>
          </a:r>
          <a:r>
            <a:rPr lang="fa-IR" sz="2000" b="1" dirty="0">
              <a:cs typeface="B Badr" panose="00000400000000000000" pitchFamily="2" charset="-78"/>
            </a:rPr>
            <a:t> </a:t>
          </a:r>
          <a:r>
            <a:rPr lang="fa-IR" sz="2800" b="1" dirty="0">
              <a:cs typeface="B Badr" panose="00000400000000000000" pitchFamily="2" charset="-78"/>
            </a:rPr>
            <a:t>فروش</a:t>
          </a:r>
          <a:endParaRPr lang="en-US" sz="2800" b="1" dirty="0">
            <a:cs typeface="B Badr" panose="00000400000000000000" pitchFamily="2" charset="-78"/>
          </a:endParaRPr>
        </a:p>
        <a:p>
          <a:pPr rtl="1"/>
          <a:r>
            <a:rPr lang="en-US" sz="2800" b="1" dirty="0">
              <a:cs typeface="2  Koodak" pitchFamily="2" charset="-78"/>
            </a:rPr>
            <a:t>Total Revenue</a:t>
          </a:r>
          <a:endParaRPr lang="en-US" sz="4000" dirty="0">
            <a:cs typeface="2  Koodak" pitchFamily="2" charset="-78"/>
          </a:endParaRPr>
        </a:p>
      </dgm:t>
    </dgm:pt>
    <dgm:pt modelId="{4090D3D9-5BB0-4B56-A38B-ED7C9F162561}" type="parTrans" cxnId="{E7083596-F239-4F62-8528-0C6BBBFFCEB8}">
      <dgm:prSet/>
      <dgm:spPr/>
      <dgm:t>
        <a:bodyPr/>
        <a:lstStyle/>
        <a:p>
          <a:endParaRPr lang="en-US"/>
        </a:p>
      </dgm:t>
    </dgm:pt>
    <dgm:pt modelId="{05CCA5F7-FB2A-4C67-B836-3A1D7683BEDC}" type="sibTrans" cxnId="{E7083596-F239-4F62-8528-0C6BBBFFCEB8}">
      <dgm:prSet/>
      <dgm:spPr/>
      <dgm:t>
        <a:bodyPr/>
        <a:lstStyle/>
        <a:p>
          <a:endParaRPr lang="en-US"/>
        </a:p>
      </dgm:t>
    </dgm:pt>
    <dgm:pt modelId="{C5FCE741-34A5-4E25-AC74-9EA518DA5C13}" type="pres">
      <dgm:prSet presAssocID="{46D70898-ED45-4E65-AA4C-92E449B0DC27}" presName="linearFlow" presStyleCnt="0">
        <dgm:presLayoutVars>
          <dgm:dir/>
          <dgm:resizeHandles val="exact"/>
        </dgm:presLayoutVars>
      </dgm:prSet>
      <dgm:spPr/>
    </dgm:pt>
    <dgm:pt modelId="{869AA91D-EFCC-48BD-BFE6-93F031002E37}" type="pres">
      <dgm:prSet presAssocID="{5C0B63BF-A960-475C-B891-84B217457A7C}" presName="node" presStyleLbl="node1" presStyleIdx="0" presStyleCnt="2" custLinFactNeighborX="-48996" custLinFactNeighborY="-10">
        <dgm:presLayoutVars>
          <dgm:bulletEnabled val="1"/>
        </dgm:presLayoutVars>
      </dgm:prSet>
      <dgm:spPr/>
    </dgm:pt>
    <dgm:pt modelId="{C4035DF9-5EDA-411F-8EF3-3DC4B604D28E}" type="pres">
      <dgm:prSet presAssocID="{35804CED-5BE5-4C3C-89C0-9AB322A6D1FE}" presName="spacerL" presStyleCnt="0"/>
      <dgm:spPr/>
    </dgm:pt>
    <dgm:pt modelId="{76159B2B-D149-48CA-822D-E6D306A8CCA7}" type="pres">
      <dgm:prSet presAssocID="{35804CED-5BE5-4C3C-89C0-9AB322A6D1FE}" presName="sibTrans" presStyleLbl="sibTrans2D1" presStyleIdx="0" presStyleCnt="1" custLinFactNeighborX="-49284"/>
      <dgm:spPr/>
    </dgm:pt>
    <dgm:pt modelId="{C3D05F01-7769-4172-9F96-AD00ECD62414}" type="pres">
      <dgm:prSet presAssocID="{35804CED-5BE5-4C3C-89C0-9AB322A6D1FE}" presName="spacerR" presStyleCnt="0"/>
      <dgm:spPr/>
    </dgm:pt>
    <dgm:pt modelId="{EDC889E3-F623-4404-9EC9-6835939B9BF2}" type="pres">
      <dgm:prSet presAssocID="{36C239EF-6FB3-459C-854C-95C72D29B8A9}" presName="node" presStyleLbl="node1" presStyleIdx="1" presStyleCnt="2" custLinFactNeighborX="-49284" custLinFactNeighborY="1132">
        <dgm:presLayoutVars>
          <dgm:bulletEnabled val="1"/>
        </dgm:presLayoutVars>
      </dgm:prSet>
      <dgm:spPr/>
    </dgm:pt>
  </dgm:ptLst>
  <dgm:cxnLst>
    <dgm:cxn modelId="{DA772A46-362F-4B4A-8DEA-1EE8E18EDDF3}" type="presOf" srcId="{36C239EF-6FB3-459C-854C-95C72D29B8A9}" destId="{EDC889E3-F623-4404-9EC9-6835939B9BF2}" srcOrd="0" destOrd="0" presId="urn:microsoft.com/office/officeart/2005/8/layout/equation1"/>
    <dgm:cxn modelId="{A3F7877E-A576-4A87-8E2C-9385A3BD82AA}" type="presOf" srcId="{46D70898-ED45-4E65-AA4C-92E449B0DC27}" destId="{C5FCE741-34A5-4E25-AC74-9EA518DA5C13}" srcOrd="0" destOrd="0" presId="urn:microsoft.com/office/officeart/2005/8/layout/equation1"/>
    <dgm:cxn modelId="{E7083596-F239-4F62-8528-0C6BBBFFCEB8}" srcId="{46D70898-ED45-4E65-AA4C-92E449B0DC27}" destId="{36C239EF-6FB3-459C-854C-95C72D29B8A9}" srcOrd="1" destOrd="0" parTransId="{4090D3D9-5BB0-4B56-A38B-ED7C9F162561}" sibTransId="{05CCA5F7-FB2A-4C67-B836-3A1D7683BEDC}"/>
    <dgm:cxn modelId="{DA4C33A3-BB8C-4681-B667-E6481A423AA1}" type="presOf" srcId="{35804CED-5BE5-4C3C-89C0-9AB322A6D1FE}" destId="{76159B2B-D149-48CA-822D-E6D306A8CCA7}" srcOrd="0" destOrd="0" presId="urn:microsoft.com/office/officeart/2005/8/layout/equation1"/>
    <dgm:cxn modelId="{B56E4ECE-605A-4D0D-97BC-996AFF5AF32C}" type="presOf" srcId="{5C0B63BF-A960-475C-B891-84B217457A7C}" destId="{869AA91D-EFCC-48BD-BFE6-93F031002E37}" srcOrd="0" destOrd="0" presId="urn:microsoft.com/office/officeart/2005/8/layout/equation1"/>
    <dgm:cxn modelId="{6BF3FBFC-BF8D-42B6-A5D0-2C848918AEEA}" srcId="{46D70898-ED45-4E65-AA4C-92E449B0DC27}" destId="{5C0B63BF-A960-475C-B891-84B217457A7C}" srcOrd="0" destOrd="0" parTransId="{F54B1360-1A10-481E-ADDE-8E0792D3F23D}" sibTransId="{35804CED-5BE5-4C3C-89C0-9AB322A6D1FE}"/>
    <dgm:cxn modelId="{8EECBD94-B43A-4407-9279-E17F2BC45ECB}" type="presParOf" srcId="{C5FCE741-34A5-4E25-AC74-9EA518DA5C13}" destId="{869AA91D-EFCC-48BD-BFE6-93F031002E37}" srcOrd="0" destOrd="0" presId="urn:microsoft.com/office/officeart/2005/8/layout/equation1"/>
    <dgm:cxn modelId="{EB84E1DF-0725-460A-974B-B3B8CDC27D20}" type="presParOf" srcId="{C5FCE741-34A5-4E25-AC74-9EA518DA5C13}" destId="{C4035DF9-5EDA-411F-8EF3-3DC4B604D28E}" srcOrd="1" destOrd="0" presId="urn:microsoft.com/office/officeart/2005/8/layout/equation1"/>
    <dgm:cxn modelId="{4105E987-2307-4616-8013-29D67B636639}" type="presParOf" srcId="{C5FCE741-34A5-4E25-AC74-9EA518DA5C13}" destId="{76159B2B-D149-48CA-822D-E6D306A8CCA7}" srcOrd="2" destOrd="0" presId="urn:microsoft.com/office/officeart/2005/8/layout/equation1"/>
    <dgm:cxn modelId="{584CEACA-93D2-48E9-9105-9E7C363A4456}" type="presParOf" srcId="{C5FCE741-34A5-4E25-AC74-9EA518DA5C13}" destId="{C3D05F01-7769-4172-9F96-AD00ECD62414}" srcOrd="3" destOrd="0" presId="urn:microsoft.com/office/officeart/2005/8/layout/equation1"/>
    <dgm:cxn modelId="{A68E95F7-164E-47D7-934C-F86396AF9440}" type="presParOf" srcId="{C5FCE741-34A5-4E25-AC74-9EA518DA5C13}" destId="{EDC889E3-F623-4404-9EC9-6835939B9BF2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784BE-36DD-4069-B979-0E1984F26730}">
      <dsp:nvSpPr>
        <dsp:cNvPr id="0" name=""/>
        <dsp:cNvSpPr/>
      </dsp:nvSpPr>
      <dsp:spPr>
        <a:xfrm>
          <a:off x="0" y="1030272"/>
          <a:ext cx="1749456" cy="174945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b="1" kern="1200" dirty="0">
              <a:cs typeface="B Badr" panose="00000400000000000000" pitchFamily="2" charset="-78"/>
            </a:rPr>
            <a:t>حقوق مالکانه</a:t>
          </a:r>
          <a:endParaRPr lang="en-US" sz="3200" b="1" kern="1200" dirty="0">
            <a:cs typeface="B Badr" panose="00000400000000000000" pitchFamily="2" charset="-78"/>
          </a:endParaRPr>
        </a:p>
      </dsp:txBody>
      <dsp:txXfrm>
        <a:off x="256202" y="1286474"/>
        <a:ext cx="1237052" cy="1237052"/>
      </dsp:txXfrm>
    </dsp:sp>
    <dsp:sp modelId="{A1D04A26-73B3-4238-A33F-AC8B37A4EEC4}">
      <dsp:nvSpPr>
        <dsp:cNvPr id="0" name=""/>
        <dsp:cNvSpPr/>
      </dsp:nvSpPr>
      <dsp:spPr>
        <a:xfrm>
          <a:off x="1892831" y="1397658"/>
          <a:ext cx="1014684" cy="1014684"/>
        </a:xfrm>
        <a:prstGeom prst="mathPlus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>
            <a:cs typeface="B Badr" panose="00000400000000000000" pitchFamily="2" charset="-78"/>
          </a:endParaRPr>
        </a:p>
      </dsp:txBody>
      <dsp:txXfrm>
        <a:off x="2027327" y="1785673"/>
        <a:ext cx="745692" cy="238654"/>
      </dsp:txXfrm>
    </dsp:sp>
    <dsp:sp modelId="{388EADD8-FA2A-46CE-BDD3-7F336759D390}">
      <dsp:nvSpPr>
        <dsp:cNvPr id="0" name=""/>
        <dsp:cNvSpPr/>
      </dsp:nvSpPr>
      <dsp:spPr>
        <a:xfrm>
          <a:off x="3049571" y="1030272"/>
          <a:ext cx="1749456" cy="1749456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600" b="1" kern="1200" dirty="0">
              <a:cs typeface="B Badr" panose="00000400000000000000" pitchFamily="2" charset="-78"/>
            </a:rPr>
            <a:t>بدهی </a:t>
          </a:r>
          <a:endParaRPr lang="en-US" sz="2700" b="1" kern="1200" dirty="0">
            <a:cs typeface="B Badr" panose="00000400000000000000" pitchFamily="2" charset="-78"/>
          </a:endParaRPr>
        </a:p>
      </dsp:txBody>
      <dsp:txXfrm>
        <a:off x="3305773" y="1286474"/>
        <a:ext cx="1237052" cy="1237052"/>
      </dsp:txXfrm>
    </dsp:sp>
    <dsp:sp modelId="{DA0B8CF8-4CA6-44C7-931B-67D441524472}">
      <dsp:nvSpPr>
        <dsp:cNvPr id="0" name=""/>
        <dsp:cNvSpPr/>
      </dsp:nvSpPr>
      <dsp:spPr>
        <a:xfrm>
          <a:off x="4941083" y="1397658"/>
          <a:ext cx="1014684" cy="1014684"/>
        </a:xfrm>
        <a:prstGeom prst="mathEqual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200" kern="1200" dirty="0">
            <a:cs typeface="B Badr" panose="00000400000000000000" pitchFamily="2" charset="-78"/>
          </a:endParaRPr>
        </a:p>
      </dsp:txBody>
      <dsp:txXfrm>
        <a:off x="5075579" y="1606683"/>
        <a:ext cx="745692" cy="596634"/>
      </dsp:txXfrm>
    </dsp:sp>
    <dsp:sp modelId="{1BEF60AD-CCC0-4CDA-B422-87A0BE404A73}">
      <dsp:nvSpPr>
        <dsp:cNvPr id="0" name=""/>
        <dsp:cNvSpPr/>
      </dsp:nvSpPr>
      <dsp:spPr>
        <a:xfrm>
          <a:off x="6097824" y="1030272"/>
          <a:ext cx="1749456" cy="1749456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400" b="1" kern="1200">
              <a:cs typeface="B Badr" panose="00000400000000000000" pitchFamily="2" charset="-78"/>
            </a:rPr>
            <a:t>دارایی</a:t>
          </a:r>
          <a:endParaRPr lang="en-US" sz="4400" b="1" kern="1200" dirty="0">
            <a:cs typeface="B Badr" panose="00000400000000000000" pitchFamily="2" charset="-78"/>
          </a:endParaRPr>
        </a:p>
      </dsp:txBody>
      <dsp:txXfrm>
        <a:off x="6354026" y="1286474"/>
        <a:ext cx="1237052" cy="12370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629E3-2799-4041-AF80-F99359E01031}">
      <dsp:nvSpPr>
        <dsp:cNvPr id="0" name=""/>
        <dsp:cNvSpPr/>
      </dsp:nvSpPr>
      <dsp:spPr>
        <a:xfrm>
          <a:off x="1311" y="949109"/>
          <a:ext cx="1915483" cy="186869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cs typeface="B Badr" panose="00000400000000000000" pitchFamily="2" charset="-78"/>
            </a:rPr>
            <a:t>هزينه هاي 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cs typeface="B Badr" panose="00000400000000000000" pitchFamily="2" charset="-78"/>
            </a:rPr>
            <a:t>ثابت</a:t>
          </a:r>
          <a:endParaRPr lang="en-US" sz="2400" b="1" kern="1200" dirty="0">
            <a:cs typeface="B Badr" panose="00000400000000000000" pitchFamily="2" charset="-78"/>
          </a:endParaRP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cs typeface="B Badr" panose="00000400000000000000" pitchFamily="2" charset="-78"/>
            </a:rPr>
            <a:t>F</a:t>
          </a:r>
          <a:endParaRPr lang="en-US" sz="4400" kern="1200" dirty="0">
            <a:cs typeface="B Badr" panose="00000400000000000000" pitchFamily="2" charset="-78"/>
          </a:endParaRPr>
        </a:p>
      </dsp:txBody>
      <dsp:txXfrm>
        <a:off x="281827" y="1222773"/>
        <a:ext cx="1354451" cy="1321367"/>
      </dsp:txXfrm>
    </dsp:sp>
    <dsp:sp modelId="{A3C9C12F-9465-42A9-A5D9-53B84AABB818}">
      <dsp:nvSpPr>
        <dsp:cNvPr id="0" name=""/>
        <dsp:cNvSpPr/>
      </dsp:nvSpPr>
      <dsp:spPr>
        <a:xfrm>
          <a:off x="2040034" y="1305585"/>
          <a:ext cx="970229" cy="970229"/>
        </a:xfrm>
        <a:prstGeom prst="mathPlus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>
            <a:cs typeface="B Badr" panose="00000400000000000000" pitchFamily="2" charset="-78"/>
          </a:endParaRPr>
        </a:p>
      </dsp:txBody>
      <dsp:txXfrm>
        <a:off x="2168638" y="1676601"/>
        <a:ext cx="713021" cy="228197"/>
      </dsp:txXfrm>
    </dsp:sp>
    <dsp:sp modelId="{869AA91D-EFCC-48BD-BFE6-93F031002E37}">
      <dsp:nvSpPr>
        <dsp:cNvPr id="0" name=""/>
        <dsp:cNvSpPr/>
      </dsp:nvSpPr>
      <dsp:spPr>
        <a:xfrm>
          <a:off x="3093008" y="967987"/>
          <a:ext cx="1771371" cy="1835724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cs typeface="B Badr" panose="00000400000000000000" pitchFamily="2" charset="-78"/>
            </a:rPr>
            <a:t>هزينه هاي متغير</a:t>
          </a:r>
          <a:endParaRPr lang="en-US" sz="2400" b="1" kern="1200" dirty="0">
            <a:cs typeface="B Badr" panose="00000400000000000000" pitchFamily="2" charset="-78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cs typeface="B Badr" panose="00000400000000000000" pitchFamily="2" charset="-78"/>
            </a:rPr>
            <a:t>V</a:t>
          </a:r>
        </a:p>
      </dsp:txBody>
      <dsp:txXfrm>
        <a:off x="3352419" y="1236823"/>
        <a:ext cx="1252549" cy="1298052"/>
      </dsp:txXfrm>
    </dsp:sp>
    <dsp:sp modelId="{76159B2B-D149-48CA-822D-E6D306A8CCA7}">
      <dsp:nvSpPr>
        <dsp:cNvPr id="0" name=""/>
        <dsp:cNvSpPr/>
      </dsp:nvSpPr>
      <dsp:spPr>
        <a:xfrm>
          <a:off x="5000211" y="1305585"/>
          <a:ext cx="970229" cy="970229"/>
        </a:xfrm>
        <a:prstGeom prst="mathEqual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>
            <a:cs typeface="B Badr" panose="00000400000000000000" pitchFamily="2" charset="-78"/>
          </a:endParaRPr>
        </a:p>
      </dsp:txBody>
      <dsp:txXfrm>
        <a:off x="5128815" y="1505452"/>
        <a:ext cx="713021" cy="570495"/>
      </dsp:txXfrm>
    </dsp:sp>
    <dsp:sp modelId="{EDC889E3-F623-4404-9EC9-6835939B9BF2}">
      <dsp:nvSpPr>
        <dsp:cNvPr id="0" name=""/>
        <dsp:cNvSpPr/>
      </dsp:nvSpPr>
      <dsp:spPr>
        <a:xfrm>
          <a:off x="6175790" y="954295"/>
          <a:ext cx="1672809" cy="167280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cs typeface="B Badr" panose="00000400000000000000" pitchFamily="2" charset="-78"/>
            </a:rPr>
            <a:t>درآمد حاصل </a:t>
          </a:r>
          <a:endParaRPr lang="en-US" sz="2000" b="1" kern="1200" dirty="0">
            <a:cs typeface="B Badr" panose="00000400000000000000" pitchFamily="2" charset="-78"/>
          </a:endParaRP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cs typeface="B Badr" panose="00000400000000000000" pitchFamily="2" charset="-78"/>
            </a:rPr>
            <a:t>از فروش</a:t>
          </a:r>
          <a:endParaRPr lang="en-US" sz="2000" b="1" kern="1200" dirty="0">
            <a:cs typeface="B Badr" panose="00000400000000000000" pitchFamily="2" charset="-78"/>
          </a:endParaRP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cs typeface="B Badr" panose="00000400000000000000" pitchFamily="2" charset="-78"/>
            </a:rPr>
            <a:t>P.Q</a:t>
          </a:r>
        </a:p>
      </dsp:txBody>
      <dsp:txXfrm>
        <a:off x="6420767" y="1199272"/>
        <a:ext cx="1182855" cy="11828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AA91D-EFCC-48BD-BFE6-93F031002E37}">
      <dsp:nvSpPr>
        <dsp:cNvPr id="0" name=""/>
        <dsp:cNvSpPr/>
      </dsp:nvSpPr>
      <dsp:spPr>
        <a:xfrm>
          <a:off x="90133" y="106"/>
          <a:ext cx="2285330" cy="228533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0" kern="1200" dirty="0">
              <a:cs typeface="B Badr" panose="00000400000000000000" pitchFamily="2" charset="-78"/>
            </a:rPr>
            <a:t>کل هزینه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cs typeface="2  Kamran" pitchFamily="2" charset="-78"/>
            </a:rPr>
            <a:t>Total Cost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>
            <a:cs typeface="2  Koodak" pitchFamily="2" charset="-78"/>
          </a:endParaRPr>
        </a:p>
      </dsp:txBody>
      <dsp:txXfrm>
        <a:off x="424812" y="334785"/>
        <a:ext cx="1615972" cy="1615972"/>
      </dsp:txXfrm>
    </dsp:sp>
    <dsp:sp modelId="{76159B2B-D149-48CA-822D-E6D306A8CCA7}">
      <dsp:nvSpPr>
        <dsp:cNvPr id="0" name=""/>
        <dsp:cNvSpPr/>
      </dsp:nvSpPr>
      <dsp:spPr>
        <a:xfrm>
          <a:off x="2560498" y="480254"/>
          <a:ext cx="1325491" cy="1325491"/>
        </a:xfrm>
        <a:prstGeom prst="mathEqual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/>
        </a:p>
      </dsp:txBody>
      <dsp:txXfrm>
        <a:off x="2736192" y="753305"/>
        <a:ext cx="974103" cy="779389"/>
      </dsp:txXfrm>
    </dsp:sp>
    <dsp:sp modelId="{EDC889E3-F623-4404-9EC9-6835939B9BF2}">
      <dsp:nvSpPr>
        <dsp:cNvPr id="0" name=""/>
        <dsp:cNvSpPr/>
      </dsp:nvSpPr>
      <dsp:spPr>
        <a:xfrm>
          <a:off x="4071558" y="669"/>
          <a:ext cx="2285330" cy="2285330"/>
        </a:xfrm>
        <a:prstGeom prst="ellips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cs typeface="B Badr" panose="00000400000000000000" pitchFamily="2" charset="-78"/>
            </a:rPr>
            <a:t> </a:t>
          </a:r>
          <a:r>
            <a:rPr lang="fa-IR" sz="2800" b="1" kern="1200" dirty="0">
              <a:cs typeface="B Badr" panose="00000400000000000000" pitchFamily="2" charset="-78"/>
            </a:rPr>
            <a:t>کل</a:t>
          </a:r>
          <a:r>
            <a:rPr lang="fa-IR" sz="2000" b="1" kern="1200" dirty="0">
              <a:cs typeface="B Badr" panose="00000400000000000000" pitchFamily="2" charset="-78"/>
            </a:rPr>
            <a:t> </a:t>
          </a:r>
          <a:r>
            <a:rPr lang="fa-IR" sz="2800" b="1" kern="1200" dirty="0">
              <a:cs typeface="B Badr" panose="00000400000000000000" pitchFamily="2" charset="-78"/>
            </a:rPr>
            <a:t>فروش</a:t>
          </a:r>
          <a:endParaRPr lang="en-US" sz="2800" b="1" kern="1200" dirty="0">
            <a:cs typeface="B Badr" panose="00000400000000000000" pitchFamily="2" charset="-78"/>
          </a:endParaRP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cs typeface="2  Koodak" pitchFamily="2" charset="-78"/>
            </a:rPr>
            <a:t>Total Revenue</a:t>
          </a:r>
          <a:endParaRPr lang="en-US" sz="4000" kern="1200" dirty="0">
            <a:cs typeface="2  Koodak" pitchFamily="2" charset="-78"/>
          </a:endParaRPr>
        </a:p>
      </dsp:txBody>
      <dsp:txXfrm>
        <a:off x="4406237" y="335348"/>
        <a:ext cx="1615972" cy="1615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3AAA7-597F-4500-90EA-6DBE4533018C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0A605-0E56-49CF-898B-D34E3DA278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80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0A605-0E56-49CF-898B-D34E3DA278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5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0A605-0E56-49CF-898B-D34E3DA2786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93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0A605-0E56-49CF-898B-D34E3DA2786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9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30A605-0E56-49CF-898B-D34E3DA2786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22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9D205-33C4-769C-45F2-A209983BC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1F659-708F-1485-8EC3-2D3E369B9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8C39E-8EDF-BACA-4352-370128A4D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73AD6-BE7F-2E38-F7B7-A9A6C59C7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A6D9D-DF1F-32B3-E44C-0540BFAA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2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67918-2F53-5B10-E6EF-831C4A21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02EC6-874B-6F0E-DCCE-269342BB4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6260C-4988-AD06-35AF-55F6E659C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6584B-8B3C-7E59-3080-310996231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8BC4B-63D5-0A00-A71A-77F5B6774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3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F27B7-221D-4141-8F21-A7C434F54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89417-898B-4FB0-72A7-2D18CB4D1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124DC-9ECD-B0E7-1BEC-C78FD1262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FB0C4-C115-4B07-279F-C55ABCA2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3B438-2755-D4DE-DED6-C15C2DAC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8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A752D-4749-5B3B-9124-FD53D46C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D3DE6-FCE6-F10F-7BDE-815E66F7D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3D959-2242-66CC-008E-1E82253ED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6266B-6F41-FEAA-B11B-D903AADB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A6B03-6B82-B926-3D3B-23260069A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158D5-B04A-BFF6-7052-7F48AD1C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86D8-A249-C3B0-674B-316B9700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51770-13B3-65B6-5E0F-E77FACA9F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34DCE-6555-40A3-351D-EA24A57D2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126C41-2293-3628-80CC-87ECA0785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504A50-0A6A-6092-CED7-B1CFA3B36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E3D37-8B20-301E-87B5-7FC0EBA45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43377-9916-4A7E-2CF7-89328C257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9D4D5C-ECC4-3756-9D05-E0E30827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5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87875-12F1-8B1D-43C1-E2F7A0485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D0C24-0908-6A85-40AD-65A1C587D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393BC7-A534-900D-0FB8-82F4B624C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98D4C-2619-B48B-5854-830071BFF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2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4199C-E54C-E7CE-0B8F-48225A39D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81AE09-9EF3-7E98-01F8-758A2125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20D1D-3E0A-2D15-5754-44DA6496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A964-8956-FFCE-CE3F-6C326CF6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CFD39-1A90-441E-A594-BC1E765FB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95E8A-8DCB-902A-43EC-FB785848A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C953C-31BA-6D2F-C017-55E65288B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CB5D4-EBA4-3513-2525-1D9A415D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86076-5D78-5884-77BF-F10253194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23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3CD11-5505-5BBC-D156-6F0F81C76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1318A8-C565-C335-DF0D-4AF3A19746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9893B-FA6C-2FA5-64FC-CF0E497C7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01205-A5A4-B8C3-7107-AF8154354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0BC57-BFFF-C97F-CB2B-A80A78412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5D7BA-EE88-3C2A-2908-D1F12BF9F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2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ABE3-37EA-3302-8F86-BE9B2BDA8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6D2DE-235A-ED92-05EA-F51C8CD2B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8EE5B-3942-EAE8-339E-833EB992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05103-8EDB-6360-66BE-F3425E99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C913B-EC70-4127-CE8C-FE92359DE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1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35CBE9-4B49-3432-3E5B-9BD5168DA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21867-179D-B27D-1E44-9E5EA1CE1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B8F92-677C-737B-8292-49B6508E1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D4AD1-95FB-D787-A6F4-C8553D12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81E1A-6B76-3048-E10E-61763593E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41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53BD2-2E56-940B-8A2F-720924A6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4C346-CF1B-5EBF-38AF-D2B05B259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403E5-190E-F5AE-BA91-E0B9BDB97F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9D945-B853-498C-9AA3-5D3D481DD25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F808D-7382-67E9-A476-304E566493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C8414-509F-60D2-FE56-209C1A974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37A3F-0984-4E91-B0DC-9CFE0501E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45DC7C8E-3B2E-4DBD-A85A-3BCC3909D5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1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0B21E5-495A-47FE-8EB9-1353EEFBBA33}"/>
              </a:ext>
            </a:extLst>
          </p:cNvPr>
          <p:cNvSpPr/>
          <p:nvPr/>
        </p:nvSpPr>
        <p:spPr>
          <a:xfrm>
            <a:off x="-6450" y="15082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CECF30-6B7E-4C56-BA72-49A416F37A0E}"/>
              </a:ext>
            </a:extLst>
          </p:cNvPr>
          <p:cNvGrpSpPr/>
          <p:nvPr/>
        </p:nvGrpSpPr>
        <p:grpSpPr>
          <a:xfrm>
            <a:off x="8276124" y="3068897"/>
            <a:ext cx="1393656" cy="1393656"/>
            <a:chOff x="5260019" y="696158"/>
            <a:chExt cx="2133600" cy="2133600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F208A5F5-70ED-455D-8690-A940ADAAFD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019" y="696158"/>
              <a:ext cx="2133600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36104F-BD26-4A71-A56E-25398ED769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019" y="696158"/>
              <a:ext cx="2133600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7E24AB-7570-4C4C-AD72-F2A69BB6D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0182" y="1989971"/>
              <a:ext cx="517525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332440-23EE-48AD-887A-402CDAD231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4882" y="1989971"/>
              <a:ext cx="500062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178FC9A-2383-49F0-8569-0C27197D04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4344" y="1989971"/>
              <a:ext cx="474663" cy="325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AutoShape 7">
            <a:extLst>
              <a:ext uri="{FF2B5EF4-FFF2-40B4-BE49-F238E27FC236}">
                <a16:creationId xmlns:a16="http://schemas.microsoft.com/office/drawing/2014/main" id="{6700CD59-E57A-42DC-9427-092D8DF41BA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89700" y="6183313"/>
            <a:ext cx="57023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8CCE24-30BE-4333-86C8-EF918F0560B2}"/>
              </a:ext>
            </a:extLst>
          </p:cNvPr>
          <p:cNvSpPr/>
          <p:nvPr/>
        </p:nvSpPr>
        <p:spPr>
          <a:xfrm>
            <a:off x="308243" y="371866"/>
            <a:ext cx="11575515" cy="6114268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C31B09F9-F76E-4865-B2F6-3F75BA2F7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900" y="3398302"/>
            <a:ext cx="8111904" cy="7048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9pPr>
          </a:lstStyle>
          <a:p>
            <a:pPr algn="ctr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97DC1A-6C3F-468D-88B7-DC34BDA1AB44}"/>
              </a:ext>
            </a:extLst>
          </p:cNvPr>
          <p:cNvSpPr txBox="1"/>
          <p:nvPr/>
        </p:nvSpPr>
        <p:spPr>
          <a:xfrm>
            <a:off x="301793" y="3366007"/>
            <a:ext cx="77972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MAHAN BUSINESS SCHOOL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EB3D677-768F-47BD-9931-6EE237A093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591" y="4802527"/>
            <a:ext cx="1496400" cy="13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5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AA0942E6-A544-4B7C-9CC8-6D60A167A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745" y="566219"/>
            <a:ext cx="8815982" cy="61329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9pPr>
          </a:lstStyle>
          <a:p>
            <a:pPr algn="r" rtl="1"/>
            <a:endParaRPr lang="en-US" altLang="en-US" dirty="0">
              <a:latin typeface="Arial" panose="020B0604020202020204" pitchFamily="34" charset="0"/>
              <a:cs typeface="B Titr" panose="00000700000000000000" pitchFamily="2" charset="-78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498A5B-F7A3-4580-B876-42C3D6F77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7199" y="566218"/>
            <a:ext cx="304801" cy="6132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B Mitra" panose="00000400000000000000" pitchFamily="2" charset="-78"/>
              </a:defRPr>
            </a:lvl9pPr>
          </a:lstStyle>
          <a:p>
            <a:pPr algn="ctr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309778-0E44-4340-9435-8880C145FC76}"/>
              </a:ext>
            </a:extLst>
          </p:cNvPr>
          <p:cNvGrpSpPr/>
          <p:nvPr/>
        </p:nvGrpSpPr>
        <p:grpSpPr>
          <a:xfrm>
            <a:off x="2112862" y="132734"/>
            <a:ext cx="1571961" cy="1571961"/>
            <a:chOff x="5260019" y="696158"/>
            <a:chExt cx="2133600" cy="2133600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DA877373-7962-4503-A8F7-1FB01138AC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019" y="696158"/>
              <a:ext cx="2133600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5F9D23-433C-4FCC-9024-D1946C646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019" y="696158"/>
              <a:ext cx="2133600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6CF1BAF-FE07-4CF1-AC31-E12AF233C9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0182" y="1989971"/>
              <a:ext cx="517525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E959908-21A3-4BB8-AF19-087483A8E7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4882" y="1989971"/>
              <a:ext cx="500062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301F46-9150-4C08-A896-3A34C38062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4344" y="1989971"/>
              <a:ext cx="474663" cy="325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Freeform 5">
            <a:extLst>
              <a:ext uri="{FF2B5EF4-FFF2-40B4-BE49-F238E27FC236}">
                <a16:creationId xmlns:a16="http://schemas.microsoft.com/office/drawing/2014/main" id="{3D3168CE-B160-41F6-9914-596B611784DF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D039DA2-CF8D-48C4-A9B3-173CA6E3AFAC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0070E99-B72C-497D-ABF8-1912049C5820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F0CC03-E95A-490D-AC81-2FA0CF943676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78A61A1-4087-40CC-B95E-597761B4B27C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FCF5E06-FD73-81CC-2689-5EACD9515588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9600" dirty="0">
                <a:cs typeface="B Badr" panose="00000400000000000000" pitchFamily="2" charset="-78"/>
              </a:rPr>
              <a:t>طراحی مدل کسب و کار</a:t>
            </a:r>
            <a:endParaRPr lang="en-US" sz="9600" dirty="0">
              <a:cs typeface="B Badr" panose="00000400000000000000" pitchFamily="2" charset="-78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97664B4-E803-AC43-82E2-F306B734CAD6}"/>
              </a:ext>
            </a:extLst>
          </p:cNvPr>
          <p:cNvSpPr txBox="1">
            <a:spLocks/>
          </p:cNvSpPr>
          <p:nvPr/>
        </p:nvSpPr>
        <p:spPr>
          <a:xfrm>
            <a:off x="1233054" y="5373961"/>
            <a:ext cx="9144000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2000" dirty="0">
                <a:latin typeface="+mj-lt"/>
                <a:ea typeface="+mj-ea"/>
                <a:cs typeface="B Badr" panose="00000400000000000000" pitchFamily="2" charset="-78"/>
              </a:rPr>
              <a:t>مدرس : پژمان تاج محرابی نمینی</a:t>
            </a:r>
          </a:p>
          <a:p>
            <a:r>
              <a:rPr lang="fa-IR" sz="2000" dirty="0">
                <a:latin typeface="+mj-lt"/>
                <a:ea typeface="+mj-ea"/>
                <a:cs typeface="B Badr" panose="00000400000000000000" pitchFamily="2" charset="-78"/>
              </a:rPr>
              <a:t>شهریور1405</a:t>
            </a:r>
            <a:endParaRPr lang="en-US" sz="20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4252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81149" y="990600"/>
            <a:ext cx="9634451" cy="5678055"/>
          </a:xfrm>
        </p:spPr>
        <p:txBody>
          <a:bodyPr>
            <a:normAutofit lnSpcReduction="10000"/>
          </a:bodyPr>
          <a:lstStyle/>
          <a:p>
            <a:pPr marL="0" indent="0" algn="r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fa-IR" sz="1800" u="sng" dirty="0">
                <a:solidFill>
                  <a:srgbClr val="FF0000"/>
                </a:solidFill>
                <a:latin typeface="IranNastaliq" pitchFamily="18" charset="0"/>
                <a:cs typeface="B Badr" panose="00000400000000000000" pitchFamily="2" charset="-78"/>
              </a:rPr>
              <a:t>زاده: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۱۳۴۲، تهران.</a:t>
            </a:r>
          </a:p>
          <a:p>
            <a:pPr marL="0" indent="0" algn="r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fa-IR" sz="1800" u="sng" dirty="0">
                <a:solidFill>
                  <a:srgbClr val="FF0000"/>
                </a:solidFill>
                <a:latin typeface="IranNastaliq" pitchFamily="18" charset="0"/>
                <a:cs typeface="B Badr" panose="00000400000000000000" pitchFamily="2" charset="-78"/>
              </a:rPr>
              <a:t>آموخته: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۶۰، دیپلم.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۶۸، لیسانس حسابداری.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70، فوق لیسانس مشاوره مدیریت.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80، فوق لیسانس مدیریت اجرایی.</a:t>
            </a:r>
          </a:p>
          <a:p>
            <a:pPr marL="0" indent="0" algn="r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fa-IR" sz="1800" u="sng" dirty="0">
                <a:solidFill>
                  <a:srgbClr val="FF0000"/>
                </a:solidFill>
                <a:latin typeface="IranNastaliq" pitchFamily="18" charset="0"/>
                <a:cs typeface="B Badr" panose="00000400000000000000" pitchFamily="2" charset="-78"/>
              </a:rPr>
              <a:t>پیشه</a:t>
            </a:r>
            <a:r>
              <a:rPr lang="fa-IR" sz="1800" dirty="0">
                <a:solidFill>
                  <a:srgbClr val="FF0000"/>
                </a:solidFill>
                <a:latin typeface="IranNastaliq" pitchFamily="18" charset="0"/>
                <a:cs typeface="B Badr" panose="00000400000000000000" pitchFamily="2" charset="-78"/>
              </a:rPr>
              <a:t>: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مشاوره : مالی، توسعه سازمانی.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آموزش: مالی، نگرش سیستمی.</a:t>
            </a:r>
          </a:p>
          <a:p>
            <a:pPr marL="0" indent="0" algn="r" rtl="1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fa-IR" sz="1800" u="sng" dirty="0">
                <a:solidFill>
                  <a:srgbClr val="FF0000"/>
                </a:solidFill>
                <a:latin typeface="IranNastaliq" pitchFamily="18" charset="0"/>
                <a:cs typeface="B Badr" panose="00000400000000000000" pitchFamily="2" charset="-78"/>
              </a:rPr>
              <a:t>پیشینه</a:t>
            </a:r>
            <a:r>
              <a:rPr lang="fa-IR" sz="1800" dirty="0">
                <a:solidFill>
                  <a:srgbClr val="FF0000"/>
                </a:solidFill>
                <a:latin typeface="IranNastaliq" pitchFamily="18" charset="0"/>
                <a:cs typeface="B Badr" panose="00000400000000000000" pitchFamily="2" charset="-78"/>
              </a:rPr>
              <a:t>: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از ۶۹ تا ۸۳ سازمان مدیریت صنعتی، کارشناس طراحی سیستم و توسعه سازمانی..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از 83 تا 86، شرکت پاکسان، مدیر توسعه سیستم.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از 86 تا کنون، مدیر اجرایی گروه مشاورین مدیریت تسنا(توسعه سیستم نواندیش).</a:t>
            </a:r>
          </a:p>
          <a:p>
            <a:pPr algn="r" rtl="1"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fa-IR" sz="1800" dirty="0">
                <a:latin typeface="IranNastaliq" pitchFamily="18" charset="0"/>
                <a:cs typeface="B Badr" panose="00000400000000000000" pitchFamily="2" charset="-78"/>
              </a:rPr>
              <a:t>از ۱۳۷۰، مدرس دوره های ویژه مدیریتی</a:t>
            </a:r>
            <a:r>
              <a:rPr lang="fa-IR" sz="1800" dirty="0">
                <a:latin typeface="High Tower Text" panose="02040502050506030303" pitchFamily="18" charset="0"/>
                <a:cs typeface="B Badr" panose="00000400000000000000" pitchFamily="2" charset="-78"/>
              </a:rPr>
              <a:t> در سازمان مدیریت صنعتی و نمایندگی های استانی، آکادمی هفتاد دانشگاه تهران.</a:t>
            </a:r>
          </a:p>
          <a:p>
            <a:pPr algn="r" rtl="1">
              <a:buClr>
                <a:schemeClr val="accent3"/>
              </a:buClr>
              <a:defRPr/>
            </a:pPr>
            <a:r>
              <a:rPr lang="fa-IR" sz="1800" dirty="0">
                <a:latin typeface="High Tower Text" panose="02040502050506030303" pitchFamily="18" charset="0"/>
                <a:cs typeface="B Badr" panose="00000400000000000000" pitchFamily="2" charset="-78"/>
              </a:rPr>
              <a:t>مجری پروژه های مشاوره مدیریت و آموزش های اختصاصی مدیران.</a:t>
            </a:r>
          </a:p>
        </p:txBody>
      </p:sp>
      <p:sp>
        <p:nvSpPr>
          <p:cNvPr id="6147" name="Title 2"/>
          <p:cNvSpPr>
            <a:spLocks noGrp="1"/>
          </p:cNvSpPr>
          <p:nvPr>
            <p:ph type="title"/>
          </p:nvPr>
        </p:nvSpPr>
        <p:spPr>
          <a:xfrm>
            <a:off x="1981200" y="-76200"/>
            <a:ext cx="8229600" cy="1143000"/>
          </a:xfrm>
        </p:spPr>
        <p:txBody>
          <a:bodyPr/>
          <a:lstStyle/>
          <a:p>
            <a:pPr algn="ctr" eaLnBrk="1" hangingPunct="1"/>
            <a:r>
              <a:rPr lang="fa-IR" sz="3000" u="sng" dirty="0">
                <a:latin typeface="IranNastaliq" pitchFamily="18" charset="0"/>
                <a:ea typeface="+mn-ea"/>
                <a:cs typeface="B Badr" panose="00000400000000000000" pitchFamily="2" charset="-78"/>
              </a:rPr>
              <a:t>آشنایی با پژمان تاج محرابی نمینی</a:t>
            </a:r>
          </a:p>
        </p:txBody>
      </p:sp>
    </p:spTree>
    <p:extLst>
      <p:ext uri="{BB962C8B-B14F-4D97-AF65-F5344CB8AC3E}">
        <p14:creationId xmlns:p14="http://schemas.microsoft.com/office/powerpoint/2010/main" val="254021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8E849-F346-47AF-77F0-79D867C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210D46C8-37C5-33F8-8081-D598017F3EBA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566A6FD-7F93-64C6-AAED-A075A077D3EB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89F5C1-F7BC-50BD-4CC8-B9C122AA74CB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08C8709-27AC-6053-7484-22C32286088D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E3AC396-6696-2929-66ED-9A6815C5E8C3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D2E44C6-1636-6CFB-0283-B05A89C02A8F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D52D2D-7B27-A7C9-A919-E2D687C27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41" y="172266"/>
            <a:ext cx="11116890" cy="588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6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  <p:bldP spid="1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AD8B1-AD9C-D77E-6AAA-D10974FD6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8C7A37E9-6CB7-2E0B-1150-28BFF1BE916F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6D23AC-B721-2744-BABC-3624F458F1B6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06D7127-8B59-716B-5776-5FC24C74F336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0A897B6-0CB4-8229-07D1-CEEB515D9064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330C59-6477-BDC9-1F8D-7C42D4F7C383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E863D09-C453-3BC2-7AB1-FC6858DF3B83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2F652-6992-D307-7909-759DBD48CE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968" r="2720"/>
          <a:stretch>
            <a:fillRect/>
          </a:stretch>
        </p:blipFill>
        <p:spPr>
          <a:xfrm>
            <a:off x="1329713" y="-69760"/>
            <a:ext cx="10060013" cy="38726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9F2CBC-D895-48C7-D4D8-732DFDECD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59" y="3189279"/>
            <a:ext cx="10406029" cy="323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9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  <p:bldP spid="1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FE3F1-60EE-35BF-5789-C6AFDC4D9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0574B729-C637-CF2B-0B4C-28D818FE8A66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8AFC5-88D3-1372-DF4C-E260D0277851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B1B88E3-71AF-8CF3-CAAF-4B1C77A0E01B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ECB79A-6119-769D-F3D1-B0180C7436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291"/>
          <a:stretch>
            <a:fillRect/>
          </a:stretch>
        </p:blipFill>
        <p:spPr>
          <a:xfrm>
            <a:off x="9362002" y="126124"/>
            <a:ext cx="2544791" cy="607221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7FBA21FE-5877-2092-FFBC-A438EE3E7954}"/>
              </a:ext>
            </a:extLst>
          </p:cNvPr>
          <p:cNvSpPr txBox="1">
            <a:spLocks/>
          </p:cNvSpPr>
          <p:nvPr/>
        </p:nvSpPr>
        <p:spPr>
          <a:xfrm>
            <a:off x="4069876" y="172425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مشتری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70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224D6-F7A5-D502-C14B-04356502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56C8B21F-705B-37D4-B672-274F2EF94F04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8EC6CFF-1BA7-44F8-8B48-0C19D8790A34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72B4B9-8CD6-99F1-2B93-C406F628BF3C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D9F42B-703A-30C6-8586-98A2F19916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007" t="33335" r="-441" b="12642"/>
          <a:stretch>
            <a:fillRect/>
          </a:stretch>
        </p:blipFill>
        <p:spPr>
          <a:xfrm>
            <a:off x="9460736" y="0"/>
            <a:ext cx="2313252" cy="6012492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9F79124-E2E8-7477-5AF1-D464481BC1F7}"/>
              </a:ext>
            </a:extLst>
          </p:cNvPr>
          <p:cNvSpPr txBox="1">
            <a:spLocks/>
          </p:cNvSpPr>
          <p:nvPr/>
        </p:nvSpPr>
        <p:spPr>
          <a:xfrm>
            <a:off x="4069876" y="172425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ارزش پیشنهادی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275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1A759-0A15-DEE0-D757-386DF7EFC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F7D17BA6-ACD3-2AD4-4576-7D7C4EB97B91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B2BD8B7-C05C-A4C3-7D32-68B0B91C7218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3D66E3C-F1CF-5943-1507-6ADBE4E9332E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4751AA9-A5EC-AAFC-5AD5-785D7DD20B9A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2FA796-38A5-FEA8-3984-820309C31D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333" t="6831" r="-663" b="15054"/>
          <a:stretch>
            <a:fillRect/>
          </a:stretch>
        </p:blipFill>
        <p:spPr>
          <a:xfrm>
            <a:off x="9295392" y="199836"/>
            <a:ext cx="2478596" cy="5928736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905E51D-9BF9-DF4D-03BC-E128EF354565}"/>
              </a:ext>
            </a:extLst>
          </p:cNvPr>
          <p:cNvSpPr txBox="1">
            <a:spLocks/>
          </p:cNvSpPr>
          <p:nvPr/>
        </p:nvSpPr>
        <p:spPr>
          <a:xfrm>
            <a:off x="3719732" y="191683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کانال های توزیع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968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2FF9E-0DF4-B850-22B5-03A030984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21B36598-EA4A-6580-4C21-C473A60337E9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B634749-8D66-0680-B945-23BC6E765709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D19CC56-82A2-7077-21C7-1434D80D339E}"/>
              </a:ext>
            </a:extLst>
          </p:cNvPr>
          <p:cNvSpPr txBox="1">
            <a:spLocks/>
          </p:cNvSpPr>
          <p:nvPr/>
        </p:nvSpPr>
        <p:spPr>
          <a:xfrm>
            <a:off x="3711389" y="388472"/>
            <a:ext cx="5097930" cy="56728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F766982-E9CD-CEEB-11E2-2032C445952D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62926A-1E35-2AB9-122C-B8FEBC0B53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10" t="42834" r="15493" b="14262"/>
          <a:stretch>
            <a:fillRect/>
          </a:stretch>
        </p:blipFill>
        <p:spPr>
          <a:xfrm>
            <a:off x="9259057" y="121113"/>
            <a:ext cx="2616724" cy="5940197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2FAECBCB-281C-7077-1B61-0FEDAB77C58A}"/>
              </a:ext>
            </a:extLst>
          </p:cNvPr>
          <p:cNvSpPr txBox="1">
            <a:spLocks/>
          </p:cNvSpPr>
          <p:nvPr/>
        </p:nvSpPr>
        <p:spPr>
          <a:xfrm>
            <a:off x="3851415" y="217013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ارتباط با مشتری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7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E06FA-D24D-22FA-645A-FC5D54E30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04B503B-99AB-5B41-D370-4FDDE8AF2F26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AAC5AD5-FD16-1D7E-99D2-622576E7513C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B439FAC-8216-9BEE-E858-E6AFF15C0E2F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344BCE5-508C-5416-EA94-BF6A370A65F9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60AB95F-7A96-C5DD-38D0-5A23878B6221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B1787E-2A37-9EB7-7B97-D6FF1AC5FB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47" t="-3777" b="11906"/>
          <a:stretch>
            <a:fillRect/>
          </a:stretch>
        </p:blipFill>
        <p:spPr>
          <a:xfrm>
            <a:off x="9452837" y="0"/>
            <a:ext cx="2380923" cy="6012492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87A1FC6-C795-8E45-0755-E7D12B6171F9}"/>
              </a:ext>
            </a:extLst>
          </p:cNvPr>
          <p:cNvSpPr txBox="1">
            <a:spLocks/>
          </p:cNvSpPr>
          <p:nvPr/>
        </p:nvSpPr>
        <p:spPr>
          <a:xfrm>
            <a:off x="3627357" y="305319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درآمدها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494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B8F83-F524-5BC7-CBA3-1D0BB3E2D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14C0C584-4841-A526-2403-C33AD30EDD68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5C576A5-33DE-1569-C19E-D89D36E69370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6AD4DBD-0645-84DF-DC1B-03E59AA61973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7740DDF-4694-4107-BE3B-5A52838C4DA5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36B072B-4083-601D-127D-CF81226513A4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6FF33F1-7CC9-C52A-4956-2B2B66E95F43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ED7EE2-8AC9-25C6-B013-5E3AEB43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93" t="8807" b="6832"/>
          <a:stretch>
            <a:fillRect/>
          </a:stretch>
        </p:blipFill>
        <p:spPr>
          <a:xfrm>
            <a:off x="8768551" y="84779"/>
            <a:ext cx="3018700" cy="590132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190A0854-8ADC-D9E4-DC5A-92417D1ABEEC}"/>
              </a:ext>
            </a:extLst>
          </p:cNvPr>
          <p:cNvSpPr txBox="1">
            <a:spLocks/>
          </p:cNvSpPr>
          <p:nvPr/>
        </p:nvSpPr>
        <p:spPr>
          <a:xfrm>
            <a:off x="3857471" y="217710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 منابع کلیدی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52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  <p:bldP spid="1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3A4CB-24B5-49BD-89ED-2DD1E4DE2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6C265807-04EC-69F9-E156-A3B471108B4B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8B65AF-DA9B-AFA1-B98B-5BD503E3D701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655452F-DB2F-2ECD-551D-44359FB3F1A6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17E7F2A-4F49-E937-0723-9D27FD40E7E1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0D17CE7-5FD9-18B3-1A20-AF02981C40E7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69ACC3-8608-E9C4-1163-5136E367DE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290" b="8969"/>
          <a:stretch>
            <a:fillRect/>
          </a:stretch>
        </p:blipFill>
        <p:spPr>
          <a:xfrm>
            <a:off x="9445410" y="157446"/>
            <a:ext cx="2476752" cy="5810319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4DAB8201-0AE7-9E61-CEB3-0DE5F5F351CC}"/>
              </a:ext>
            </a:extLst>
          </p:cNvPr>
          <p:cNvSpPr txBox="1">
            <a:spLocks/>
          </p:cNvSpPr>
          <p:nvPr/>
        </p:nvSpPr>
        <p:spPr>
          <a:xfrm>
            <a:off x="3718192" y="199208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فعالیت های کلیدی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428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A1842-5871-B9AB-66FE-4905DD917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23F204DA-0802-1F8F-603C-2AAF3B458EC7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DBA9641-DED0-1404-0A47-0D91929C1850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E09D790-99FD-8775-14D8-3F78676AD28D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7E295F-F597-8950-50D4-D617ED6358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83" t="14388" b="17996"/>
          <a:stretch>
            <a:fillRect/>
          </a:stretch>
        </p:blipFill>
        <p:spPr>
          <a:xfrm>
            <a:off x="8795266" y="1356914"/>
            <a:ext cx="3187491" cy="451859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5BD81FA7-C1F6-BB3F-3AC9-BC168BCBCFBC}"/>
              </a:ext>
            </a:extLst>
          </p:cNvPr>
          <p:cNvSpPr txBox="1">
            <a:spLocks/>
          </p:cNvSpPr>
          <p:nvPr/>
        </p:nvSpPr>
        <p:spPr>
          <a:xfrm>
            <a:off x="4008861" y="118067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شرکای کلیدی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62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478A-AD0B-E09A-3C09-1A198C595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77DBC4A7-3A84-2570-F10B-8AD606DF25FF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F78EB09-1A1D-7A4C-356B-6839A1B16024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A51730C-FC7F-CE72-92BE-D031D9AE447B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48EC5F8-1624-CD3E-D79C-E49DA7CC18F6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289485-9337-9C46-8690-1C01D487F4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1" r="5566"/>
          <a:stretch>
            <a:fillRect/>
          </a:stretch>
        </p:blipFill>
        <p:spPr>
          <a:xfrm>
            <a:off x="7567478" y="435015"/>
            <a:ext cx="4175743" cy="5780168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B49D47A-B8C8-4C1B-DBE5-44536B526ABB}"/>
              </a:ext>
            </a:extLst>
          </p:cNvPr>
          <p:cNvSpPr txBox="1">
            <a:spLocks/>
          </p:cNvSpPr>
          <p:nvPr/>
        </p:nvSpPr>
        <p:spPr>
          <a:xfrm>
            <a:off x="3203463" y="435015"/>
            <a:ext cx="3403856" cy="723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4800" dirty="0">
                <a:latin typeface="+mj-lt"/>
                <a:ea typeface="+mj-ea"/>
                <a:cs typeface="B Badr" panose="00000400000000000000" pitchFamily="2" charset="-78"/>
              </a:rPr>
              <a:t>هزینه ها</a:t>
            </a:r>
            <a:endParaRPr lang="en-US" sz="4800" dirty="0">
              <a:latin typeface="+mj-lt"/>
              <a:ea typeface="+mj-ea"/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985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B5171-857D-2E19-CBC7-53AF18275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674BC54-FDC2-9233-7049-333DD5B4AF19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B5DE396-3FA4-E6FA-E587-33374677E8A1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ACBCB72-7960-4E8E-2308-64CE8FE216E7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F4A7B6C-C7C3-E9CB-B3FC-0AFD38D8A846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4D8CE58-255B-15FD-4F56-37349F460982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27F3CC-9C81-7C47-BDCF-717A99BB4EA7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2B22C8-EAA4-C58B-904F-1A9CA3C850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60" t="17048" r="7544" b="11286"/>
          <a:stretch>
            <a:fillRect/>
          </a:stretch>
        </p:blipFill>
        <p:spPr>
          <a:xfrm>
            <a:off x="0" y="278770"/>
            <a:ext cx="12191999" cy="55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  <p:bldP spid="1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BFAE1-8A1B-000B-83E2-09D00A7F1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D1A90358-CB40-47A4-744D-955F0C98375A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5BBCF6-FA7D-0E81-CDD6-19D22C083B55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B4EE2B6-4F72-D5C3-1A3B-9FC1E3EDC09C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581D8CE-32AC-1091-E128-B230C0A60EE8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0F930BC-C0C9-38B9-83C8-45E211A7C4C3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F5C2DEE-121F-3AC8-56F5-49C56D54384B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03CB85-3AE2-1CA4-8CEC-380CAC15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79" t="12337" r="17297" b="9570"/>
          <a:stretch>
            <a:fillRect/>
          </a:stretch>
        </p:blipFill>
        <p:spPr>
          <a:xfrm>
            <a:off x="121665" y="121113"/>
            <a:ext cx="10883362" cy="639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4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  <p:bldP spid="1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4D878-00B8-2303-8CEB-3FFAC2C94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009E8DDD-3CCA-87C5-CF34-CAD707568AF5}"/>
              </a:ext>
            </a:extLst>
          </p:cNvPr>
          <p:cNvSpPr>
            <a:spLocks/>
          </p:cNvSpPr>
          <p:nvPr/>
        </p:nvSpPr>
        <p:spPr bwMode="auto">
          <a:xfrm>
            <a:off x="448779" y="6012492"/>
            <a:ext cx="11325209" cy="566738"/>
          </a:xfrm>
          <a:custGeom>
            <a:avLst/>
            <a:gdLst>
              <a:gd name="T0" fmla="*/ 1217 w 1217"/>
              <a:gd name="T1" fmla="*/ 0 h 357"/>
              <a:gd name="T2" fmla="*/ 1217 w 1217"/>
              <a:gd name="T3" fmla="*/ 357 h 357"/>
              <a:gd name="T4" fmla="*/ 0 w 1217"/>
              <a:gd name="T5" fmla="*/ 357 h 357"/>
              <a:gd name="T6" fmla="*/ 0 w 1217"/>
              <a:gd name="T7" fmla="*/ 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7" h="357">
                <a:moveTo>
                  <a:pt x="1217" y="0"/>
                </a:moveTo>
                <a:lnTo>
                  <a:pt x="1217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noFill/>
          <a:ln w="762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13126F8-A1ED-B549-C154-1B9E80C00B71}"/>
              </a:ext>
            </a:extLst>
          </p:cNvPr>
          <p:cNvSpPr txBox="1">
            <a:spLocks/>
          </p:cNvSpPr>
          <p:nvPr/>
        </p:nvSpPr>
        <p:spPr>
          <a:xfrm>
            <a:off x="3007453" y="1687673"/>
            <a:ext cx="9062882" cy="43289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CAC6FE-5F69-3A5C-566F-93A85FF5D2D9}"/>
              </a:ext>
            </a:extLst>
          </p:cNvPr>
          <p:cNvSpPr txBox="1">
            <a:spLocks/>
          </p:cNvSpPr>
          <p:nvPr/>
        </p:nvSpPr>
        <p:spPr>
          <a:xfrm>
            <a:off x="8586498" y="1413697"/>
            <a:ext cx="3187490" cy="414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5216" indent="-320749" algn="r" rtl="1">
              <a:lnSpc>
                <a:spcPct val="13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2200" b="1" dirty="0">
              <a:cs typeface="B Titr" panose="00000700000000000000" pitchFamily="2" charset="-78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2FAA60D-AC50-024E-2090-E6E31C456C7D}"/>
              </a:ext>
            </a:extLst>
          </p:cNvPr>
          <p:cNvSpPr txBox="1">
            <a:spLocks/>
          </p:cNvSpPr>
          <p:nvPr/>
        </p:nvSpPr>
        <p:spPr>
          <a:xfrm>
            <a:off x="2498016" y="1591318"/>
            <a:ext cx="9156429" cy="4469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fa-IR" sz="2200" b="1" dirty="0">
              <a:cs typeface="B Titr" panose="00000700000000000000" pitchFamily="2" charset="-78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C6B084C-3A80-5FFF-5250-C45225F98841}"/>
              </a:ext>
            </a:extLst>
          </p:cNvPr>
          <p:cNvSpPr txBox="1">
            <a:spLocks/>
          </p:cNvSpPr>
          <p:nvPr/>
        </p:nvSpPr>
        <p:spPr>
          <a:xfrm>
            <a:off x="3495674" y="1413697"/>
            <a:ext cx="8543925" cy="47148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200000"/>
              </a:lnSpc>
            </a:pP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FDE175A-6DDE-0635-2163-2CA17C4A99D1}"/>
              </a:ext>
            </a:extLst>
          </p:cNvPr>
          <p:cNvSpPr txBox="1">
            <a:spLocks/>
          </p:cNvSpPr>
          <p:nvPr/>
        </p:nvSpPr>
        <p:spPr>
          <a:xfrm>
            <a:off x="1617082" y="2457546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9600" dirty="0">
              <a:cs typeface="B Badr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1A5610-5702-D39E-DECE-AB668EB04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22" y="81981"/>
            <a:ext cx="10013096" cy="640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6" presetClass="entr" presetSubtype="16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" presetID="2" presetClass="entr" presetSubtype="8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" presetID="31" presetClass="entr" presetSubtype="0" fill="hold" grpId="0" nodeType="after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  <p:bldP spid="1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un 37">
            <a:extLst>
              <a:ext uri="{FF2B5EF4-FFF2-40B4-BE49-F238E27FC236}">
                <a16:creationId xmlns:a16="http://schemas.microsoft.com/office/drawing/2014/main" id="{F08AACEE-23EF-6B49-04C4-4C8B35DF1681}"/>
              </a:ext>
            </a:extLst>
          </p:cNvPr>
          <p:cNvSpPr/>
          <p:nvPr/>
        </p:nvSpPr>
        <p:spPr>
          <a:xfrm>
            <a:off x="4600967" y="3256307"/>
            <a:ext cx="2553519" cy="2289119"/>
          </a:xfrm>
          <a:prstGeom prst="su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r>
              <a:rPr lang="fa-IR" sz="2000" dirty="0">
                <a:solidFill>
                  <a:schemeClr val="tx1"/>
                </a:solidFill>
                <a:cs typeface="A  Mitra_1 (MRT)" panose="00000700000000000000" pitchFamily="2" charset="-78"/>
              </a:rPr>
              <a:t>عملیات</a:t>
            </a:r>
            <a:endParaRPr lang="en-US" sz="2000" dirty="0">
              <a:solidFill>
                <a:schemeClr val="tx1"/>
              </a:solidFill>
              <a:cs typeface="A  Mitra_1 (MRT)" panose="00000700000000000000" pitchFamily="2" charset="-78"/>
            </a:endParaRPr>
          </a:p>
        </p:txBody>
      </p:sp>
      <p:sp>
        <p:nvSpPr>
          <p:cNvPr id="28" name="Arrow: Curved Left 27">
            <a:extLst>
              <a:ext uri="{FF2B5EF4-FFF2-40B4-BE49-F238E27FC236}">
                <a16:creationId xmlns:a16="http://schemas.microsoft.com/office/drawing/2014/main" id="{8E48928E-CB6D-70C5-EFF1-C573932E899C}"/>
              </a:ext>
            </a:extLst>
          </p:cNvPr>
          <p:cNvSpPr/>
          <p:nvPr/>
        </p:nvSpPr>
        <p:spPr>
          <a:xfrm rot="10800000">
            <a:off x="110076" y="2813034"/>
            <a:ext cx="4230911" cy="3599055"/>
          </a:xfrm>
          <a:prstGeom prst="curvedLeftArrow">
            <a:avLst>
              <a:gd name="adj1" fmla="val 11440"/>
              <a:gd name="adj2" fmla="val 42053"/>
              <a:gd name="adj3" fmla="val 25777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0010221" y="114779"/>
            <a:ext cx="2523869" cy="2531881"/>
          </a:xfrm>
        </p:spPr>
        <p:txBody>
          <a:bodyPr/>
          <a:lstStyle/>
          <a:p>
            <a:pPr eaLnBrk="1" hangingPunct="1"/>
            <a:r>
              <a:rPr lang="fa-IR" sz="2400" b="1" dirty="0">
                <a:cs typeface="B Badr" panose="00000400000000000000" pitchFamily="2" charset="-78"/>
              </a:rPr>
              <a:t>منطق</a:t>
            </a:r>
            <a:br>
              <a:rPr lang="fa-IR" sz="2400" b="1" dirty="0">
                <a:cs typeface="B Badr" panose="00000400000000000000" pitchFamily="2" charset="-78"/>
              </a:rPr>
            </a:br>
            <a:r>
              <a:rPr lang="fa-IR" sz="2400" b="1" dirty="0">
                <a:cs typeface="B Badr" panose="00000400000000000000" pitchFamily="2" charset="-78"/>
              </a:rPr>
              <a:t>پیدایش </a:t>
            </a:r>
            <a:br>
              <a:rPr lang="fa-IR" sz="2400" b="1" dirty="0">
                <a:cs typeface="B Badr" panose="00000400000000000000" pitchFamily="2" charset="-78"/>
              </a:rPr>
            </a:br>
            <a:r>
              <a:rPr lang="fa-IR" sz="2400" b="1" dirty="0">
                <a:cs typeface="B Badr" panose="00000400000000000000" pitchFamily="2" charset="-78"/>
              </a:rPr>
              <a:t> درآمد</a:t>
            </a:r>
            <a:br>
              <a:rPr lang="fa-IR" sz="2400" b="1" dirty="0">
                <a:cs typeface="B Badr" panose="00000400000000000000" pitchFamily="2" charset="-78"/>
              </a:rPr>
            </a:br>
            <a:r>
              <a:rPr lang="fa-IR" sz="2400" b="1" dirty="0">
                <a:cs typeface="B Badr" panose="00000400000000000000" pitchFamily="2" charset="-78"/>
              </a:rPr>
              <a:t> و</a:t>
            </a:r>
            <a:br>
              <a:rPr lang="fa-IR" sz="2400" b="1" dirty="0">
                <a:cs typeface="B Badr" panose="00000400000000000000" pitchFamily="2" charset="-78"/>
              </a:rPr>
            </a:br>
            <a:r>
              <a:rPr lang="fa-IR" sz="2400" b="1" dirty="0">
                <a:cs typeface="B Badr" panose="00000400000000000000" pitchFamily="2" charset="-78"/>
              </a:rPr>
              <a:t> هزینه</a:t>
            </a:r>
            <a:endParaRPr lang="en-US" sz="2400" b="1" dirty="0"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2046525" y="4082385"/>
            <a:ext cx="508000" cy="365125"/>
          </a:xfrm>
        </p:spPr>
        <p:txBody>
          <a:bodyPr/>
          <a:lstStyle/>
          <a:p>
            <a:fld id="{14E60743-D5DB-45DE-A73D-E8C829F9046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7" name="Star: 7 Points 36">
            <a:extLst>
              <a:ext uri="{FF2B5EF4-FFF2-40B4-BE49-F238E27FC236}">
                <a16:creationId xmlns:a16="http://schemas.microsoft.com/office/drawing/2014/main" id="{AAE7DA36-4F56-7E6F-90B2-FD3AE1AC347C}"/>
              </a:ext>
            </a:extLst>
          </p:cNvPr>
          <p:cNvSpPr/>
          <p:nvPr/>
        </p:nvSpPr>
        <p:spPr>
          <a:xfrm>
            <a:off x="5160806" y="165880"/>
            <a:ext cx="1534468" cy="1452432"/>
          </a:xfrm>
          <a:prstGeom prst="star7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r>
              <a:rPr lang="fa-IR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2  Kamran" pitchFamily="2" charset="-78"/>
              </a:rPr>
              <a:t>حقوق مالکانه</a:t>
            </a:r>
            <a:endParaRPr lang="en-US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cs typeface="2  Kamran" pitchFamily="2" charset="-78"/>
            </a:endParaRPr>
          </a:p>
        </p:txBody>
      </p:sp>
      <p:sp>
        <p:nvSpPr>
          <p:cNvPr id="31" name="Arrow: Curved Right 30">
            <a:extLst>
              <a:ext uri="{FF2B5EF4-FFF2-40B4-BE49-F238E27FC236}">
                <a16:creationId xmlns:a16="http://schemas.microsoft.com/office/drawing/2014/main" id="{96A542F1-A307-7E72-EE85-FEC8BD77EE2C}"/>
              </a:ext>
            </a:extLst>
          </p:cNvPr>
          <p:cNvSpPr/>
          <p:nvPr/>
        </p:nvSpPr>
        <p:spPr>
          <a:xfrm rot="10800000">
            <a:off x="7558439" y="2729858"/>
            <a:ext cx="4365023" cy="3718046"/>
          </a:xfrm>
          <a:prstGeom prst="curvedRightArrow">
            <a:avLst>
              <a:gd name="adj1" fmla="val 10746"/>
              <a:gd name="adj2" fmla="val 42810"/>
              <a:gd name="adj3" fmla="val 20475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880187" y="4366919"/>
            <a:ext cx="1550728" cy="1159119"/>
            <a:chOff x="6585951" y="3316909"/>
            <a:chExt cx="2318238" cy="1159119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Rounded Rectangle 19"/>
            <p:cNvSpPr/>
            <p:nvPr/>
          </p:nvSpPr>
          <p:spPr>
            <a:xfrm>
              <a:off x="6585951" y="3316909"/>
              <a:ext cx="2318238" cy="115911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1" name="Rounded Rectangle 8"/>
            <p:cNvSpPr/>
            <p:nvPr/>
          </p:nvSpPr>
          <p:spPr>
            <a:xfrm>
              <a:off x="6619900" y="3350858"/>
              <a:ext cx="2250340" cy="109122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4800" b="1" kern="1200" dirty="0">
                  <a:solidFill>
                    <a:schemeClr val="tx1"/>
                  </a:solidFill>
                  <a:cs typeface="B Badr" panose="00000400000000000000" pitchFamily="2" charset="-78"/>
                </a:rPr>
                <a:t>هزینه</a:t>
              </a:r>
              <a:endParaRPr lang="en-US" sz="4800" b="1" kern="1200" dirty="0">
                <a:solidFill>
                  <a:schemeClr val="tx1"/>
                </a:solidFill>
                <a:cs typeface="B Badr" panose="00000400000000000000" pitchFamily="2" charset="-78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729832" y="4366918"/>
            <a:ext cx="1530891" cy="1159119"/>
            <a:chOff x="1677401" y="3316900"/>
            <a:chExt cx="2318238" cy="1159119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6" name="Rounded Rectangle 15"/>
            <p:cNvSpPr/>
            <p:nvPr/>
          </p:nvSpPr>
          <p:spPr>
            <a:xfrm>
              <a:off x="1677401" y="3316900"/>
              <a:ext cx="2318238" cy="115911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7" name="Rounded Rectangle 12"/>
            <p:cNvSpPr/>
            <p:nvPr/>
          </p:nvSpPr>
          <p:spPr>
            <a:xfrm>
              <a:off x="1711350" y="3350849"/>
              <a:ext cx="2250340" cy="109122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4800" b="1" kern="1200" dirty="0">
                  <a:solidFill>
                    <a:schemeClr val="tx1"/>
                  </a:solidFill>
                  <a:cs typeface="B Badr" panose="00000400000000000000" pitchFamily="2" charset="-78"/>
                </a:rPr>
                <a:t>درآمد</a:t>
              </a:r>
              <a:endParaRPr lang="en-US" sz="4800" b="1" kern="1200" dirty="0">
                <a:solidFill>
                  <a:schemeClr val="tx1"/>
                </a:solidFill>
                <a:cs typeface="B Badr" panose="00000400000000000000" pitchFamily="2" charset="-78"/>
              </a:endParaRPr>
            </a:p>
          </p:txBody>
        </p:sp>
      </p:grpSp>
      <p:sp>
        <p:nvSpPr>
          <p:cNvPr id="32" name="Star: 7 Points 31">
            <a:extLst>
              <a:ext uri="{FF2B5EF4-FFF2-40B4-BE49-F238E27FC236}">
                <a16:creationId xmlns:a16="http://schemas.microsoft.com/office/drawing/2014/main" id="{E5D9E33A-3FF7-DA65-F6D0-0D043E9EF799}"/>
              </a:ext>
            </a:extLst>
          </p:cNvPr>
          <p:cNvSpPr/>
          <p:nvPr/>
        </p:nvSpPr>
        <p:spPr>
          <a:xfrm>
            <a:off x="5110493" y="5409992"/>
            <a:ext cx="1534468" cy="1452432"/>
          </a:xfrm>
          <a:prstGeom prst="star7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r>
              <a:rPr lang="fa-IR" sz="2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2  Kamran" pitchFamily="2" charset="-78"/>
              </a:rPr>
              <a:t>سرمایه</a:t>
            </a:r>
            <a:endParaRPr lang="en-US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cs typeface="2  Kamran" pitchFamily="2" charset="-78"/>
            </a:endParaRPr>
          </a:p>
        </p:txBody>
      </p:sp>
      <p:sp>
        <p:nvSpPr>
          <p:cNvPr id="40" name="Arrow: Left-Right-Up 39">
            <a:extLst>
              <a:ext uri="{FF2B5EF4-FFF2-40B4-BE49-F238E27FC236}">
                <a16:creationId xmlns:a16="http://schemas.microsoft.com/office/drawing/2014/main" id="{58D34895-E8E5-81F2-F9D3-28A321C7E840}"/>
              </a:ext>
            </a:extLst>
          </p:cNvPr>
          <p:cNvSpPr/>
          <p:nvPr/>
        </p:nvSpPr>
        <p:spPr>
          <a:xfrm>
            <a:off x="4297641" y="1541929"/>
            <a:ext cx="3260798" cy="1920340"/>
          </a:xfrm>
          <a:prstGeom prst="leftRightUpArrow">
            <a:avLst>
              <a:gd name="adj1" fmla="val 25000"/>
              <a:gd name="adj2" fmla="val 24160"/>
              <a:gd name="adj3" fmla="val 25840"/>
            </a:avLst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000" dirty="0">
                <a:solidFill>
                  <a:srgbClr val="FF0000"/>
                </a:solidFill>
                <a:cs typeface="A  Mitra_1 (MRT)" panose="00000700000000000000" pitchFamily="2" charset="-78"/>
              </a:rPr>
              <a:t>زیان</a:t>
            </a:r>
            <a:r>
              <a:rPr lang="fa-IR" sz="2000" dirty="0">
                <a:solidFill>
                  <a:schemeClr val="tx1"/>
                </a:solidFill>
                <a:cs typeface="A  Mitra_1 (MRT)" panose="00000700000000000000" pitchFamily="2" charset="-78"/>
              </a:rPr>
              <a:t>                               </a:t>
            </a:r>
            <a:r>
              <a:rPr lang="fa-IR" sz="2000" dirty="0">
                <a:solidFill>
                  <a:srgbClr val="00B050"/>
                </a:solidFill>
                <a:cs typeface="A  Mitra_1 (MRT)" panose="00000700000000000000" pitchFamily="2" charset="-78"/>
              </a:rPr>
              <a:t>سود </a:t>
            </a:r>
            <a:r>
              <a:rPr lang="fa-IR" sz="2000" dirty="0">
                <a:solidFill>
                  <a:schemeClr val="tx1"/>
                </a:solidFill>
                <a:cs typeface="A  Mitra_1 (MRT)" panose="00000700000000000000" pitchFamily="2" charset="-78"/>
              </a:rPr>
              <a:t>            </a:t>
            </a:r>
            <a:endParaRPr lang="en-US" sz="2000" dirty="0">
              <a:solidFill>
                <a:schemeClr val="tx1"/>
              </a:solidFill>
              <a:cs typeface="A  Mitra_1 (MRT)" panose="00000700000000000000" pitchFamily="2" charset="-78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01F830-01B2-C66B-D421-C7EEFB8F5B9D}"/>
              </a:ext>
            </a:extLst>
          </p:cNvPr>
          <p:cNvSpPr txBox="1"/>
          <p:nvPr/>
        </p:nvSpPr>
        <p:spPr>
          <a:xfrm>
            <a:off x="5445739" y="2729858"/>
            <a:ext cx="94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cs typeface="A  Mitra_1 (MRT)" panose="00000700000000000000" pitchFamily="2" charset="-78"/>
              </a:rPr>
              <a:t>تطابق</a:t>
            </a:r>
            <a:endParaRPr lang="en-US" sz="2800" dirty="0">
              <a:cs typeface="A  Mitra_1 (MRT)" panose="00000700000000000000" pitchFamily="2" charset="-78"/>
            </a:endParaRP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3E83B7DC-C5CE-D01A-1482-A0CD79B6DD3B}"/>
              </a:ext>
            </a:extLst>
          </p:cNvPr>
          <p:cNvSpPr/>
          <p:nvPr/>
        </p:nvSpPr>
        <p:spPr>
          <a:xfrm>
            <a:off x="3840441" y="923519"/>
            <a:ext cx="914400" cy="914400"/>
          </a:xfrm>
          <a:prstGeom prst="plus">
            <a:avLst>
              <a:gd name="adj" fmla="val 3804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cs typeface="2  Kamran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8C1427-19C5-4AC1-71B3-DAB381F80526}"/>
              </a:ext>
            </a:extLst>
          </p:cNvPr>
          <p:cNvSpPr/>
          <p:nvPr/>
        </p:nvSpPr>
        <p:spPr>
          <a:xfrm>
            <a:off x="7057821" y="1276217"/>
            <a:ext cx="863284" cy="1760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438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8" grpId="0" animBg="1"/>
      <p:bldP spid="37" grpId="0" animBg="1"/>
      <p:bldP spid="31" grpId="0" animBg="1"/>
      <p:bldP spid="32" grpId="0" animBg="1"/>
      <p:bldP spid="40" grpId="0" animBg="1"/>
      <p:bldP spid="39" grpId="0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a-IR" dirty="0">
                <a:cs typeface="B Badr" panose="00000400000000000000" pitchFamily="2" charset="-78"/>
              </a:rPr>
              <a:t>طبقات حساب ها</a:t>
            </a:r>
            <a:endParaRPr lang="en-US" dirty="0">
              <a:cs typeface="B Badr" panose="00000400000000000000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71700" y="600378"/>
          <a:ext cx="7848600" cy="381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rot="5400000">
            <a:off x="1383107" y="3835788"/>
            <a:ext cx="1143000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721225" y="3593119"/>
            <a:ext cx="590843" cy="10187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 bwMode="auto">
          <a:xfrm>
            <a:off x="8922327" y="3468857"/>
            <a:ext cx="306420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a-IR" sz="3200" b="1" dirty="0">
                <a:cs typeface="B Badr" panose="00000400000000000000" pitchFamily="2" charset="-78"/>
              </a:rPr>
              <a:t>حساب های دائمی</a:t>
            </a:r>
            <a:endParaRPr lang="en-US" sz="3200" b="1" dirty="0">
              <a:cs typeface="B Badr" panose="00000400000000000000" pitchFamily="2" charset="-78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9130146" y="5056908"/>
            <a:ext cx="268778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a-IR" sz="3200" b="1" dirty="0">
                <a:cs typeface="B Badr" panose="00000400000000000000" pitchFamily="2" charset="-78"/>
              </a:rPr>
              <a:t>حساب های موقت</a:t>
            </a:r>
            <a:endParaRPr lang="en-US" sz="3200" b="1" dirty="0">
              <a:cs typeface="B Badr" panose="00000400000000000000" pitchFamily="2" charset="-78"/>
            </a:endParaRPr>
          </a:p>
        </p:txBody>
      </p:sp>
      <p:cxnSp>
        <p:nvCxnSpPr>
          <p:cNvPr id="7" name="Curved Connector 6"/>
          <p:cNvCxnSpPr>
            <a:cxnSpLocks/>
          </p:cNvCxnSpPr>
          <p:nvPr/>
        </p:nvCxnSpPr>
        <p:spPr>
          <a:xfrm rot="10800000">
            <a:off x="7640782" y="3830783"/>
            <a:ext cx="2649224" cy="748487"/>
          </a:xfrm>
          <a:prstGeom prst="curvedConnector3">
            <a:avLst>
              <a:gd name="adj1" fmla="val 63859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cxnSpLocks/>
            <a:stCxn id="12" idx="2"/>
          </p:cNvCxnSpPr>
          <p:nvPr/>
        </p:nvCxnSpPr>
        <p:spPr>
          <a:xfrm rot="5400000" flipH="1">
            <a:off x="7883237" y="3609109"/>
            <a:ext cx="685799" cy="4495801"/>
          </a:xfrm>
          <a:prstGeom prst="curvedConnector4">
            <a:avLst>
              <a:gd name="adj1" fmla="val -33333"/>
              <a:gd name="adj2" fmla="val 64946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E1F20B-FAF2-B166-BF2C-49B002C35987}"/>
              </a:ext>
            </a:extLst>
          </p:cNvPr>
          <p:cNvGrpSpPr/>
          <p:nvPr/>
        </p:nvGrpSpPr>
        <p:grpSpPr>
          <a:xfrm>
            <a:off x="996608" y="4775318"/>
            <a:ext cx="1530891" cy="1159119"/>
            <a:chOff x="1677401" y="3316900"/>
            <a:chExt cx="2318238" cy="1159119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8A3BB06F-1DDA-542E-D879-BD4CBC724FB1}"/>
                </a:ext>
              </a:extLst>
            </p:cNvPr>
            <p:cNvSpPr/>
            <p:nvPr/>
          </p:nvSpPr>
          <p:spPr>
            <a:xfrm>
              <a:off x="1677401" y="3316900"/>
              <a:ext cx="2318238" cy="115911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7" name="Rounded Rectangle 12">
              <a:extLst>
                <a:ext uri="{FF2B5EF4-FFF2-40B4-BE49-F238E27FC236}">
                  <a16:creationId xmlns:a16="http://schemas.microsoft.com/office/drawing/2014/main" id="{49FE90D4-16A8-30B1-5D2D-D8526E43BC7E}"/>
                </a:ext>
              </a:extLst>
            </p:cNvPr>
            <p:cNvSpPr/>
            <p:nvPr/>
          </p:nvSpPr>
          <p:spPr>
            <a:xfrm>
              <a:off x="1711350" y="3350849"/>
              <a:ext cx="2250340" cy="109122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4800" b="1" kern="1200" dirty="0">
                  <a:solidFill>
                    <a:schemeClr val="tx1"/>
                  </a:solidFill>
                  <a:cs typeface="B Badr" panose="00000400000000000000" pitchFamily="2" charset="-78"/>
                </a:rPr>
                <a:t>درآمد</a:t>
              </a:r>
              <a:endParaRPr lang="en-US" sz="4800" b="1" kern="1200" dirty="0">
                <a:solidFill>
                  <a:schemeClr val="tx1"/>
                </a:solidFill>
                <a:cs typeface="B Badr" panose="00000400000000000000" pitchFamily="2" charset="-7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309045-A5FA-CEB5-F17A-90D9899BB688}"/>
              </a:ext>
            </a:extLst>
          </p:cNvPr>
          <p:cNvGrpSpPr/>
          <p:nvPr/>
        </p:nvGrpSpPr>
        <p:grpSpPr>
          <a:xfrm>
            <a:off x="3648577" y="4775317"/>
            <a:ext cx="1550728" cy="1159119"/>
            <a:chOff x="6585951" y="3316909"/>
            <a:chExt cx="2318238" cy="1159119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Rounded Rectangle 19">
              <a:extLst>
                <a:ext uri="{FF2B5EF4-FFF2-40B4-BE49-F238E27FC236}">
                  <a16:creationId xmlns:a16="http://schemas.microsoft.com/office/drawing/2014/main" id="{0D5C825E-6C21-7BE3-971C-96E6C2030C56}"/>
                </a:ext>
              </a:extLst>
            </p:cNvPr>
            <p:cNvSpPr/>
            <p:nvPr/>
          </p:nvSpPr>
          <p:spPr>
            <a:xfrm>
              <a:off x="6585951" y="3316909"/>
              <a:ext cx="2318238" cy="115911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0" name="Rounded Rectangle 8">
              <a:extLst>
                <a:ext uri="{FF2B5EF4-FFF2-40B4-BE49-F238E27FC236}">
                  <a16:creationId xmlns:a16="http://schemas.microsoft.com/office/drawing/2014/main" id="{E41CF342-C559-EF2D-DC84-4882F790B15C}"/>
                </a:ext>
              </a:extLst>
            </p:cNvPr>
            <p:cNvSpPr/>
            <p:nvPr/>
          </p:nvSpPr>
          <p:spPr>
            <a:xfrm>
              <a:off x="6619900" y="3350858"/>
              <a:ext cx="2250340" cy="109122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4800" b="1" kern="1200" dirty="0">
                  <a:solidFill>
                    <a:schemeClr val="tx1"/>
                  </a:solidFill>
                  <a:cs typeface="B Badr" panose="00000400000000000000" pitchFamily="2" charset="-78"/>
                </a:rPr>
                <a:t>هزینه</a:t>
              </a:r>
              <a:endParaRPr lang="en-US" sz="4800" b="1" kern="1200" dirty="0">
                <a:solidFill>
                  <a:schemeClr val="tx1"/>
                </a:solidFill>
                <a:cs typeface="B Badr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1821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Graphic spid="4" grpId="0">
        <p:bldAsOne/>
      </p:bldGraphic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3281681" y="94303"/>
            <a:ext cx="5252720" cy="836813"/>
            <a:chOff x="981478" y="-8513"/>
            <a:chExt cx="3032238" cy="1733973"/>
          </a:xfrm>
        </p:grpSpPr>
        <p:sp>
          <p:nvSpPr>
            <p:cNvPr id="36" name="Rounded Rectangle 35"/>
            <p:cNvSpPr/>
            <p:nvPr/>
          </p:nvSpPr>
          <p:spPr>
            <a:xfrm>
              <a:off x="981478" y="-8513"/>
              <a:ext cx="3032238" cy="17339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 rtl="1"/>
              <a:r>
                <a:rPr lang="fa-IR" sz="2800" b="1" dirty="0">
                  <a:cs typeface="B Badr" panose="00000400000000000000" pitchFamily="2" charset="-78"/>
                </a:rPr>
                <a:t>منابع</a:t>
              </a:r>
            </a:p>
            <a:p>
              <a:pPr algn="ctr" rtl="1"/>
              <a:r>
                <a:rPr lang="en-US" sz="2000" b="1" dirty="0">
                  <a:cs typeface="B Badr" panose="00000400000000000000" pitchFamily="2" charset="-78"/>
                </a:rPr>
                <a:t>SOURCE</a:t>
              </a:r>
            </a:p>
          </p:txBody>
        </p:sp>
        <p:sp>
          <p:nvSpPr>
            <p:cNvPr id="37" name="Rounded Rectangle 4"/>
            <p:cNvSpPr/>
            <p:nvPr/>
          </p:nvSpPr>
          <p:spPr>
            <a:xfrm>
              <a:off x="1155919" y="254836"/>
              <a:ext cx="1842961" cy="1224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marL="0" lvl="1" algn="ctr" defTabSz="19113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400" b="1" kern="1200" dirty="0">
                <a:cs typeface="B Badr" panose="00000400000000000000" pitchFamily="2" charset="-78"/>
              </a:endParaRPr>
            </a:p>
          </p:txBody>
        </p:sp>
      </p:grpSp>
      <p:sp>
        <p:nvSpPr>
          <p:cNvPr id="54" name="Rounded Rectangle 53"/>
          <p:cNvSpPr/>
          <p:nvPr/>
        </p:nvSpPr>
        <p:spPr>
          <a:xfrm>
            <a:off x="2289379" y="3349029"/>
            <a:ext cx="2064124" cy="989798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3200" b="1" dirty="0">
                <a:cs typeface="B Badr" panose="00000400000000000000" pitchFamily="2" charset="-78"/>
              </a:rPr>
              <a:t>بدهی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2240399" y="1265442"/>
            <a:ext cx="2040026" cy="989798"/>
          </a:xfrm>
          <a:prstGeom prst="roundRect">
            <a:avLst>
              <a:gd name="adj" fmla="val 10000"/>
            </a:avLst>
          </a:prstGeom>
          <a:solidFill>
            <a:schemeClr val="accent2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2800" b="1" dirty="0">
                <a:cs typeface="B Badr" panose="00000400000000000000" pitchFamily="2" charset="-78"/>
              </a:rPr>
              <a:t> سرمایه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2420508" y="5277527"/>
            <a:ext cx="1912305" cy="989798"/>
          </a:xfrm>
          <a:prstGeom prst="roundRect">
            <a:avLst>
              <a:gd name="adj" fmla="val 10000"/>
            </a:avLst>
          </a:prstGeom>
          <a:solidFill>
            <a:schemeClr val="accent3">
              <a:lumMod val="50000"/>
              <a:alpha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3200" b="1" dirty="0">
                <a:cs typeface="B Badr" panose="00000400000000000000" pitchFamily="2" charset="-78"/>
              </a:rPr>
              <a:t> درآمد</a:t>
            </a:r>
          </a:p>
        </p:txBody>
      </p:sp>
      <p:cxnSp>
        <p:nvCxnSpPr>
          <p:cNvPr id="15" name="Straight Connector 14"/>
          <p:cNvCxnSpPr>
            <a:stCxn id="36" idx="2"/>
          </p:cNvCxnSpPr>
          <p:nvPr/>
        </p:nvCxnSpPr>
        <p:spPr>
          <a:xfrm>
            <a:off x="5908041" y="931116"/>
            <a:ext cx="0" cy="5761776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359923" y="953136"/>
            <a:ext cx="11381363" cy="3343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7604839" y="5203088"/>
            <a:ext cx="1859123" cy="989798"/>
          </a:xfrm>
          <a:prstGeom prst="roundRect">
            <a:avLst>
              <a:gd name="adj" fmla="val 10000"/>
            </a:avLst>
          </a:prstGeom>
          <a:solidFill>
            <a:srgbClr val="FFC000">
              <a:alpha val="9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3200" b="1" dirty="0">
                <a:cs typeface="B Badr" panose="00000400000000000000" pitchFamily="2" charset="-78"/>
              </a:rPr>
              <a:t>هزینه</a:t>
            </a:r>
          </a:p>
        </p:txBody>
      </p:sp>
      <p:cxnSp>
        <p:nvCxnSpPr>
          <p:cNvPr id="75" name="Straight Connector 74"/>
          <p:cNvCxnSpPr/>
          <p:nvPr/>
        </p:nvCxnSpPr>
        <p:spPr>
          <a:xfrm flipH="1" flipV="1">
            <a:off x="73240" y="4678636"/>
            <a:ext cx="12019547" cy="42162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>
          <a:xfrm>
            <a:off x="7535658" y="1308826"/>
            <a:ext cx="2022482" cy="989798"/>
          </a:xfrm>
          <a:prstGeom prst="roundRect">
            <a:avLst>
              <a:gd name="adj" fmla="val 10000"/>
            </a:avLst>
          </a:prstGeom>
          <a:solidFill>
            <a:srgbClr val="92D050">
              <a:alpha val="9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3200" b="1" dirty="0">
                <a:cs typeface="B Badr" panose="00000400000000000000" pitchFamily="2" charset="-78"/>
              </a:rPr>
              <a:t>دارایی</a:t>
            </a:r>
          </a:p>
        </p:txBody>
      </p:sp>
      <p:sp>
        <p:nvSpPr>
          <p:cNvPr id="4" name="Plus 3"/>
          <p:cNvSpPr/>
          <p:nvPr/>
        </p:nvSpPr>
        <p:spPr>
          <a:xfrm>
            <a:off x="2887269" y="2406001"/>
            <a:ext cx="907565" cy="929912"/>
          </a:xfrm>
          <a:prstGeom prst="mathPlus">
            <a:avLst/>
          </a:prstGeom>
          <a:solidFill>
            <a:srgbClr val="00B0F0">
              <a:alpha val="9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endParaRPr lang="en-US" sz="3200" b="1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cs typeface="B Badr" panose="00000400000000000000" pitchFamily="2" charset="-78"/>
            </a:endParaRPr>
          </a:p>
        </p:txBody>
      </p:sp>
      <p:sp>
        <p:nvSpPr>
          <p:cNvPr id="254" name="Left-Right Arrow 253"/>
          <p:cNvSpPr/>
          <p:nvPr/>
        </p:nvSpPr>
        <p:spPr>
          <a:xfrm>
            <a:off x="4280425" y="5340672"/>
            <a:ext cx="3479879" cy="815198"/>
          </a:xfrm>
          <a:prstGeom prst="leftRightArrow">
            <a:avLst>
              <a:gd name="adj1" fmla="val 50000"/>
              <a:gd name="adj2" fmla="val 83024"/>
            </a:avLst>
          </a:prstGeom>
          <a:solidFill>
            <a:srgbClr val="EE243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600" b="1" dirty="0">
                <a:cs typeface="B Badr" panose="00000400000000000000" pitchFamily="2" charset="-78"/>
              </a:rPr>
              <a:t>تطابق</a:t>
            </a:r>
            <a:endParaRPr lang="en-US" sz="1600" b="1" dirty="0">
              <a:cs typeface="B Badr" panose="00000400000000000000" pitchFamily="2" charset="-78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10653021" y="4269732"/>
            <a:ext cx="1523989" cy="862304"/>
            <a:chOff x="238068" y="195517"/>
            <a:chExt cx="3129140" cy="1283619"/>
          </a:xfrm>
        </p:grpSpPr>
        <p:sp>
          <p:nvSpPr>
            <p:cNvPr id="121" name="Rounded Rectangle 120"/>
            <p:cNvSpPr/>
            <p:nvPr/>
          </p:nvSpPr>
          <p:spPr>
            <a:xfrm>
              <a:off x="238068" y="195517"/>
              <a:ext cx="3129140" cy="12503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 rtl="1"/>
              <a:r>
                <a:rPr lang="fa-IR" sz="2000" dirty="0">
                  <a:cs typeface="B Badr" panose="00000400000000000000" pitchFamily="2" charset="-78"/>
                </a:rPr>
                <a:t>تخصیص</a:t>
              </a:r>
              <a:endParaRPr lang="en-US" sz="2000" dirty="0">
                <a:cs typeface="B Badr" panose="00000400000000000000" pitchFamily="2" charset="-78"/>
              </a:endParaRPr>
            </a:p>
            <a:p>
              <a:pPr algn="ctr" rtl="1"/>
              <a:r>
                <a:rPr lang="en-US" sz="1600" dirty="0">
                  <a:cs typeface="B Badr" panose="00000400000000000000" pitchFamily="2" charset="-78"/>
                </a:rPr>
                <a:t>ALLOCATION</a:t>
              </a:r>
            </a:p>
          </p:txBody>
        </p:sp>
        <p:sp>
          <p:nvSpPr>
            <p:cNvPr id="122" name="Rounded Rectangle 4"/>
            <p:cNvSpPr/>
            <p:nvPr/>
          </p:nvSpPr>
          <p:spPr>
            <a:xfrm>
              <a:off x="1201285" y="254836"/>
              <a:ext cx="1797595" cy="1224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marL="0" lvl="1" algn="ctr" defTabSz="19113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400" b="1" kern="1200" dirty="0">
                <a:cs typeface="B Badr" panose="00000400000000000000" pitchFamily="2" charset="-78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39012" y="65926"/>
            <a:ext cx="1358059" cy="1492629"/>
            <a:chOff x="914421" y="-742780"/>
            <a:chExt cx="2222525" cy="2221916"/>
          </a:xfrm>
        </p:grpSpPr>
        <p:sp>
          <p:nvSpPr>
            <p:cNvPr id="124" name="Rounded Rectangle 123"/>
            <p:cNvSpPr/>
            <p:nvPr/>
          </p:nvSpPr>
          <p:spPr>
            <a:xfrm>
              <a:off x="914421" y="-742780"/>
              <a:ext cx="2222525" cy="12503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 rtl="1"/>
              <a:r>
                <a:rPr lang="fa-IR" sz="2000" dirty="0">
                  <a:cs typeface="B Badr" panose="00000400000000000000" pitchFamily="2" charset="-78"/>
                </a:rPr>
                <a:t>تامین </a:t>
              </a:r>
              <a:endParaRPr lang="en-US" sz="2000" dirty="0">
                <a:cs typeface="B Badr" panose="00000400000000000000" pitchFamily="2" charset="-78"/>
              </a:endParaRPr>
            </a:p>
            <a:p>
              <a:pPr algn="ctr" rtl="1"/>
              <a:r>
                <a:rPr lang="en-US" sz="1600" dirty="0">
                  <a:cs typeface="B Badr" panose="00000400000000000000" pitchFamily="2" charset="-78"/>
                </a:rPr>
                <a:t>FINANCE</a:t>
              </a:r>
            </a:p>
          </p:txBody>
        </p:sp>
        <p:sp>
          <p:nvSpPr>
            <p:cNvPr id="125" name="Rounded Rectangle 4"/>
            <p:cNvSpPr/>
            <p:nvPr/>
          </p:nvSpPr>
          <p:spPr>
            <a:xfrm>
              <a:off x="1201285" y="254836"/>
              <a:ext cx="1797595" cy="1224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marL="0" lvl="1" algn="ctr" defTabSz="19113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400" b="1" kern="1200" dirty="0">
                <a:cs typeface="B Badr" panose="00000400000000000000" pitchFamily="2" charset="-78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5153854" y="5952071"/>
            <a:ext cx="1523989" cy="862304"/>
            <a:chOff x="238068" y="195517"/>
            <a:chExt cx="3129140" cy="1283619"/>
          </a:xfrm>
        </p:grpSpPr>
        <p:sp>
          <p:nvSpPr>
            <p:cNvPr id="129" name="Rounded Rectangle 128"/>
            <p:cNvSpPr/>
            <p:nvPr/>
          </p:nvSpPr>
          <p:spPr>
            <a:xfrm>
              <a:off x="238068" y="195517"/>
              <a:ext cx="3129140" cy="12503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 rtl="1"/>
              <a:r>
                <a:rPr lang="fa-IR" sz="2000" dirty="0">
                  <a:cs typeface="B Badr" panose="00000400000000000000" pitchFamily="2" charset="-78"/>
                </a:rPr>
                <a:t>عملیات</a:t>
              </a:r>
              <a:endParaRPr lang="en-US" sz="2000" dirty="0">
                <a:cs typeface="B Badr" panose="00000400000000000000" pitchFamily="2" charset="-78"/>
              </a:endParaRPr>
            </a:p>
            <a:p>
              <a:pPr algn="ctr" rtl="1"/>
              <a:r>
                <a:rPr lang="en-US" sz="1600" dirty="0">
                  <a:cs typeface="B Badr" panose="00000400000000000000" pitchFamily="2" charset="-78"/>
                </a:rPr>
                <a:t>OPRATION</a:t>
              </a:r>
            </a:p>
          </p:txBody>
        </p:sp>
        <p:sp>
          <p:nvSpPr>
            <p:cNvPr id="131" name="Rounded Rectangle 4"/>
            <p:cNvSpPr/>
            <p:nvPr/>
          </p:nvSpPr>
          <p:spPr>
            <a:xfrm>
              <a:off x="1201285" y="254836"/>
              <a:ext cx="1797595" cy="1224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marL="0" lvl="1" algn="ctr" defTabSz="19113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400" b="1" kern="1200" dirty="0">
                <a:cs typeface="B Badr" panose="00000400000000000000" pitchFamily="2" charset="-78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574605" y="92911"/>
            <a:ext cx="1415250" cy="907269"/>
            <a:chOff x="1201285" y="128582"/>
            <a:chExt cx="2316121" cy="1350554"/>
          </a:xfrm>
        </p:grpSpPr>
        <p:sp>
          <p:nvSpPr>
            <p:cNvPr id="26" name="Rounded Rectangle 25"/>
            <p:cNvSpPr/>
            <p:nvPr/>
          </p:nvSpPr>
          <p:spPr>
            <a:xfrm>
              <a:off x="1294881" y="128582"/>
              <a:ext cx="2222525" cy="12503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 rtl="1"/>
              <a:r>
                <a:rPr lang="fa-IR" sz="2000" dirty="0">
                  <a:cs typeface="B Badr" panose="00000400000000000000" pitchFamily="2" charset="-78"/>
                </a:rPr>
                <a:t>سرمایه گذاری</a:t>
              </a:r>
              <a:endParaRPr lang="en-US" sz="2000" dirty="0">
                <a:cs typeface="B Badr" panose="00000400000000000000" pitchFamily="2" charset="-78"/>
              </a:endParaRPr>
            </a:p>
            <a:p>
              <a:pPr algn="ctr" rtl="1"/>
              <a:r>
                <a:rPr lang="en-US" sz="1600" dirty="0">
                  <a:cs typeface="B Badr" panose="00000400000000000000" pitchFamily="2" charset="-78"/>
                </a:rPr>
                <a:t>INVEST</a:t>
              </a:r>
            </a:p>
          </p:txBody>
        </p:sp>
        <p:sp>
          <p:nvSpPr>
            <p:cNvPr id="27" name="Rounded Rectangle 4"/>
            <p:cNvSpPr/>
            <p:nvPr/>
          </p:nvSpPr>
          <p:spPr>
            <a:xfrm>
              <a:off x="1201285" y="254836"/>
              <a:ext cx="1797595" cy="1224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marL="0" lvl="1" algn="ctr" defTabSz="191135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400" b="1" kern="1200" dirty="0">
                <a:cs typeface="B Badr" panose="00000400000000000000" pitchFamily="2" charset="-78"/>
              </a:endParaRPr>
            </a:p>
          </p:txBody>
        </p:sp>
      </p:grpSp>
      <p:sp>
        <p:nvSpPr>
          <p:cNvPr id="5" name="Equal 4"/>
          <p:cNvSpPr/>
          <p:nvPr/>
        </p:nvSpPr>
        <p:spPr>
          <a:xfrm>
            <a:off x="5437022" y="1496428"/>
            <a:ext cx="942037" cy="632386"/>
          </a:xfrm>
          <a:prstGeom prst="mathEqual">
            <a:avLst/>
          </a:prstGeom>
          <a:solidFill>
            <a:srgbClr val="00B0F0">
              <a:alpha val="9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endParaRPr lang="en-US" sz="3200" b="1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cs typeface="B Badr" panose="00000400000000000000" pitchFamily="2" charset="-78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240399" y="1252326"/>
            <a:ext cx="2040026" cy="989798"/>
          </a:xfrm>
          <a:prstGeom prst="roundRect">
            <a:avLst>
              <a:gd name="adj" fmla="val 10000"/>
            </a:avLst>
          </a:prstGeom>
          <a:solidFill>
            <a:schemeClr val="accent2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2800" b="1" dirty="0">
                <a:cs typeface="B Badr" panose="00000400000000000000" pitchFamily="2" charset="-78"/>
              </a:rPr>
              <a:t> حقوق مالکانه</a:t>
            </a:r>
          </a:p>
        </p:txBody>
      </p:sp>
      <p:cxnSp>
        <p:nvCxnSpPr>
          <p:cNvPr id="7" name="Curved Connector 6"/>
          <p:cNvCxnSpPr/>
          <p:nvPr/>
        </p:nvCxnSpPr>
        <p:spPr>
          <a:xfrm rot="5400000" flipH="1">
            <a:off x="2023166" y="1959665"/>
            <a:ext cx="4204846" cy="3779966"/>
          </a:xfrm>
          <a:prstGeom prst="curvedConnector4">
            <a:avLst>
              <a:gd name="adj1" fmla="val -14910"/>
              <a:gd name="adj2" fmla="val 147996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8927137" y="3573774"/>
            <a:ext cx="19456" cy="622571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8203999" y="3580080"/>
            <a:ext cx="19456" cy="6225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9260907" y="3573775"/>
            <a:ext cx="19456" cy="622571"/>
          </a:xfrm>
          <a:prstGeom prst="straightConnector1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9602433" y="3578065"/>
            <a:ext cx="19456" cy="6225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586926" y="3573774"/>
            <a:ext cx="19456" cy="622571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7817534" y="3576836"/>
            <a:ext cx="19456" cy="622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Lightning Bolt 65"/>
          <p:cNvSpPr/>
          <p:nvPr/>
        </p:nvSpPr>
        <p:spPr>
          <a:xfrm>
            <a:off x="9143624" y="2664414"/>
            <a:ext cx="216596" cy="544749"/>
          </a:xfrm>
          <a:prstGeom prst="lightningBolt">
            <a:avLst/>
          </a:prstGeom>
          <a:noFill/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  <p:sp>
        <p:nvSpPr>
          <p:cNvPr id="67" name="12-Point Star 66"/>
          <p:cNvSpPr/>
          <p:nvPr/>
        </p:nvSpPr>
        <p:spPr>
          <a:xfrm>
            <a:off x="8364704" y="2664414"/>
            <a:ext cx="157058" cy="573932"/>
          </a:xfrm>
          <a:prstGeom prst="star12">
            <a:avLst/>
          </a:prstGeom>
          <a:noFill/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  <p:sp>
        <p:nvSpPr>
          <p:cNvPr id="68" name="Cloud 67"/>
          <p:cNvSpPr/>
          <p:nvPr/>
        </p:nvSpPr>
        <p:spPr>
          <a:xfrm>
            <a:off x="9543073" y="2629045"/>
            <a:ext cx="214385" cy="644669"/>
          </a:xfrm>
          <a:prstGeom prst="cloud">
            <a:avLst/>
          </a:prstGeom>
          <a:noFill/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FF0000"/>
              </a:solidFill>
              <a:cs typeface="2  Kamran" pitchFamily="2" charset="-78"/>
            </a:endParaRPr>
          </a:p>
        </p:txBody>
      </p:sp>
      <p:sp>
        <p:nvSpPr>
          <p:cNvPr id="70" name="Flowchart: Collate 69"/>
          <p:cNvSpPr/>
          <p:nvPr/>
        </p:nvSpPr>
        <p:spPr>
          <a:xfrm>
            <a:off x="8009070" y="2664414"/>
            <a:ext cx="131446" cy="544749"/>
          </a:xfrm>
          <a:prstGeom prst="flowChartCollate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  <p:sp>
        <p:nvSpPr>
          <p:cNvPr id="72" name="Explosion 1 71"/>
          <p:cNvSpPr/>
          <p:nvPr/>
        </p:nvSpPr>
        <p:spPr>
          <a:xfrm>
            <a:off x="7574902" y="2623686"/>
            <a:ext cx="288893" cy="644669"/>
          </a:xfrm>
          <a:prstGeom prst="irregularSeal1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  <p:sp>
        <p:nvSpPr>
          <p:cNvPr id="77" name="Moon 76"/>
          <p:cNvSpPr/>
          <p:nvPr/>
        </p:nvSpPr>
        <p:spPr>
          <a:xfrm>
            <a:off x="8732141" y="2673645"/>
            <a:ext cx="194995" cy="544749"/>
          </a:xfrm>
          <a:prstGeom prst="moon">
            <a:avLst/>
          </a:prstGeom>
          <a:noFill/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2  Kamran" pitchFamily="2" charset="-78"/>
            </a:endParaRPr>
          </a:p>
        </p:txBody>
      </p:sp>
      <p:sp>
        <p:nvSpPr>
          <p:cNvPr id="2" name="Oval 1"/>
          <p:cNvSpPr/>
          <p:nvPr/>
        </p:nvSpPr>
        <p:spPr>
          <a:xfrm>
            <a:off x="5315411" y="4749376"/>
            <a:ext cx="1171540" cy="76065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r>
              <a:rPr lang="fa-IR" sz="1600" b="1" dirty="0">
                <a:solidFill>
                  <a:schemeClr val="tx1"/>
                </a:solidFill>
                <a:cs typeface="B Badr" panose="00000400000000000000" pitchFamily="2" charset="-78"/>
              </a:rPr>
              <a:t>دوره مالی</a:t>
            </a:r>
            <a:endParaRPr lang="en-US" sz="1600" b="1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129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0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5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7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0.25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  <p:bldP spid="63" grpId="0" animBg="1"/>
      <p:bldP spid="71" grpId="0" animBg="1"/>
      <p:bldP spid="78" grpId="0" animBg="1"/>
      <p:bldP spid="78" grpId="1" animBg="1"/>
      <p:bldP spid="4" grpId="0" animBg="1"/>
      <p:bldP spid="254" grpId="0" animBg="1"/>
      <p:bldP spid="5" grpId="0" animBg="1"/>
      <p:bldP spid="30" grpId="0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70" grpId="0" animBg="1"/>
      <p:bldP spid="70" grpId="1" animBg="1"/>
      <p:bldP spid="70" grpId="2" animBg="1"/>
      <p:bldP spid="72" grpId="0" animBg="1"/>
      <p:bldP spid="72" grpId="1" animBg="1"/>
      <p:bldP spid="72" grpId="2" animBg="1"/>
      <p:bldP spid="77" grpId="0" animBg="1"/>
      <p:bldP spid="77" grpId="1" animBg="1"/>
      <p:bldP spid="77" grpId="2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4"/>
          <p:cNvSpPr/>
          <p:nvPr/>
        </p:nvSpPr>
        <p:spPr>
          <a:xfrm>
            <a:off x="2282557" y="5497740"/>
            <a:ext cx="1938256" cy="9084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0" tIns="209550" rIns="209550" bIns="209550" numCol="1" spcCol="1270" anchor="ctr" anchorCtr="0">
            <a:noAutofit/>
          </a:bodyPr>
          <a:lstStyle/>
          <a:p>
            <a:pPr marL="0" lvl="1" algn="ctr" defTabSz="19113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400" b="1" kern="1200" dirty="0">
              <a:cs typeface="B Badr" panose="00000400000000000000" pitchFamily="2" charset="-78"/>
            </a:endParaRPr>
          </a:p>
        </p:txBody>
      </p:sp>
      <p:sp>
        <p:nvSpPr>
          <p:cNvPr id="233" name="Octagon 232"/>
          <p:cNvSpPr/>
          <p:nvPr/>
        </p:nvSpPr>
        <p:spPr>
          <a:xfrm>
            <a:off x="4629949" y="376112"/>
            <a:ext cx="2652036" cy="829791"/>
          </a:xfrm>
          <a:prstGeom prst="octagon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cs typeface="B Badr" panose="00000400000000000000" pitchFamily="2" charset="-78"/>
              </a:rPr>
              <a:t>سرمایه های معنوی</a:t>
            </a:r>
            <a:endParaRPr lang="en-US" sz="2400" b="1" dirty="0">
              <a:cs typeface="B Badr" panose="00000400000000000000" pitchFamily="2" charset="-78"/>
            </a:endParaRPr>
          </a:p>
        </p:txBody>
      </p:sp>
      <p:cxnSp>
        <p:nvCxnSpPr>
          <p:cNvPr id="237" name="Curved Connector 236"/>
          <p:cNvCxnSpPr>
            <a:cxnSpLocks/>
            <a:stCxn id="233" idx="4"/>
            <a:endCxn id="112" idx="0"/>
          </p:cNvCxnSpPr>
          <p:nvPr/>
        </p:nvCxnSpPr>
        <p:spPr>
          <a:xfrm rot="10800000" flipV="1">
            <a:off x="2516455" y="962865"/>
            <a:ext cx="2113494" cy="65137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urved Connector 254"/>
          <p:cNvCxnSpPr>
            <a:cxnSpLocks/>
            <a:stCxn id="233" idx="1"/>
            <a:endCxn id="225" idx="0"/>
          </p:cNvCxnSpPr>
          <p:nvPr/>
        </p:nvCxnSpPr>
        <p:spPr>
          <a:xfrm>
            <a:off x="7281985" y="962866"/>
            <a:ext cx="2392834" cy="65137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Oval 224"/>
          <p:cNvSpPr/>
          <p:nvPr/>
        </p:nvSpPr>
        <p:spPr>
          <a:xfrm>
            <a:off x="8719283" y="1614244"/>
            <a:ext cx="1911072" cy="1128576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 dirty="0">
                <a:solidFill>
                  <a:schemeClr val="tx1"/>
                </a:solidFill>
                <a:cs typeface="B Badr" panose="00000400000000000000" pitchFamily="2" charset="-78"/>
              </a:rPr>
              <a:t>سرمایه انسانی</a:t>
            </a:r>
          </a:p>
          <a:p>
            <a:pPr algn="ctr" rtl="1"/>
            <a:r>
              <a:rPr lang="en-US" sz="2400" b="1" dirty="0">
                <a:solidFill>
                  <a:schemeClr val="tx1"/>
                </a:solidFill>
                <a:cs typeface="B Badr" panose="00000400000000000000" pitchFamily="2" charset="-78"/>
              </a:rPr>
              <a:t>Human</a:t>
            </a:r>
            <a:endParaRPr lang="fa-IR" sz="2400" b="1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1477574" y="1614245"/>
            <a:ext cx="2077762" cy="1203678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سرمایه رابطه ای/مشتری</a:t>
            </a:r>
          </a:p>
          <a:p>
            <a:pPr algn="ctr" rtl="1"/>
            <a:r>
              <a:rPr lang="en-US" sz="2400" b="1" dirty="0">
                <a:solidFill>
                  <a:schemeClr val="tx1"/>
                </a:solidFill>
                <a:cs typeface="B Badr" panose="00000400000000000000" pitchFamily="2" charset="-78"/>
              </a:rPr>
              <a:t>Relational</a:t>
            </a:r>
            <a:endParaRPr lang="fa-IR" sz="2400" b="1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cxnSp>
        <p:nvCxnSpPr>
          <p:cNvPr id="256" name="Curved Connector 255"/>
          <p:cNvCxnSpPr>
            <a:cxnSpLocks/>
            <a:stCxn id="225" idx="3"/>
            <a:endCxn id="57" idx="0"/>
          </p:cNvCxnSpPr>
          <p:nvPr/>
        </p:nvCxnSpPr>
        <p:spPr>
          <a:xfrm rot="5400000">
            <a:off x="8163185" y="2547606"/>
            <a:ext cx="806030" cy="86590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urved Connector 259"/>
          <p:cNvCxnSpPr>
            <a:cxnSpLocks/>
            <a:stCxn id="225" idx="5"/>
            <a:endCxn id="55" idx="0"/>
          </p:cNvCxnSpPr>
          <p:nvPr/>
        </p:nvCxnSpPr>
        <p:spPr>
          <a:xfrm rot="16200000" flipH="1">
            <a:off x="10389608" y="2538420"/>
            <a:ext cx="857028" cy="93527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urved Connector 262"/>
          <p:cNvCxnSpPr>
            <a:cxnSpLocks/>
            <a:stCxn id="225" idx="4"/>
            <a:endCxn id="56" idx="0"/>
          </p:cNvCxnSpPr>
          <p:nvPr/>
        </p:nvCxnSpPr>
        <p:spPr>
          <a:xfrm rot="16200000" flipH="1">
            <a:off x="9392399" y="3025239"/>
            <a:ext cx="617572" cy="5273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Rounded Rectangle 274"/>
          <p:cNvSpPr/>
          <p:nvPr/>
        </p:nvSpPr>
        <p:spPr>
          <a:xfrm>
            <a:off x="10476238" y="6461788"/>
            <a:ext cx="1368089" cy="33511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مشارکت پذیری</a:t>
            </a:r>
          </a:p>
        </p:txBody>
      </p:sp>
      <p:sp>
        <p:nvSpPr>
          <p:cNvPr id="55" name="Oval 54"/>
          <p:cNvSpPr/>
          <p:nvPr/>
        </p:nvSpPr>
        <p:spPr>
          <a:xfrm>
            <a:off x="10710831" y="3434572"/>
            <a:ext cx="1149857" cy="940997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 dirty="0">
                <a:solidFill>
                  <a:schemeClr val="tx1"/>
                </a:solidFill>
                <a:cs typeface="B Badr" panose="00000400000000000000" pitchFamily="2" charset="-78"/>
              </a:rPr>
              <a:t>شایستگی کارکنان</a:t>
            </a:r>
          </a:p>
        </p:txBody>
      </p:sp>
      <p:sp>
        <p:nvSpPr>
          <p:cNvPr id="56" name="Oval 55"/>
          <p:cNvSpPr/>
          <p:nvPr/>
        </p:nvSpPr>
        <p:spPr>
          <a:xfrm>
            <a:off x="9164807" y="3360392"/>
            <a:ext cx="1125490" cy="940997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 dirty="0">
                <a:solidFill>
                  <a:schemeClr val="tx1"/>
                </a:solidFill>
                <a:cs typeface="B Badr" panose="00000400000000000000" pitchFamily="2" charset="-78"/>
              </a:rPr>
              <a:t>نگرش کارکنان</a:t>
            </a:r>
          </a:p>
        </p:txBody>
      </p:sp>
      <p:sp>
        <p:nvSpPr>
          <p:cNvPr id="57" name="Oval 56"/>
          <p:cNvSpPr/>
          <p:nvPr/>
        </p:nvSpPr>
        <p:spPr>
          <a:xfrm>
            <a:off x="7555384" y="3383574"/>
            <a:ext cx="1155723" cy="947549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 dirty="0">
                <a:solidFill>
                  <a:schemeClr val="tx1"/>
                </a:solidFill>
                <a:cs typeface="B Badr" panose="00000400000000000000" pitchFamily="2" charset="-78"/>
              </a:rPr>
              <a:t>خلاقیت کارکنان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0687179" y="4985119"/>
            <a:ext cx="1111042" cy="371715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تحصیلات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669286" y="5711005"/>
            <a:ext cx="1153211" cy="388763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توان یادگیری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0677292" y="5364486"/>
            <a:ext cx="1120929" cy="33481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صفات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10672189" y="4568201"/>
            <a:ext cx="1100805" cy="40352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مهارت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10476238" y="6069323"/>
            <a:ext cx="1346260" cy="36925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مشارکت جویی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109737" y="5054279"/>
            <a:ext cx="1118198" cy="41421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هویت مستقل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109737" y="5872049"/>
            <a:ext cx="1107767" cy="408581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ترک خدمت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178310" y="5499417"/>
            <a:ext cx="1049625" cy="36062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رضایتمندی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9502712" y="4569045"/>
            <a:ext cx="666285" cy="404063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رفتار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8514215" y="6310856"/>
            <a:ext cx="1687801" cy="42319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متوسط عمر سازمانی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7919163" y="5030108"/>
            <a:ext cx="731517" cy="41421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تفکر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7599815" y="5872453"/>
            <a:ext cx="1024157" cy="437752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حل مساله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7648901" y="5477501"/>
            <a:ext cx="968690" cy="379152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طرح مساله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7713812" y="4631026"/>
            <a:ext cx="936223" cy="39605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تغییر روند</a:t>
            </a:r>
          </a:p>
        </p:txBody>
      </p:sp>
      <p:sp>
        <p:nvSpPr>
          <p:cNvPr id="109" name="Oval 108"/>
          <p:cNvSpPr/>
          <p:nvPr/>
        </p:nvSpPr>
        <p:spPr>
          <a:xfrm>
            <a:off x="4906668" y="1573946"/>
            <a:ext cx="2049573" cy="11753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 dirty="0">
                <a:solidFill>
                  <a:schemeClr val="tx1"/>
                </a:solidFill>
                <a:cs typeface="B Badr" panose="00000400000000000000" pitchFamily="2" charset="-78"/>
              </a:rPr>
              <a:t>سرمایه ساختاری</a:t>
            </a:r>
            <a:endParaRPr lang="en-US" b="1" dirty="0">
              <a:solidFill>
                <a:schemeClr val="tx1"/>
              </a:solidFill>
              <a:cs typeface="B Badr" panose="00000400000000000000" pitchFamily="2" charset="-78"/>
            </a:endParaRPr>
          </a:p>
          <a:p>
            <a:pPr algn="ctr" rtl="1"/>
            <a:r>
              <a:rPr lang="en-US" sz="2400" b="1" dirty="0">
                <a:solidFill>
                  <a:schemeClr val="tx1"/>
                </a:solidFill>
                <a:cs typeface="B Badr" panose="00000400000000000000" pitchFamily="2" charset="-78"/>
              </a:rPr>
              <a:t>Structural</a:t>
            </a:r>
            <a:endParaRPr lang="fa-IR" sz="2400" b="1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11" name="Rounded Rectangle 110"/>
          <p:cNvSpPr/>
          <p:nvPr/>
        </p:nvSpPr>
        <p:spPr>
          <a:xfrm>
            <a:off x="5383152" y="3531935"/>
            <a:ext cx="1446062" cy="371715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ساختار سازمانی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5235310" y="4406137"/>
            <a:ext cx="1625825" cy="32412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فرآیندهای عملیاتی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5414553" y="3962078"/>
            <a:ext cx="1446062" cy="370509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یادگیری سازمانی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5383152" y="3111306"/>
            <a:ext cx="1398764" cy="367049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فرهنگ سازمانی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5244642" y="4856653"/>
            <a:ext cx="1625826" cy="35980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سیستم های اطلاعاتی</a:t>
            </a:r>
          </a:p>
        </p:txBody>
      </p:sp>
      <p:sp>
        <p:nvSpPr>
          <p:cNvPr id="123" name="Oval 122"/>
          <p:cNvSpPr/>
          <p:nvPr/>
        </p:nvSpPr>
        <p:spPr>
          <a:xfrm>
            <a:off x="1957395" y="3512570"/>
            <a:ext cx="1087390" cy="879117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 dirty="0">
                <a:solidFill>
                  <a:schemeClr val="tx1"/>
                </a:solidFill>
                <a:cs typeface="B Badr" panose="00000400000000000000" pitchFamily="2" charset="-78"/>
              </a:rPr>
              <a:t>اطلاعات بازار</a:t>
            </a:r>
          </a:p>
        </p:txBody>
      </p:sp>
      <p:sp>
        <p:nvSpPr>
          <p:cNvPr id="124" name="Oval 123"/>
          <p:cNvSpPr/>
          <p:nvPr/>
        </p:nvSpPr>
        <p:spPr>
          <a:xfrm>
            <a:off x="320097" y="3478355"/>
            <a:ext cx="1125490" cy="940997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b="1" dirty="0">
                <a:solidFill>
                  <a:schemeClr val="tx1"/>
                </a:solidFill>
                <a:cs typeface="B Badr" panose="00000400000000000000" pitchFamily="2" charset="-78"/>
              </a:rPr>
              <a:t>دانش کنترل بازار</a:t>
            </a:r>
          </a:p>
        </p:txBody>
      </p:sp>
      <p:sp>
        <p:nvSpPr>
          <p:cNvPr id="126" name="Oval 125"/>
          <p:cNvSpPr/>
          <p:nvPr/>
        </p:nvSpPr>
        <p:spPr>
          <a:xfrm>
            <a:off x="33772" y="1626094"/>
            <a:ext cx="1698139" cy="1106269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توانایی ناشی از عوامل نا ملموس</a:t>
            </a:r>
          </a:p>
        </p:txBody>
      </p:sp>
      <p:sp>
        <p:nvSpPr>
          <p:cNvPr id="142" name="Oval 141"/>
          <p:cNvSpPr/>
          <p:nvPr/>
        </p:nvSpPr>
        <p:spPr>
          <a:xfrm>
            <a:off x="4829933" y="5646035"/>
            <a:ext cx="864249" cy="814982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200" b="1" dirty="0">
                <a:solidFill>
                  <a:schemeClr val="tx1"/>
                </a:solidFill>
                <a:cs typeface="B Badr" panose="00000400000000000000" pitchFamily="2" charset="-78"/>
              </a:rPr>
              <a:t>قابلیت بازاریابی</a:t>
            </a:r>
          </a:p>
        </p:txBody>
      </p:sp>
      <p:sp>
        <p:nvSpPr>
          <p:cNvPr id="143" name="Oval 142"/>
          <p:cNvSpPr/>
          <p:nvPr/>
        </p:nvSpPr>
        <p:spPr>
          <a:xfrm>
            <a:off x="2822092" y="5615118"/>
            <a:ext cx="891968" cy="830172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200" b="1" dirty="0">
                <a:solidFill>
                  <a:schemeClr val="tx1"/>
                </a:solidFill>
                <a:cs typeface="B Badr" panose="00000400000000000000" pitchFamily="2" charset="-78"/>
              </a:rPr>
              <a:t>فشردگی بازار</a:t>
            </a:r>
            <a:endParaRPr lang="fa-IR" b="1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44" name="Oval 143"/>
          <p:cNvSpPr/>
          <p:nvPr/>
        </p:nvSpPr>
        <p:spPr>
          <a:xfrm>
            <a:off x="3851171" y="5627099"/>
            <a:ext cx="787554" cy="794089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100" b="1" dirty="0">
                <a:solidFill>
                  <a:schemeClr val="tx1"/>
                </a:solidFill>
                <a:cs typeface="B Badr" panose="00000400000000000000" pitchFamily="2" charset="-78"/>
              </a:rPr>
              <a:t>وفاداری مشتری</a:t>
            </a:r>
          </a:p>
        </p:txBody>
      </p:sp>
      <p:sp>
        <p:nvSpPr>
          <p:cNvPr id="153" name="Oval 152"/>
          <p:cNvSpPr/>
          <p:nvPr/>
        </p:nvSpPr>
        <p:spPr>
          <a:xfrm>
            <a:off x="3716720" y="3429000"/>
            <a:ext cx="1155723" cy="947549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600" b="1" dirty="0">
                <a:solidFill>
                  <a:schemeClr val="tx1"/>
                </a:solidFill>
                <a:cs typeface="B Badr" panose="00000400000000000000" pitchFamily="2" charset="-78"/>
              </a:rPr>
              <a:t>بازارگرایی</a:t>
            </a:r>
          </a:p>
        </p:txBody>
      </p:sp>
      <p:cxnSp>
        <p:nvCxnSpPr>
          <p:cNvPr id="172" name="Straight Arrow Connector 171"/>
          <p:cNvCxnSpPr>
            <a:cxnSpLocks/>
            <a:stCxn id="153" idx="4"/>
            <a:endCxn id="144" idx="0"/>
          </p:cNvCxnSpPr>
          <p:nvPr/>
        </p:nvCxnSpPr>
        <p:spPr>
          <a:xfrm flipH="1">
            <a:off x="4244948" y="4376549"/>
            <a:ext cx="49634" cy="1250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ounded Rectangle 179"/>
          <p:cNvSpPr/>
          <p:nvPr/>
        </p:nvSpPr>
        <p:spPr>
          <a:xfrm>
            <a:off x="1754665" y="4397749"/>
            <a:ext cx="1452833" cy="65653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جذب</a:t>
            </a:r>
            <a:r>
              <a:rPr lang="en-US" b="1" dirty="0">
                <a:cs typeface="B Badr" panose="00000400000000000000" pitchFamily="2" charset="-78"/>
              </a:rPr>
              <a:t> </a:t>
            </a:r>
            <a:r>
              <a:rPr lang="fa-IR" b="1" dirty="0">
                <a:cs typeface="B Badr" panose="00000400000000000000" pitchFamily="2" charset="-78"/>
              </a:rPr>
              <a:t>و نگهداری </a:t>
            </a:r>
          </a:p>
          <a:p>
            <a:pPr algn="r" rtl="1"/>
            <a:r>
              <a:rPr lang="fa-IR" b="1" dirty="0">
                <a:cs typeface="B Badr" panose="00000400000000000000" pitchFamily="2" charset="-78"/>
              </a:rPr>
              <a:t>مشتری</a:t>
            </a:r>
          </a:p>
        </p:txBody>
      </p:sp>
      <p:sp>
        <p:nvSpPr>
          <p:cNvPr id="181" name="Rounded Rectangle 180"/>
          <p:cNvSpPr/>
          <p:nvPr/>
        </p:nvSpPr>
        <p:spPr>
          <a:xfrm>
            <a:off x="214878" y="4465939"/>
            <a:ext cx="1404685" cy="50578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r" rtl="1"/>
            <a:r>
              <a:rPr lang="fa-IR" b="1" dirty="0">
                <a:cs typeface="B Badr" panose="00000400000000000000" pitchFamily="2" charset="-78"/>
              </a:rPr>
              <a:t>رابطه با مشتری</a:t>
            </a:r>
          </a:p>
        </p:txBody>
      </p:sp>
      <p:cxnSp>
        <p:nvCxnSpPr>
          <p:cNvPr id="219" name="Curved Connector 218"/>
          <p:cNvCxnSpPr>
            <a:endCxn id="109" idx="0"/>
          </p:cNvCxnSpPr>
          <p:nvPr/>
        </p:nvCxnSpPr>
        <p:spPr>
          <a:xfrm rot="16200000" flipH="1">
            <a:off x="5735747" y="1378237"/>
            <a:ext cx="383845" cy="757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55">
            <a:extLst>
              <a:ext uri="{FF2B5EF4-FFF2-40B4-BE49-F238E27FC236}">
                <a16:creationId xmlns:a16="http://schemas.microsoft.com/office/drawing/2014/main" id="{95E20C06-9991-A240-3805-E2A32F3A13D9}"/>
              </a:ext>
            </a:extLst>
          </p:cNvPr>
          <p:cNvCxnSpPr>
            <a:cxnSpLocks/>
            <a:stCxn id="153" idx="4"/>
            <a:endCxn id="143" idx="0"/>
          </p:cNvCxnSpPr>
          <p:nvPr/>
        </p:nvCxnSpPr>
        <p:spPr>
          <a:xfrm rot="5400000">
            <a:off x="3162045" y="4482580"/>
            <a:ext cx="1238569" cy="102650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55">
            <a:extLst>
              <a:ext uri="{FF2B5EF4-FFF2-40B4-BE49-F238E27FC236}">
                <a16:creationId xmlns:a16="http://schemas.microsoft.com/office/drawing/2014/main" id="{5E535990-0DBA-6C8D-6179-B8C0775577E1}"/>
              </a:ext>
            </a:extLst>
          </p:cNvPr>
          <p:cNvCxnSpPr>
            <a:cxnSpLocks/>
            <a:stCxn id="153" idx="4"/>
            <a:endCxn id="142" idx="0"/>
          </p:cNvCxnSpPr>
          <p:nvPr/>
        </p:nvCxnSpPr>
        <p:spPr>
          <a:xfrm rot="16200000" flipH="1">
            <a:off x="4143577" y="4527554"/>
            <a:ext cx="1269486" cy="96747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55">
            <a:extLst>
              <a:ext uri="{FF2B5EF4-FFF2-40B4-BE49-F238E27FC236}">
                <a16:creationId xmlns:a16="http://schemas.microsoft.com/office/drawing/2014/main" id="{01F42F84-B364-20BD-BBF8-128EA0BFA9FD}"/>
              </a:ext>
            </a:extLst>
          </p:cNvPr>
          <p:cNvCxnSpPr>
            <a:cxnSpLocks/>
            <a:stCxn id="112" idx="4"/>
            <a:endCxn id="124" idx="0"/>
          </p:cNvCxnSpPr>
          <p:nvPr/>
        </p:nvCxnSpPr>
        <p:spPr>
          <a:xfrm rot="5400000">
            <a:off x="1369433" y="2331333"/>
            <a:ext cx="660432" cy="163361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55">
            <a:extLst>
              <a:ext uri="{FF2B5EF4-FFF2-40B4-BE49-F238E27FC236}">
                <a16:creationId xmlns:a16="http://schemas.microsoft.com/office/drawing/2014/main" id="{ABA556E3-4057-FCA9-B550-0188EDE4A11A}"/>
              </a:ext>
            </a:extLst>
          </p:cNvPr>
          <p:cNvCxnSpPr>
            <a:cxnSpLocks/>
            <a:stCxn id="112" idx="4"/>
            <a:endCxn id="123" idx="0"/>
          </p:cNvCxnSpPr>
          <p:nvPr/>
        </p:nvCxnSpPr>
        <p:spPr>
          <a:xfrm rot="5400000">
            <a:off x="2161450" y="3157564"/>
            <a:ext cx="694647" cy="1536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255">
            <a:extLst>
              <a:ext uri="{FF2B5EF4-FFF2-40B4-BE49-F238E27FC236}">
                <a16:creationId xmlns:a16="http://schemas.microsoft.com/office/drawing/2014/main" id="{2FAA66A2-A127-C739-8695-BC16BD829663}"/>
              </a:ext>
            </a:extLst>
          </p:cNvPr>
          <p:cNvCxnSpPr>
            <a:cxnSpLocks/>
            <a:stCxn id="112" idx="4"/>
            <a:endCxn id="153" idx="0"/>
          </p:cNvCxnSpPr>
          <p:nvPr/>
        </p:nvCxnSpPr>
        <p:spPr>
          <a:xfrm rot="16200000" flipH="1">
            <a:off x="3099980" y="2234397"/>
            <a:ext cx="611077" cy="177812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20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 animBg="1"/>
      <p:bldP spid="225" grpId="0" animBg="1"/>
      <p:bldP spid="112" grpId="0" animBg="1"/>
      <p:bldP spid="275" grpId="0" animBg="1"/>
      <p:bldP spid="55" grpId="0" animBg="1"/>
      <p:bldP spid="56" grpId="0" animBg="1"/>
      <p:bldP spid="57" grpId="0" animBg="1"/>
      <p:bldP spid="72" grpId="0" animBg="1"/>
      <p:bldP spid="74" grpId="0" animBg="1"/>
      <p:bldP spid="75" grpId="0" animBg="1"/>
      <p:bldP spid="76" grpId="0" animBg="1"/>
      <p:bldP spid="82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3" grpId="0" animBg="1"/>
      <p:bldP spid="94" grpId="0" animBg="1"/>
      <p:bldP spid="95" grpId="0" animBg="1"/>
      <p:bldP spid="96" grpId="0" animBg="1"/>
      <p:bldP spid="109" grpId="0" animBg="1"/>
      <p:bldP spid="111" grpId="0" animBg="1"/>
      <p:bldP spid="113" grpId="0" animBg="1"/>
      <p:bldP spid="118" grpId="0" animBg="1"/>
      <p:bldP spid="119" grpId="0" animBg="1"/>
      <p:bldP spid="120" grpId="0" animBg="1"/>
      <p:bldP spid="123" grpId="0" animBg="1"/>
      <p:bldP spid="124" grpId="0" animBg="1"/>
      <p:bldP spid="126" grpId="0" animBg="1"/>
      <p:bldP spid="142" grpId="0" animBg="1"/>
      <p:bldP spid="143" grpId="0" animBg="1"/>
      <p:bldP spid="144" grpId="0" animBg="1"/>
      <p:bldP spid="153" grpId="0" animBg="1"/>
      <p:bldP spid="180" grpId="0" animBg="1"/>
      <p:bldP spid="18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4"/>
          <p:cNvSpPr/>
          <p:nvPr/>
        </p:nvSpPr>
        <p:spPr>
          <a:xfrm>
            <a:off x="5955967" y="3214024"/>
            <a:ext cx="1938256" cy="9084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0" tIns="209550" rIns="209550" bIns="209550" numCol="1" spcCol="1270" anchor="ctr" anchorCtr="0">
            <a:noAutofit/>
          </a:bodyPr>
          <a:lstStyle/>
          <a:p>
            <a:pPr marL="0" lvl="1" algn="ctr" defTabSz="19113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400" b="1" kern="1200" dirty="0">
              <a:cs typeface="B Badr" panose="00000400000000000000" pitchFamily="2" charset="-78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3552456" y="4092085"/>
            <a:ext cx="1028865" cy="33821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sz="1600" b="1" dirty="0">
                <a:cs typeface="B Badr" panose="00000400000000000000" pitchFamily="2" charset="-78"/>
              </a:rPr>
              <a:t>ثابت مشهود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1081894" y="1500952"/>
            <a:ext cx="936058" cy="61259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sz="1100" b="1" dirty="0">
                <a:cs typeface="B Badr" panose="00000400000000000000" pitchFamily="2" charset="-78"/>
              </a:rPr>
              <a:t>سرمایه گذاری</a:t>
            </a:r>
          </a:p>
          <a:p>
            <a:pPr algn="ctr" rtl="1"/>
            <a:r>
              <a:rPr lang="fa-IR" sz="1400" b="1" dirty="0">
                <a:cs typeface="B Badr" panose="00000400000000000000" pitchFamily="2" charset="-78"/>
              </a:rPr>
              <a:t> بلند مدت و کوتاه مدت 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1332903" y="4103448"/>
            <a:ext cx="815296" cy="33804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1600" b="1" dirty="0">
                <a:cs typeface="B Badr" panose="00000400000000000000" pitchFamily="2" charset="-78"/>
              </a:rPr>
              <a:t>نا مشهود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2329530" y="201674"/>
            <a:ext cx="632173" cy="58600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sz="2000" b="1" dirty="0">
                <a:cs typeface="B Badr" panose="00000400000000000000" pitchFamily="2" charset="-78"/>
              </a:rPr>
              <a:t>سایر</a:t>
            </a:r>
            <a:endParaRPr lang="fa-IR" sz="1600" b="1" dirty="0">
              <a:cs typeface="B Badr" panose="00000400000000000000" pitchFamily="2" charset="-78"/>
            </a:endParaRPr>
          </a:p>
        </p:txBody>
      </p:sp>
      <p:cxnSp>
        <p:nvCxnSpPr>
          <p:cNvPr id="182" name="Curved Connector 181"/>
          <p:cNvCxnSpPr>
            <a:stCxn id="112" idx="4"/>
            <a:endCxn id="114" idx="0"/>
          </p:cNvCxnSpPr>
          <p:nvPr/>
        </p:nvCxnSpPr>
        <p:spPr>
          <a:xfrm rot="16200000" flipH="1">
            <a:off x="3224788" y="3249984"/>
            <a:ext cx="774744" cy="90945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urved Connector 185"/>
          <p:cNvCxnSpPr/>
          <p:nvPr/>
        </p:nvCxnSpPr>
        <p:spPr>
          <a:xfrm rot="16200000" flipV="1">
            <a:off x="2091958" y="1752296"/>
            <a:ext cx="482687" cy="630697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urved Connector 188"/>
          <p:cNvCxnSpPr>
            <a:stCxn id="112" idx="4"/>
            <a:endCxn id="116" idx="0"/>
          </p:cNvCxnSpPr>
          <p:nvPr/>
        </p:nvCxnSpPr>
        <p:spPr>
          <a:xfrm rot="5400000">
            <a:off x="2055939" y="3001954"/>
            <a:ext cx="786107" cy="141688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urved Connector 191"/>
          <p:cNvCxnSpPr>
            <a:stCxn id="112" idx="0"/>
            <a:endCxn id="117" idx="2"/>
          </p:cNvCxnSpPr>
          <p:nvPr/>
        </p:nvCxnSpPr>
        <p:spPr>
          <a:xfrm rot="16200000" flipV="1">
            <a:off x="2238534" y="1194764"/>
            <a:ext cx="1325982" cy="51181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Octagon 232"/>
          <p:cNvSpPr/>
          <p:nvPr/>
        </p:nvSpPr>
        <p:spPr>
          <a:xfrm>
            <a:off x="5434092" y="909390"/>
            <a:ext cx="1223258" cy="1139382"/>
          </a:xfrm>
          <a:prstGeom prst="oct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cs typeface="B Badr" panose="00000400000000000000" pitchFamily="2" charset="-78"/>
              </a:rPr>
              <a:t>مخارج</a:t>
            </a:r>
            <a:endParaRPr lang="en-US" sz="2400" b="1" dirty="0">
              <a:cs typeface="B Badr" panose="00000400000000000000" pitchFamily="2" charset="-78"/>
            </a:endParaRPr>
          </a:p>
        </p:txBody>
      </p:sp>
      <p:sp>
        <p:nvSpPr>
          <p:cNvPr id="235" name="Rounded Rectangle 234"/>
          <p:cNvSpPr/>
          <p:nvPr/>
        </p:nvSpPr>
        <p:spPr>
          <a:xfrm>
            <a:off x="9350171" y="4084253"/>
            <a:ext cx="1220276" cy="33413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sz="1600" b="1" dirty="0">
                <a:cs typeface="B Badr" panose="00000400000000000000" pitchFamily="2" charset="-78"/>
              </a:rPr>
              <a:t>پیش پرداخت</a:t>
            </a:r>
          </a:p>
        </p:txBody>
      </p:sp>
      <p:cxnSp>
        <p:nvCxnSpPr>
          <p:cNvPr id="237" name="Curved Connector 236"/>
          <p:cNvCxnSpPr>
            <a:stCxn id="233" idx="4"/>
            <a:endCxn id="112" idx="7"/>
          </p:cNvCxnSpPr>
          <p:nvPr/>
        </p:nvCxnSpPr>
        <p:spPr>
          <a:xfrm rot="10800000" flipV="1">
            <a:off x="3666216" y="1715058"/>
            <a:ext cx="1767877" cy="574880"/>
          </a:xfrm>
          <a:prstGeom prst="curved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urved Connector 254"/>
          <p:cNvCxnSpPr>
            <a:stCxn id="233" idx="1"/>
            <a:endCxn id="225" idx="1"/>
          </p:cNvCxnSpPr>
          <p:nvPr/>
        </p:nvCxnSpPr>
        <p:spPr>
          <a:xfrm>
            <a:off x="6657350" y="1715058"/>
            <a:ext cx="1874014" cy="771218"/>
          </a:xfrm>
          <a:prstGeom prst="curved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Oval 224"/>
          <p:cNvSpPr/>
          <p:nvPr/>
        </p:nvSpPr>
        <p:spPr>
          <a:xfrm>
            <a:off x="8315859" y="2314157"/>
            <a:ext cx="1471563" cy="117530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solidFill>
                  <a:schemeClr val="tx1"/>
                </a:solidFill>
                <a:cs typeface="B Badr" panose="00000400000000000000" pitchFamily="2" charset="-78"/>
              </a:rPr>
              <a:t>جاری</a:t>
            </a:r>
          </a:p>
        </p:txBody>
      </p:sp>
      <p:sp>
        <p:nvSpPr>
          <p:cNvPr id="112" name="Oval 111"/>
          <p:cNvSpPr/>
          <p:nvPr/>
        </p:nvSpPr>
        <p:spPr>
          <a:xfrm>
            <a:off x="2437904" y="2113663"/>
            <a:ext cx="1439056" cy="120367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000" b="1" dirty="0">
                <a:solidFill>
                  <a:schemeClr val="tx1"/>
                </a:solidFill>
                <a:cs typeface="B Badr" panose="00000400000000000000" pitchFamily="2" charset="-78"/>
              </a:rPr>
              <a:t>سرمایه ای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10875664" y="4109124"/>
            <a:ext cx="829898" cy="29800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نقدی</a:t>
            </a:r>
            <a:endParaRPr lang="fa-IR" sz="2000" b="1" dirty="0">
              <a:cs typeface="B Badr" panose="00000400000000000000" pitchFamily="2" charset="-78"/>
            </a:endParaRPr>
          </a:p>
        </p:txBody>
      </p:sp>
      <p:sp>
        <p:nvSpPr>
          <p:cNvPr id="136" name="Rounded Rectangle 135"/>
          <p:cNvSpPr/>
          <p:nvPr/>
        </p:nvSpPr>
        <p:spPr>
          <a:xfrm>
            <a:off x="8025848" y="4076513"/>
            <a:ext cx="1208312" cy="33444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sz="1600" b="1" dirty="0">
                <a:cs typeface="B Badr" panose="00000400000000000000" pitchFamily="2" charset="-78"/>
              </a:rPr>
              <a:t>مصرف موجودی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6716584" y="4084253"/>
            <a:ext cx="1089171" cy="32287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sz="1600" b="1" dirty="0">
                <a:cs typeface="B Badr" panose="00000400000000000000" pitchFamily="2" charset="-78"/>
              </a:rPr>
              <a:t>تعهد پرداخت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3157432" y="6087624"/>
            <a:ext cx="1419773" cy="377823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sz="2000" b="1" dirty="0">
                <a:cs typeface="B Badr" panose="00000400000000000000" pitchFamily="2" charset="-78"/>
              </a:rPr>
              <a:t>استهلاک پذیری</a:t>
            </a:r>
            <a:endParaRPr lang="fa-IR" b="1" dirty="0">
              <a:cs typeface="B Badr" panose="00000400000000000000" pitchFamily="2" charset="-78"/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4620164" y="4880419"/>
            <a:ext cx="750182" cy="734496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600" b="1" dirty="0">
                <a:solidFill>
                  <a:schemeClr val="tx1"/>
                </a:solidFill>
                <a:cs typeface="B Badr" panose="00000400000000000000" pitchFamily="2" charset="-78"/>
              </a:rPr>
              <a:t>خرید</a:t>
            </a:r>
          </a:p>
        </p:txBody>
      </p:sp>
      <p:sp>
        <p:nvSpPr>
          <p:cNvPr id="146" name="Oval 145"/>
          <p:cNvSpPr/>
          <p:nvPr/>
        </p:nvSpPr>
        <p:spPr>
          <a:xfrm>
            <a:off x="3589483" y="4902545"/>
            <a:ext cx="750182" cy="773279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200" b="1" dirty="0">
                <a:solidFill>
                  <a:schemeClr val="tx1"/>
                </a:solidFill>
                <a:cs typeface="B Badr" panose="00000400000000000000" pitchFamily="2" charset="-78"/>
              </a:rPr>
              <a:t>احداث</a:t>
            </a:r>
            <a:endParaRPr lang="fa-IR" b="1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47" name="Oval 146"/>
          <p:cNvSpPr/>
          <p:nvPr/>
        </p:nvSpPr>
        <p:spPr>
          <a:xfrm>
            <a:off x="2606820" y="4913995"/>
            <a:ext cx="750182" cy="734498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100" b="1" dirty="0">
                <a:solidFill>
                  <a:schemeClr val="tx1"/>
                </a:solidFill>
                <a:cs typeface="B Badr" panose="00000400000000000000" pitchFamily="2" charset="-78"/>
              </a:rPr>
              <a:t>تعمیرات اساسی</a:t>
            </a:r>
          </a:p>
        </p:txBody>
      </p:sp>
      <p:cxnSp>
        <p:nvCxnSpPr>
          <p:cNvPr id="158" name="Curved Connector 157"/>
          <p:cNvCxnSpPr>
            <a:stCxn id="145" idx="4"/>
            <a:endCxn id="140" idx="0"/>
          </p:cNvCxnSpPr>
          <p:nvPr/>
        </p:nvCxnSpPr>
        <p:spPr>
          <a:xfrm rot="5400000">
            <a:off x="4194933" y="5287301"/>
            <a:ext cx="472709" cy="112793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urved Connector 160"/>
          <p:cNvCxnSpPr>
            <a:stCxn id="146" idx="4"/>
            <a:endCxn id="140" idx="0"/>
          </p:cNvCxnSpPr>
          <p:nvPr/>
        </p:nvCxnSpPr>
        <p:spPr>
          <a:xfrm rot="5400000">
            <a:off x="3710047" y="5833097"/>
            <a:ext cx="411800" cy="9725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urved Connector 163"/>
          <p:cNvCxnSpPr>
            <a:stCxn id="147" idx="4"/>
            <a:endCxn id="140" idx="0"/>
          </p:cNvCxnSpPr>
          <p:nvPr/>
        </p:nvCxnSpPr>
        <p:spPr>
          <a:xfrm rot="16200000" flipH="1">
            <a:off x="3205050" y="5425354"/>
            <a:ext cx="439131" cy="88540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urved Connector 166"/>
          <p:cNvCxnSpPr>
            <a:stCxn id="116" idx="2"/>
            <a:endCxn id="140" idx="1"/>
          </p:cNvCxnSpPr>
          <p:nvPr/>
        </p:nvCxnSpPr>
        <p:spPr>
          <a:xfrm rot="16200000" flipH="1">
            <a:off x="1531471" y="4650575"/>
            <a:ext cx="1835040" cy="141688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urved Connector 174"/>
          <p:cNvCxnSpPr>
            <a:stCxn id="114" idx="2"/>
            <a:endCxn id="147" idx="0"/>
          </p:cNvCxnSpPr>
          <p:nvPr/>
        </p:nvCxnSpPr>
        <p:spPr>
          <a:xfrm rot="5400000">
            <a:off x="3282552" y="4129658"/>
            <a:ext cx="483696" cy="108497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urved Connector 178"/>
          <p:cNvCxnSpPr>
            <a:stCxn id="235" idx="2"/>
            <a:endCxn id="212" idx="0"/>
          </p:cNvCxnSpPr>
          <p:nvPr/>
        </p:nvCxnSpPr>
        <p:spPr>
          <a:xfrm rot="5400000">
            <a:off x="9678688" y="4659708"/>
            <a:ext cx="522938" cy="40304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urved Connector 183"/>
          <p:cNvCxnSpPr>
            <a:stCxn id="114" idx="2"/>
            <a:endCxn id="146" idx="0"/>
          </p:cNvCxnSpPr>
          <p:nvPr/>
        </p:nvCxnSpPr>
        <p:spPr>
          <a:xfrm rot="5400000">
            <a:off x="3779609" y="4615265"/>
            <a:ext cx="472246" cy="102315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Oval 193"/>
          <p:cNvSpPr/>
          <p:nvPr/>
        </p:nvSpPr>
        <p:spPr>
          <a:xfrm>
            <a:off x="87975" y="2353134"/>
            <a:ext cx="750182" cy="7344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600" b="1" dirty="0">
                <a:solidFill>
                  <a:schemeClr val="tx1"/>
                </a:solidFill>
                <a:cs typeface="B Badr" panose="00000400000000000000" pitchFamily="2" charset="-78"/>
              </a:rPr>
              <a:t>سپرده</a:t>
            </a:r>
          </a:p>
        </p:txBody>
      </p:sp>
      <p:sp>
        <p:nvSpPr>
          <p:cNvPr id="195" name="Oval 194"/>
          <p:cNvSpPr/>
          <p:nvPr/>
        </p:nvSpPr>
        <p:spPr>
          <a:xfrm>
            <a:off x="64328" y="1312340"/>
            <a:ext cx="750182" cy="7344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600" b="1" dirty="0">
                <a:solidFill>
                  <a:schemeClr val="tx1"/>
                </a:solidFill>
                <a:cs typeface="B Badr" panose="00000400000000000000" pitchFamily="2" charset="-78"/>
              </a:rPr>
              <a:t>سهام</a:t>
            </a:r>
          </a:p>
        </p:txBody>
      </p:sp>
      <p:sp>
        <p:nvSpPr>
          <p:cNvPr id="196" name="Oval 195"/>
          <p:cNvSpPr/>
          <p:nvPr/>
        </p:nvSpPr>
        <p:spPr>
          <a:xfrm>
            <a:off x="80425" y="271546"/>
            <a:ext cx="750182" cy="7344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اوراق</a:t>
            </a:r>
          </a:p>
        </p:txBody>
      </p:sp>
      <p:cxnSp>
        <p:nvCxnSpPr>
          <p:cNvPr id="197" name="Curved Connector 196"/>
          <p:cNvCxnSpPr>
            <a:stCxn id="115" idx="0"/>
            <a:endCxn id="196" idx="6"/>
          </p:cNvCxnSpPr>
          <p:nvPr/>
        </p:nvCxnSpPr>
        <p:spPr>
          <a:xfrm rot="16200000" flipV="1">
            <a:off x="759186" y="710215"/>
            <a:ext cx="862158" cy="71931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urved Connector 199"/>
          <p:cNvCxnSpPr>
            <a:stCxn id="115" idx="1"/>
            <a:endCxn id="195" idx="6"/>
          </p:cNvCxnSpPr>
          <p:nvPr/>
        </p:nvCxnSpPr>
        <p:spPr>
          <a:xfrm rot="10800000">
            <a:off x="814510" y="1679589"/>
            <a:ext cx="267384" cy="12766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urved Connector 202"/>
          <p:cNvCxnSpPr>
            <a:stCxn id="115" idx="2"/>
            <a:endCxn id="194" idx="6"/>
          </p:cNvCxnSpPr>
          <p:nvPr/>
        </p:nvCxnSpPr>
        <p:spPr>
          <a:xfrm rot="5400000">
            <a:off x="890624" y="2061083"/>
            <a:ext cx="606832" cy="71176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Oval 211"/>
          <p:cNvSpPr/>
          <p:nvPr/>
        </p:nvSpPr>
        <p:spPr>
          <a:xfrm>
            <a:off x="9544914" y="4941329"/>
            <a:ext cx="750182" cy="71510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انقضاء</a:t>
            </a:r>
          </a:p>
        </p:txBody>
      </p:sp>
      <p:sp>
        <p:nvSpPr>
          <p:cNvPr id="214" name="Oval 213"/>
          <p:cNvSpPr/>
          <p:nvPr/>
        </p:nvSpPr>
        <p:spPr>
          <a:xfrm>
            <a:off x="10675384" y="4949191"/>
            <a:ext cx="750182" cy="73449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100" b="1" dirty="0">
                <a:solidFill>
                  <a:schemeClr val="tx1"/>
                </a:solidFill>
                <a:cs typeface="B Badr" panose="00000400000000000000" pitchFamily="2" charset="-78"/>
              </a:rPr>
              <a:t>کاهش نقدینگی</a:t>
            </a:r>
          </a:p>
        </p:txBody>
      </p:sp>
      <p:sp>
        <p:nvSpPr>
          <p:cNvPr id="215" name="Oval 214"/>
          <p:cNvSpPr/>
          <p:nvPr/>
        </p:nvSpPr>
        <p:spPr>
          <a:xfrm>
            <a:off x="8209725" y="4884570"/>
            <a:ext cx="750182" cy="73449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050" b="1" dirty="0">
                <a:solidFill>
                  <a:schemeClr val="tx1"/>
                </a:solidFill>
                <a:cs typeface="B Badr" panose="00000400000000000000" pitchFamily="2" charset="-78"/>
              </a:rPr>
              <a:t>کاهش موجودی</a:t>
            </a:r>
          </a:p>
        </p:txBody>
      </p:sp>
      <p:sp>
        <p:nvSpPr>
          <p:cNvPr id="216" name="Oval 215"/>
          <p:cNvSpPr/>
          <p:nvPr/>
        </p:nvSpPr>
        <p:spPr>
          <a:xfrm>
            <a:off x="6980670" y="4957311"/>
            <a:ext cx="750182" cy="73449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200" b="1" dirty="0">
                <a:solidFill>
                  <a:schemeClr val="tx1"/>
                </a:solidFill>
                <a:cs typeface="B Badr" panose="00000400000000000000" pitchFamily="2" charset="-78"/>
              </a:rPr>
              <a:t>افزایش بدهی</a:t>
            </a:r>
          </a:p>
        </p:txBody>
      </p:sp>
      <p:cxnSp>
        <p:nvCxnSpPr>
          <p:cNvPr id="217" name="Curved Connector 216"/>
          <p:cNvCxnSpPr>
            <a:stCxn id="216" idx="4"/>
            <a:endCxn id="214" idx="4"/>
          </p:cNvCxnSpPr>
          <p:nvPr/>
        </p:nvCxnSpPr>
        <p:spPr>
          <a:xfrm rot="5400000" flipH="1" flipV="1">
            <a:off x="9199058" y="3840390"/>
            <a:ext cx="8120" cy="3694714"/>
          </a:xfrm>
          <a:prstGeom prst="curvedConnector3">
            <a:avLst>
              <a:gd name="adj1" fmla="val -868041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urved Connector 221"/>
          <p:cNvCxnSpPr>
            <a:stCxn id="114" idx="2"/>
            <a:endCxn id="145" idx="0"/>
          </p:cNvCxnSpPr>
          <p:nvPr/>
        </p:nvCxnSpPr>
        <p:spPr>
          <a:xfrm rot="16200000" flipH="1">
            <a:off x="4306012" y="4191176"/>
            <a:ext cx="450120" cy="92836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urved Connector 255"/>
          <p:cNvCxnSpPr>
            <a:stCxn id="225" idx="4"/>
            <a:endCxn id="136" idx="0"/>
          </p:cNvCxnSpPr>
          <p:nvPr/>
        </p:nvCxnSpPr>
        <p:spPr>
          <a:xfrm rot="5400000">
            <a:off x="8547297" y="3572169"/>
            <a:ext cx="587052" cy="421637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urved Connector 256"/>
          <p:cNvCxnSpPr>
            <a:stCxn id="136" idx="2"/>
            <a:endCxn id="215" idx="0"/>
          </p:cNvCxnSpPr>
          <p:nvPr/>
        </p:nvCxnSpPr>
        <p:spPr>
          <a:xfrm rot="5400000">
            <a:off x="8370606" y="4625171"/>
            <a:ext cx="473609" cy="4518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urved Connector 257"/>
          <p:cNvCxnSpPr>
            <a:stCxn id="137" idx="2"/>
            <a:endCxn id="216" idx="0"/>
          </p:cNvCxnSpPr>
          <p:nvPr/>
        </p:nvCxnSpPr>
        <p:spPr>
          <a:xfrm rot="16200000" flipH="1">
            <a:off x="7033375" y="4634925"/>
            <a:ext cx="550180" cy="9459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urved Connector 259"/>
          <p:cNvCxnSpPr>
            <a:stCxn id="225" idx="4"/>
            <a:endCxn id="235" idx="0"/>
          </p:cNvCxnSpPr>
          <p:nvPr/>
        </p:nvCxnSpPr>
        <p:spPr>
          <a:xfrm rot="16200000" flipH="1">
            <a:off x="9208579" y="3332523"/>
            <a:ext cx="594792" cy="90866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urved Connector 262"/>
          <p:cNvCxnSpPr>
            <a:stCxn id="225" idx="6"/>
            <a:endCxn id="135" idx="0"/>
          </p:cNvCxnSpPr>
          <p:nvPr/>
        </p:nvCxnSpPr>
        <p:spPr>
          <a:xfrm>
            <a:off x="9787422" y="2901809"/>
            <a:ext cx="1503191" cy="120731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urved Connector 265"/>
          <p:cNvCxnSpPr>
            <a:stCxn id="225" idx="2"/>
            <a:endCxn id="137" idx="0"/>
          </p:cNvCxnSpPr>
          <p:nvPr/>
        </p:nvCxnSpPr>
        <p:spPr>
          <a:xfrm rot="10800000" flipV="1">
            <a:off x="7261171" y="2901809"/>
            <a:ext cx="1054689" cy="118244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Curved Connector 271"/>
          <p:cNvCxnSpPr>
            <a:stCxn id="135" idx="2"/>
            <a:endCxn id="214" idx="0"/>
          </p:cNvCxnSpPr>
          <p:nvPr/>
        </p:nvCxnSpPr>
        <p:spPr>
          <a:xfrm rot="5400000">
            <a:off x="10899514" y="4558091"/>
            <a:ext cx="542061" cy="24013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Rounded Rectangle 274"/>
          <p:cNvSpPr/>
          <p:nvPr/>
        </p:nvSpPr>
        <p:spPr>
          <a:xfrm>
            <a:off x="8322453" y="6108913"/>
            <a:ext cx="1714471" cy="39252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 rtl="1"/>
            <a:r>
              <a:rPr lang="fa-IR" b="1" dirty="0">
                <a:cs typeface="B Badr" panose="00000400000000000000" pitchFamily="2" charset="-78"/>
              </a:rPr>
              <a:t>پرداخت بدهی</a:t>
            </a:r>
          </a:p>
        </p:txBody>
      </p:sp>
      <p:sp>
        <p:nvSpPr>
          <p:cNvPr id="288" name="Oval 287"/>
          <p:cNvSpPr/>
          <p:nvPr/>
        </p:nvSpPr>
        <p:spPr>
          <a:xfrm>
            <a:off x="5726873" y="4880419"/>
            <a:ext cx="750182" cy="73449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050" b="1" dirty="0">
                <a:solidFill>
                  <a:schemeClr val="tx1"/>
                </a:solidFill>
                <a:cs typeface="B Badr" panose="00000400000000000000" pitchFamily="2" charset="-78"/>
              </a:rPr>
              <a:t>استهلاک</a:t>
            </a:r>
          </a:p>
        </p:txBody>
      </p:sp>
      <p:cxnSp>
        <p:nvCxnSpPr>
          <p:cNvPr id="289" name="Curved Connector 288"/>
          <p:cNvCxnSpPr>
            <a:stCxn id="140" idx="3"/>
            <a:endCxn id="288" idx="4"/>
          </p:cNvCxnSpPr>
          <p:nvPr/>
        </p:nvCxnSpPr>
        <p:spPr>
          <a:xfrm flipV="1">
            <a:off x="4577205" y="5614915"/>
            <a:ext cx="1524759" cy="661621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52"/>
          <p:cNvCxnSpPr>
            <a:stCxn id="225" idx="2"/>
            <a:endCxn id="288" idx="0"/>
          </p:cNvCxnSpPr>
          <p:nvPr/>
        </p:nvCxnSpPr>
        <p:spPr>
          <a:xfrm rot="10800000" flipV="1">
            <a:off x="6101965" y="2901809"/>
            <a:ext cx="2213895" cy="197861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0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 animBg="1"/>
      <p:bldP spid="233" grpId="0" animBg="1"/>
      <p:bldP spid="235" grpId="0" animBg="1"/>
      <p:bldP spid="225" grpId="0" animBg="1"/>
      <p:bldP spid="112" grpId="0" animBg="1"/>
      <p:bldP spid="135" grpId="0" animBg="1"/>
      <p:bldP spid="136" grpId="0" animBg="1"/>
      <p:bldP spid="137" grpId="0" animBg="1"/>
      <p:bldP spid="140" grpId="0" animBg="1"/>
      <p:bldP spid="145" grpId="0" animBg="1"/>
      <p:bldP spid="146" grpId="0" animBg="1"/>
      <p:bldP spid="147" grpId="0" animBg="1"/>
      <p:bldP spid="194" grpId="0" animBg="1"/>
      <p:bldP spid="195" grpId="0" animBg="1"/>
      <p:bldP spid="196" grpId="0" animBg="1"/>
      <p:bldP spid="212" grpId="0" animBg="1"/>
      <p:bldP spid="214" grpId="0" animBg="1"/>
      <p:bldP spid="215" grpId="0" animBg="1"/>
      <p:bldP spid="216" grpId="0" animBg="1"/>
      <p:bldP spid="275" grpId="0" animBg="1"/>
      <p:bldP spid="28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46915-4AA7-EA4E-9F49-F87B17C7C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B3459CC-6A56-9FEA-81C9-CD10EB290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81000"/>
            <a:ext cx="8229600" cy="1143000"/>
          </a:xfrm>
        </p:spPr>
        <p:txBody>
          <a:bodyPr/>
          <a:lstStyle/>
          <a:p>
            <a:pPr algn="r" rtl="1" eaLnBrk="1" hangingPunct="1"/>
            <a:r>
              <a:rPr lang="fa-IR" u="sng" dirty="0">
                <a:cs typeface="B Badr" panose="00000400000000000000" pitchFamily="2" charset="-78"/>
              </a:rPr>
              <a:t>طبقه بندی هزینه</a:t>
            </a:r>
            <a:endParaRPr lang="en-US" u="sng" dirty="0">
              <a:cs typeface="B Badr" panose="00000400000000000000" pitchFamily="2" charset="-78"/>
            </a:endParaRP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5871B39E-E913-0A73-FE2F-4FB583E6F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17579"/>
            <a:ext cx="8229600" cy="4694237"/>
          </a:xfrm>
        </p:spPr>
        <p:txBody>
          <a:bodyPr>
            <a:normAutofit fontScale="92500" lnSpcReduction="10000"/>
          </a:bodyPr>
          <a:lstStyle/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ماهیت هزینه (نوع)</a:t>
            </a: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کارکرد هزینه (ساختاری)</a:t>
            </a: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اثر هزینه (قیمت تمام شده ای)</a:t>
            </a: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بُردِ زمانی هزینه(جاری یا سرمایه ای)</a:t>
            </a: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رفتار هزینه(ثابت یا متغیر)</a:t>
            </a: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نقدی یا غیر نقدی بودن هزینه(ارزیابی و آمادگی)</a:t>
            </a:r>
          </a:p>
          <a:p>
            <a:pPr algn="r" rtl="1" eaLnBrk="1" hangingPunct="1"/>
            <a:endParaRPr lang="fa-IR" sz="4000" dirty="0">
              <a:cs typeface="B Badr" panose="00000400000000000000" pitchFamily="2" charset="-78"/>
            </a:endParaRPr>
          </a:p>
          <a:p>
            <a:pPr marL="0" indent="0" algn="r" rtl="1" eaLnBrk="1" hangingPunct="1">
              <a:buNone/>
            </a:pPr>
            <a:r>
              <a:rPr lang="fa-IR" sz="4000" dirty="0">
                <a:cs typeface="B Badr" panose="00000400000000000000" pitchFamily="2" charset="-78"/>
              </a:rPr>
              <a:t> </a:t>
            </a:r>
            <a:endParaRPr lang="en-US" sz="4000" dirty="0"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003244"/>
      </p:ext>
    </p:extLst>
  </p:cSld>
  <p:clrMapOvr>
    <a:masterClrMapping/>
  </p:clrMapOvr>
  <p:transition spd="slow"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-152400"/>
            <a:ext cx="9110663" cy="1143000"/>
          </a:xfrm>
        </p:spPr>
        <p:txBody>
          <a:bodyPr/>
          <a:lstStyle/>
          <a:p>
            <a:pPr algn="ctr" rtl="1" eaLnBrk="1" hangingPunct="1"/>
            <a:r>
              <a:rPr lang="fa-IR" sz="6000" b="1" dirty="0">
                <a:cs typeface="B Badr" panose="00000400000000000000" pitchFamily="2" charset="-78"/>
              </a:rPr>
              <a:t>طبقه بندی هزینه ها</a:t>
            </a:r>
            <a:endParaRPr lang="en-US" sz="6000" b="1" dirty="0">
              <a:cs typeface="B Badr" panose="00000400000000000000" pitchFamily="2" charset="-78"/>
            </a:endParaRPr>
          </a:p>
        </p:txBody>
      </p:sp>
      <p:sp>
        <p:nvSpPr>
          <p:cNvPr id="4" name="Oval 3"/>
          <p:cNvSpPr/>
          <p:nvPr/>
        </p:nvSpPr>
        <p:spPr>
          <a:xfrm>
            <a:off x="6858000" y="25908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مستقیم</a:t>
            </a:r>
            <a:endParaRPr lang="en-US" sz="36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2819400" y="25908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2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غیرمستقیم</a:t>
            </a:r>
            <a:endParaRPr lang="en-US" sz="32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819401" y="3884614"/>
            <a:ext cx="6918325" cy="31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81800" y="4038600"/>
            <a:ext cx="2362200" cy="11430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2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محصول</a:t>
            </a:r>
            <a:endParaRPr lang="en-US" sz="32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43200" y="4038600"/>
            <a:ext cx="2362200" cy="11430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دوره</a:t>
            </a:r>
            <a:endParaRPr lang="en-US" sz="36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819401" y="5332414"/>
            <a:ext cx="6918325" cy="31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819400" y="5486400"/>
            <a:ext cx="2362200" cy="11430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متغیر</a:t>
            </a:r>
            <a:endParaRPr lang="en-US" sz="40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858000" y="5486400"/>
            <a:ext cx="2362200" cy="11430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ثابت</a:t>
            </a:r>
            <a:endParaRPr lang="en-US" sz="36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895601" y="2436814"/>
            <a:ext cx="6918325" cy="31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2895600" y="1143000"/>
            <a:ext cx="2362200" cy="11430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400" b="1" dirty="0">
                <a:solidFill>
                  <a:prstClr val="white"/>
                </a:solidFill>
                <a:cs typeface="B Badr" panose="00000400000000000000" pitchFamily="2" charset="-78"/>
              </a:rPr>
              <a:t> </a:t>
            </a:r>
            <a:r>
              <a:rPr lang="fa-IR" sz="32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سرمایه ای</a:t>
            </a:r>
            <a:endParaRPr lang="en-US" sz="60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858000" y="1143000"/>
            <a:ext cx="2362200" cy="11430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جاری</a:t>
            </a:r>
            <a:endParaRPr lang="en-US" sz="3600" b="1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445309" y="4655126"/>
            <a:ext cx="1067818" cy="113607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موجودی محصول ساخته شده</a:t>
            </a:r>
          </a:p>
        </p:txBody>
      </p:sp>
      <p:cxnSp>
        <p:nvCxnSpPr>
          <p:cNvPr id="19" name="Curved Connector 18"/>
          <p:cNvCxnSpPr>
            <a:stCxn id="11" idx="6"/>
            <a:endCxn id="18" idx="2"/>
          </p:cNvCxnSpPr>
          <p:nvPr/>
        </p:nvCxnSpPr>
        <p:spPr>
          <a:xfrm>
            <a:off x="9144000" y="4610100"/>
            <a:ext cx="1301309" cy="61306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0445309" y="3310102"/>
            <a:ext cx="1067818" cy="113607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کار در جریان ساخت</a:t>
            </a:r>
          </a:p>
        </p:txBody>
      </p:sp>
      <p:cxnSp>
        <p:nvCxnSpPr>
          <p:cNvPr id="22" name="Curved Connector 21"/>
          <p:cNvCxnSpPr>
            <a:stCxn id="11" idx="6"/>
            <a:endCxn id="21" idx="2"/>
          </p:cNvCxnSpPr>
          <p:nvPr/>
        </p:nvCxnSpPr>
        <p:spPr>
          <a:xfrm flipV="1">
            <a:off x="9144000" y="3878139"/>
            <a:ext cx="1301309" cy="73196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635273" y="4655126"/>
            <a:ext cx="1067818" cy="113607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هزینه های اداری، فروش و عمومی</a:t>
            </a:r>
          </a:p>
        </p:txBody>
      </p:sp>
      <p:cxnSp>
        <p:nvCxnSpPr>
          <p:cNvPr id="25" name="Curved Connector 24"/>
          <p:cNvCxnSpPr>
            <a:stCxn id="12" idx="2"/>
            <a:endCxn id="24" idx="6"/>
          </p:cNvCxnSpPr>
          <p:nvPr/>
        </p:nvCxnSpPr>
        <p:spPr>
          <a:xfrm rot="10800000" flipV="1">
            <a:off x="1703092" y="4610099"/>
            <a:ext cx="1040109" cy="61306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635273" y="3310102"/>
            <a:ext cx="1067818" cy="113607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Badr" panose="00000400000000000000" pitchFamily="2" charset="-78"/>
              </a:rPr>
              <a:t>قیمت تمام شده کالای فروخته شده</a:t>
            </a:r>
          </a:p>
        </p:txBody>
      </p:sp>
      <p:cxnSp>
        <p:nvCxnSpPr>
          <p:cNvPr id="30" name="Curved Connector 29"/>
          <p:cNvCxnSpPr>
            <a:stCxn id="12" idx="2"/>
            <a:endCxn id="26" idx="6"/>
          </p:cNvCxnSpPr>
          <p:nvPr/>
        </p:nvCxnSpPr>
        <p:spPr>
          <a:xfrm rot="10800000">
            <a:off x="1703092" y="3878140"/>
            <a:ext cx="1040109" cy="73196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546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1" grpId="0" animBg="1"/>
      <p:bldP spid="24" grpId="0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8229600" cy="1143000"/>
          </a:xfrm>
        </p:spPr>
        <p:txBody>
          <a:bodyPr/>
          <a:lstStyle/>
          <a:p>
            <a:pPr algn="ctr" rtl="1" eaLnBrk="1" hangingPunct="1"/>
            <a:r>
              <a:rPr lang="fa-IR" u="sng" dirty="0">
                <a:cs typeface="B Badr" panose="00000400000000000000" pitchFamily="2" charset="-78"/>
              </a:rPr>
              <a:t>طبقه بندی هزینه</a:t>
            </a:r>
            <a:endParaRPr lang="en-US" u="sng" dirty="0">
              <a:cs typeface="B Badr" panose="00000400000000000000" pitchFamily="2" charset="-78"/>
            </a:endParaRP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851140" y="1935164"/>
            <a:ext cx="9359660" cy="4694237"/>
          </a:xfrm>
        </p:spPr>
        <p:txBody>
          <a:bodyPr/>
          <a:lstStyle/>
          <a:p>
            <a:pPr algn="ctr" rtl="1" eaLnBrk="1" hangingPunct="1">
              <a:buFont typeface="Wingdings 2" panose="05020102010507070707" pitchFamily="18" charset="2"/>
              <a:buNone/>
            </a:pPr>
            <a:r>
              <a:rPr lang="fa-IR" sz="4400" dirty="0">
                <a:solidFill>
                  <a:srgbClr val="FF0000"/>
                </a:solidFill>
                <a:cs typeface="B Badr" panose="00000400000000000000" pitchFamily="2" charset="-78"/>
              </a:rPr>
              <a:t>برحسب عوامل قیمت تمام شده</a:t>
            </a:r>
            <a:r>
              <a:rPr lang="en-US" sz="4400" dirty="0">
                <a:solidFill>
                  <a:srgbClr val="FF0000"/>
                </a:solidFill>
                <a:cs typeface="B Badr" panose="00000400000000000000" pitchFamily="2" charset="-78"/>
              </a:rPr>
              <a:t> </a:t>
            </a:r>
            <a:r>
              <a:rPr lang="en-US" sz="4400" dirty="0">
                <a:cs typeface="B Badr" panose="00000400000000000000" pitchFamily="2" charset="-78"/>
              </a:rPr>
              <a:t>Cost Elements</a:t>
            </a:r>
            <a:endParaRPr lang="fa-IR" sz="4400" dirty="0">
              <a:cs typeface="B Badr" panose="00000400000000000000" pitchFamily="2" charset="-78"/>
            </a:endParaRP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مواد مستقیم</a:t>
            </a:r>
            <a:r>
              <a:rPr lang="en-US" sz="4000" dirty="0">
                <a:cs typeface="B Badr" panose="00000400000000000000" pitchFamily="2" charset="-78"/>
              </a:rPr>
              <a:t>(Direct Material)</a:t>
            </a:r>
            <a:endParaRPr lang="fa-IR" sz="4000" dirty="0">
              <a:cs typeface="B Badr" panose="00000400000000000000" pitchFamily="2" charset="-78"/>
            </a:endParaRPr>
          </a:p>
          <a:p>
            <a:pPr algn="r" rtl="1" eaLnBrk="1" hangingPunct="1">
              <a:buFont typeface="Wingdings 2" panose="05020102010507070707" pitchFamily="18" charset="2"/>
              <a:buNone/>
            </a:pPr>
            <a:endParaRPr lang="fa-IR" sz="4000" dirty="0">
              <a:cs typeface="B Badr" panose="00000400000000000000" pitchFamily="2" charset="-78"/>
            </a:endParaRP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کار مستقیم</a:t>
            </a:r>
            <a:r>
              <a:rPr lang="en-US" sz="4000" dirty="0">
                <a:cs typeface="B Badr" panose="00000400000000000000" pitchFamily="2" charset="-78"/>
              </a:rPr>
              <a:t>(Direct Laboure)</a:t>
            </a:r>
            <a:endParaRPr lang="fa-IR" sz="4000" dirty="0">
              <a:cs typeface="B Badr" panose="00000400000000000000" pitchFamily="2" charset="-78"/>
            </a:endParaRPr>
          </a:p>
          <a:p>
            <a:pPr algn="r" rtl="1" eaLnBrk="1" hangingPunct="1"/>
            <a:endParaRPr lang="fa-IR" sz="4000" dirty="0">
              <a:cs typeface="B Badr" panose="00000400000000000000" pitchFamily="2" charset="-78"/>
            </a:endParaRPr>
          </a:p>
          <a:p>
            <a:pPr algn="r" rtl="1" eaLnBrk="1" hangingPunct="1"/>
            <a:r>
              <a:rPr lang="fa-IR" sz="4000" dirty="0">
                <a:cs typeface="B Badr" panose="00000400000000000000" pitchFamily="2" charset="-78"/>
              </a:rPr>
              <a:t>سربارعملیات</a:t>
            </a:r>
            <a:r>
              <a:rPr lang="en-US" sz="4000" dirty="0">
                <a:cs typeface="B Badr" panose="00000400000000000000" pitchFamily="2" charset="-78"/>
              </a:rPr>
              <a:t>(Operation Overhead)</a:t>
            </a:r>
            <a:r>
              <a:rPr lang="fa-IR" sz="4000" dirty="0">
                <a:cs typeface="B Badr" panose="00000400000000000000" pitchFamily="2" charset="-78"/>
              </a:rPr>
              <a:t> </a:t>
            </a:r>
            <a:endParaRPr lang="en-US" sz="4000" dirty="0"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41184590"/>
      </p:ext>
    </p:extLst>
  </p:cSld>
  <p:clrMapOvr>
    <a:masterClrMapping/>
  </p:clrMapOvr>
  <p:transition spd="slow"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 rtl="1" eaLnBrk="1" hangingPunct="1"/>
            <a:r>
              <a:rPr lang="fa-IR" sz="4800" b="1" dirty="0">
                <a:cs typeface="B Badr" panose="00000400000000000000" pitchFamily="2" charset="-78"/>
              </a:rPr>
              <a:t>طبقه بندی هزینه ها</a:t>
            </a:r>
            <a:br>
              <a:rPr lang="fa-IR" sz="4800" b="1" dirty="0">
                <a:cs typeface="B Badr" panose="00000400000000000000" pitchFamily="2" charset="-78"/>
              </a:rPr>
            </a:br>
            <a:r>
              <a:rPr lang="fa-IR" sz="4800" b="1" dirty="0">
                <a:cs typeface="B Badr" panose="00000400000000000000" pitchFamily="2" charset="-78"/>
              </a:rPr>
              <a:t>بر اساس کارکرد(ساختاری)</a:t>
            </a:r>
            <a:endParaRPr lang="en-US" sz="4800" b="1" dirty="0">
              <a:cs typeface="B Badr" panose="00000400000000000000" pitchFamily="2" charset="-78"/>
            </a:endParaRPr>
          </a:p>
        </p:txBody>
      </p:sp>
      <p:sp>
        <p:nvSpPr>
          <p:cNvPr id="4" name="Oval 3"/>
          <p:cNvSpPr/>
          <p:nvPr/>
        </p:nvSpPr>
        <p:spPr>
          <a:xfrm>
            <a:off x="7391400" y="1447800"/>
            <a:ext cx="2590800" cy="1143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عملیاتی</a:t>
            </a:r>
          </a:p>
          <a:p>
            <a:pPr algn="ctr" rtl="1">
              <a:defRPr/>
            </a:pPr>
            <a:r>
              <a:rPr lang="fa-IR" sz="2800" b="1" dirty="0">
                <a:solidFill>
                  <a:prstClr val="black"/>
                </a:solidFill>
                <a:cs typeface="B Badr" panose="00000400000000000000" pitchFamily="2" charset="-78"/>
              </a:rPr>
              <a:t>(تولید- خدمت)</a:t>
            </a:r>
            <a:endParaRPr lang="en-US" sz="28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3886200" y="4114800"/>
            <a:ext cx="2590800" cy="1143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prstClr val="white"/>
                </a:solidFill>
                <a:cs typeface="B Badr" panose="00000400000000000000" pitchFamily="2" charset="-78"/>
              </a:rPr>
              <a:t> </a:t>
            </a: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اداری و تشکیلات</a:t>
            </a:r>
            <a:endParaRPr lang="en-US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257800" y="2743200"/>
            <a:ext cx="2590800" cy="11430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پشتیبانی عملیات</a:t>
            </a:r>
            <a:endParaRPr lang="en-US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09800" y="5410200"/>
            <a:ext cx="2667000" cy="11430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توزیع و فروش</a:t>
            </a:r>
            <a:endParaRPr lang="en-US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19461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8229600" cy="1143000"/>
          </a:xfrm>
        </p:spPr>
        <p:txBody>
          <a:bodyPr rtlCol="0">
            <a:noAutofit/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fa-IR" sz="4800" b="1" dirty="0">
                <a:solidFill>
                  <a:srgbClr val="FF0000"/>
                </a:solidFill>
                <a:latin typeface="+mn-lt"/>
                <a:ea typeface="+mn-ea"/>
                <a:cs typeface="B Badr" panose="00000400000000000000" pitchFamily="2" charset="-78"/>
              </a:rPr>
              <a:t>طبقه بندی هزینه ها</a:t>
            </a:r>
            <a:br>
              <a:rPr lang="fa-IR" sz="4800" b="1" dirty="0">
                <a:solidFill>
                  <a:srgbClr val="FF0000"/>
                </a:solidFill>
                <a:latin typeface="+mn-lt"/>
                <a:ea typeface="+mn-ea"/>
                <a:cs typeface="B Badr" panose="00000400000000000000" pitchFamily="2" charset="-78"/>
              </a:rPr>
            </a:br>
            <a:r>
              <a:rPr lang="fa-IR" sz="4800" b="1" dirty="0">
                <a:solidFill>
                  <a:srgbClr val="FF0000"/>
                </a:solidFill>
                <a:latin typeface="+mn-lt"/>
                <a:ea typeface="+mn-ea"/>
                <a:cs typeface="B Badr" panose="00000400000000000000" pitchFamily="2" charset="-78"/>
              </a:rPr>
              <a:t>ترکیب کارکردی- ماهیتی</a:t>
            </a:r>
            <a:endParaRPr lang="en-US" sz="4800" b="1" dirty="0">
              <a:solidFill>
                <a:srgbClr val="FF0000"/>
              </a:solidFill>
              <a:latin typeface="+mn-lt"/>
              <a:ea typeface="+mn-ea"/>
              <a:cs typeface="B Bad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0" y="1905001"/>
            <a:ext cx="2895600" cy="4525963"/>
          </a:xfrm>
        </p:spPr>
        <p:txBody>
          <a:bodyPr rtlCol="0">
            <a:normAutofit/>
          </a:bodyPr>
          <a:lstStyle/>
          <a:p>
            <a:pPr marL="274320" indent="-274320" algn="r" rtl="1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None/>
              <a:defRPr/>
            </a:pPr>
            <a:r>
              <a:rPr lang="fa-IR" sz="3500" b="1" dirty="0">
                <a:solidFill>
                  <a:schemeClr val="tx2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هزینه های عملیاتی:</a:t>
            </a:r>
          </a:p>
          <a:p>
            <a:pPr marL="274320" indent="-274320" algn="r" rtl="1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buNone/>
              <a:defRPr/>
            </a:pPr>
            <a:endParaRPr lang="fa-IR" sz="3600" b="1" dirty="0">
              <a:cs typeface="B Badr" panose="00000400000000000000" pitchFamily="2" charset="-78"/>
            </a:endParaRPr>
          </a:p>
          <a:p>
            <a:pPr marL="274320" indent="-274320" algn="r" rtl="1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fa-IR" sz="3600" b="1" dirty="0">
                <a:cs typeface="B Badr" panose="00000400000000000000" pitchFamily="2" charset="-78"/>
              </a:rPr>
              <a:t>مواد مستقیم</a:t>
            </a:r>
          </a:p>
          <a:p>
            <a:pPr marL="274320" indent="-274320" algn="r" rtl="1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fa-IR" sz="3600" b="1" dirty="0">
              <a:cs typeface="B Badr" panose="00000400000000000000" pitchFamily="2" charset="-78"/>
            </a:endParaRPr>
          </a:p>
          <a:p>
            <a:pPr marL="274320" indent="-274320" algn="r" rtl="1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fa-IR" sz="3600" b="1" dirty="0">
                <a:cs typeface="B Badr" panose="00000400000000000000" pitchFamily="2" charset="-78"/>
              </a:rPr>
              <a:t>کار مستقیم</a:t>
            </a:r>
          </a:p>
          <a:p>
            <a:pPr marL="274320" indent="-274320" algn="r" rtl="1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fa-IR" sz="3600" b="1" dirty="0">
              <a:cs typeface="B Badr" panose="00000400000000000000" pitchFamily="2" charset="-78"/>
            </a:endParaRPr>
          </a:p>
          <a:p>
            <a:pPr marL="274320" indent="-274320" algn="r" rtl="1" eaLnBrk="1" fontAlgn="auto" hangingPunct="1"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fa-IR" sz="3600" b="1" dirty="0">
                <a:cs typeface="B Badr" panose="00000400000000000000" pitchFamily="2" charset="-78"/>
              </a:rPr>
              <a:t> سربارعملیات</a:t>
            </a:r>
            <a:endParaRPr lang="en-US" sz="3600" b="1" dirty="0">
              <a:cs typeface="B Badr" panose="000004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62900" y="4152900"/>
            <a:ext cx="4495800" cy="0"/>
          </a:xfrm>
          <a:prstGeom prst="line">
            <a:avLst/>
          </a:prstGeom>
          <a:ln w="7302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343400" y="1969477"/>
            <a:ext cx="2895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defRPr/>
            </a:pPr>
            <a:r>
              <a:rPr lang="fa-IR" sz="3200" b="1" dirty="0">
                <a:solidFill>
                  <a:schemeClr val="accent3">
                    <a:lumMod val="75000"/>
                  </a:schemeClr>
                </a:solidFill>
                <a:cs typeface="B Badr" panose="00000400000000000000" pitchFamily="2" charset="-78"/>
              </a:rPr>
              <a:t>هزینه های پشتیبانی:</a:t>
            </a: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defRPr/>
            </a:pPr>
            <a:endParaRPr lang="fa-IR" sz="28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مواد و قطعات</a:t>
            </a: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endParaRPr lang="fa-IR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کار </a:t>
            </a: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endParaRPr lang="fa-IR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سایر هزینه ها</a:t>
            </a: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defRPr/>
            </a:pPr>
            <a:endParaRPr lang="en-US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524000" y="1905001"/>
            <a:ext cx="2895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defRPr/>
            </a:pPr>
            <a:r>
              <a:rPr lang="fa-IR" sz="3200" b="1" dirty="0">
                <a:solidFill>
                  <a:schemeClr val="accent6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هزینه های توزیع و فروش، اداری :</a:t>
            </a: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Arial" pitchFamily="34" charset="0"/>
              <a:buChar char="•"/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ملزومات مصرفی</a:t>
            </a: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endParaRPr lang="fa-IR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کار </a:t>
            </a:r>
            <a:endParaRPr lang="fa-IR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endParaRPr lang="fa-IR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buFont typeface="Wingdings 2"/>
              <a:buChar char=""/>
              <a:defRPr/>
            </a:pP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سایر هزینه ها</a:t>
            </a:r>
          </a:p>
          <a:p>
            <a:pPr marL="274320" indent="-274320" algn="r" rtl="1">
              <a:spcBef>
                <a:spcPct val="20000"/>
              </a:spcBef>
              <a:buClr>
                <a:srgbClr val="9BBB59"/>
              </a:buClr>
              <a:buSzPct val="95000"/>
              <a:defRPr/>
            </a:pPr>
            <a:endParaRPr lang="en-US" sz="36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5334000" y="4114800"/>
            <a:ext cx="4267200" cy="0"/>
          </a:xfrm>
          <a:prstGeom prst="line">
            <a:avLst/>
          </a:prstGeom>
          <a:ln w="7302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438400" y="4114800"/>
            <a:ext cx="4267200" cy="0"/>
          </a:xfrm>
          <a:prstGeom prst="line">
            <a:avLst/>
          </a:prstGeom>
          <a:ln w="7302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>
            <a:off x="1981200" y="1905000"/>
            <a:ext cx="8229600" cy="0"/>
          </a:xfrm>
          <a:prstGeom prst="line">
            <a:avLst/>
          </a:prstGeom>
          <a:ln w="7302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921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0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077" y="152402"/>
            <a:ext cx="11711354" cy="1828800"/>
          </a:xfrm>
        </p:spPr>
        <p:txBody>
          <a:bodyPr/>
          <a:lstStyle/>
          <a:p>
            <a:pPr rtl="1" eaLnBrk="1" hangingPunct="1"/>
            <a:r>
              <a:rPr lang="fa-IR" sz="6000" b="1" dirty="0">
                <a:cs typeface="B Badr" panose="00000400000000000000" pitchFamily="2" charset="-78"/>
              </a:rPr>
              <a:t>مَرکزِ هزینه</a:t>
            </a:r>
            <a:br>
              <a:rPr lang="fa-IR" sz="6000" b="1" dirty="0">
                <a:cs typeface="B Badr" panose="00000400000000000000" pitchFamily="2" charset="-78"/>
              </a:rPr>
            </a:br>
            <a:r>
              <a:rPr lang="fa-IR" sz="5400" b="1" dirty="0">
                <a:cs typeface="B Badr" panose="00000400000000000000" pitchFamily="2" charset="-78"/>
              </a:rPr>
              <a:t>(</a:t>
            </a:r>
            <a:r>
              <a:rPr lang="fa-IR" sz="4000" b="1" dirty="0">
                <a:cs typeface="B Badr" panose="00000400000000000000" pitchFamily="2" charset="-78"/>
              </a:rPr>
              <a:t>سفارش،پروژه،قرارداد،مخزنِ هزینه،استخرِ هزینه، کاسه کاسه کردن هزینه</a:t>
            </a:r>
            <a:r>
              <a:rPr lang="fa-IR" sz="5400" b="1" dirty="0">
                <a:cs typeface="B Badr" panose="00000400000000000000" pitchFamily="2" charset="-78"/>
              </a:rPr>
              <a:t>) </a:t>
            </a:r>
            <a:endParaRPr lang="en-US" sz="6000" b="1" dirty="0">
              <a:cs typeface="B Bad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2514600"/>
            <a:ext cx="6019800" cy="1981200"/>
          </a:xfrm>
        </p:spPr>
        <p:txBody>
          <a:bodyPr rtlCol="0">
            <a:normAutofit fontScale="77500" lnSpcReduction="20000"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fa-IR" sz="5400" b="1" dirty="0">
                <a:cs typeface="B Badr" panose="00000400000000000000" pitchFamily="2" charset="-78"/>
              </a:rPr>
              <a:t>محدوده ای مرزبندی و مشخص شده 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fa-IR" sz="5400" b="1" dirty="0">
                <a:cs typeface="B Badr" panose="00000400000000000000" pitchFamily="2" charset="-78"/>
              </a:rPr>
              <a:t>برا ی ایجادِ امکانِ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fa-IR" sz="5400" b="1" dirty="0">
                <a:cs typeface="B Badr" panose="00000400000000000000" pitchFamily="2" charset="-78"/>
              </a:rPr>
              <a:t> تخصیصِ هزینه</a:t>
            </a: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endParaRPr lang="fa-IR" dirty="0">
              <a:cs typeface="B Badr" panose="00000400000000000000" pitchFamily="2" charset="-78"/>
            </a:endParaRP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endParaRPr lang="fa-IR" dirty="0">
              <a:cs typeface="B Badr" panose="00000400000000000000" pitchFamily="2" charset="-78"/>
            </a:endParaRPr>
          </a:p>
          <a:p>
            <a:pPr algn="ctr" eaLnBrk="1" fontAlgn="auto" hangingPunct="1">
              <a:spcAft>
                <a:spcPts val="0"/>
              </a:spcAft>
              <a:buNone/>
              <a:defRPr/>
            </a:pPr>
            <a:endParaRPr lang="en-US" dirty="0">
              <a:cs typeface="B Badr" panose="00000400000000000000" pitchFamily="2" charset="-78"/>
            </a:endParaRPr>
          </a:p>
        </p:txBody>
      </p:sp>
      <p:sp>
        <p:nvSpPr>
          <p:cNvPr id="4" name="Regular Pentagon 3"/>
          <p:cNvSpPr/>
          <p:nvPr/>
        </p:nvSpPr>
        <p:spPr>
          <a:xfrm>
            <a:off x="8458200" y="5029200"/>
            <a:ext cx="1600200" cy="1371600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400" b="1" dirty="0">
                <a:solidFill>
                  <a:prstClr val="black"/>
                </a:solidFill>
                <a:cs typeface="B Badr" panose="00000400000000000000" pitchFamily="2" charset="-78"/>
              </a:rPr>
              <a:t>مرکز هزینه عملیاتی</a:t>
            </a:r>
            <a:endParaRPr lang="en-US" sz="2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6096000" y="5105401"/>
            <a:ext cx="1981200" cy="1285875"/>
          </a:xfrm>
          <a:prstGeom prst="flowChartProcess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400" b="1" dirty="0">
                <a:solidFill>
                  <a:prstClr val="black"/>
                </a:solidFill>
                <a:cs typeface="B Badr" panose="00000400000000000000" pitchFamily="2" charset="-78"/>
              </a:rPr>
              <a:t>مرکز هزینه پشتیبانی </a:t>
            </a:r>
            <a:endParaRPr lang="en-US" sz="2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1905000" y="5105401"/>
            <a:ext cx="1676400" cy="1285875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800" b="1" dirty="0">
                <a:solidFill>
                  <a:prstClr val="black"/>
                </a:solidFill>
                <a:cs typeface="B Badr" panose="00000400000000000000" pitchFamily="2" charset="-78"/>
              </a:rPr>
              <a:t>مرکز هزینه اداری و تشکیلاتی</a:t>
            </a:r>
            <a:endParaRPr lang="en-US" sz="28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10" name="Flowchart: Punched Tape 9"/>
          <p:cNvSpPr/>
          <p:nvPr/>
        </p:nvSpPr>
        <p:spPr>
          <a:xfrm>
            <a:off x="4038600" y="5105401"/>
            <a:ext cx="1752600" cy="1285875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400" b="1" dirty="0">
                <a:solidFill>
                  <a:prstClr val="black"/>
                </a:solidFill>
                <a:cs typeface="B Badr" panose="00000400000000000000" pitchFamily="2" charset="-78"/>
              </a:rPr>
              <a:t>مرکز هزینه توزیع و فروش</a:t>
            </a:r>
            <a:endParaRPr lang="en-US" sz="2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87075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2072034" y="1958991"/>
            <a:ext cx="8229600" cy="3276600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fa-IR" sz="8000" b="1" dirty="0">
                <a:cs typeface="B Badr" panose="00000400000000000000" pitchFamily="2" charset="-78"/>
              </a:rPr>
              <a:t>نقطه سر به سر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sz="5400" dirty="0">
                <a:cs typeface="B Badr" panose="00000400000000000000" pitchFamily="2" charset="-78"/>
              </a:rPr>
              <a:t>Break - even point</a:t>
            </a:r>
            <a:endParaRPr lang="en-US" sz="5400" b="1" dirty="0"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67168"/>
      </p:ext>
    </p:extLst>
  </p:cSld>
  <p:clrMapOvr>
    <a:masterClrMapping/>
  </p:clrMapOvr>
  <p:transition spd="slow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8229600" cy="1143000"/>
          </a:xfrm>
        </p:spPr>
        <p:txBody>
          <a:bodyPr rtlCol="0">
            <a:normAutofit/>
          </a:bodyPr>
          <a:lstStyle/>
          <a:p>
            <a:pPr rtl="1" eaLnBrk="1" fontAlgn="auto" hangingPunct="1">
              <a:spcAft>
                <a:spcPts val="0"/>
              </a:spcAft>
              <a:defRPr/>
            </a:pPr>
            <a:r>
              <a:rPr lang="fa-IR" sz="7300" dirty="0">
                <a:cs typeface="B Badr" panose="00000400000000000000" pitchFamily="2" charset="-78"/>
              </a:rPr>
              <a:t>رفتار هزینه</a:t>
            </a:r>
            <a:endParaRPr lang="en-US" dirty="0">
              <a:cs typeface="B Badr" panose="00000400000000000000" pitchFamily="2" charset="-78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28800" y="1219200"/>
            <a:ext cx="2362200" cy="19812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3200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هزينه هاي متغیر</a:t>
            </a:r>
            <a:endParaRPr lang="en-US" sz="3200" dirty="0">
              <a:solidFill>
                <a:srgbClr val="1F497D"/>
              </a:solidFill>
              <a:ea typeface="+mj-ea"/>
              <a:cs typeface="B Badr" panose="00000400000000000000" pitchFamily="2" charset="-78"/>
            </a:endParaRPr>
          </a:p>
          <a:p>
            <a:pPr algn="ctr" rtl="1">
              <a:defRPr/>
            </a:pPr>
            <a:r>
              <a:rPr lang="en-US" sz="2800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Variable Costs</a:t>
            </a:r>
          </a:p>
        </p:txBody>
      </p:sp>
      <p:sp>
        <p:nvSpPr>
          <p:cNvPr id="6" name="Oval 5"/>
          <p:cNvSpPr/>
          <p:nvPr/>
        </p:nvSpPr>
        <p:spPr>
          <a:xfrm>
            <a:off x="8153400" y="1295400"/>
            <a:ext cx="2362200" cy="19812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fa-IR" sz="2800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هزينه هاي</a:t>
            </a:r>
          </a:p>
          <a:p>
            <a:pPr algn="ctr" rtl="1">
              <a:defRPr/>
            </a:pPr>
            <a:r>
              <a:rPr lang="fa-IR" sz="2800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 ثابت</a:t>
            </a:r>
          </a:p>
          <a:p>
            <a:pPr algn="ctr" rtl="1">
              <a:defRPr/>
            </a:pPr>
            <a:r>
              <a:rPr lang="en-US" sz="2800" dirty="0">
                <a:solidFill>
                  <a:srgbClr val="1F497D"/>
                </a:solidFill>
                <a:ea typeface="+mj-ea"/>
                <a:cs typeface="B Badr" panose="00000400000000000000" pitchFamily="2" charset="-78"/>
              </a:rPr>
              <a:t>Fixed Costs</a:t>
            </a:r>
          </a:p>
        </p:txBody>
      </p:sp>
      <p:sp>
        <p:nvSpPr>
          <p:cNvPr id="70661" name="TextBox 7"/>
          <p:cNvSpPr txBox="1">
            <a:spLocks noChangeArrowheads="1"/>
          </p:cNvSpPr>
          <p:nvPr/>
        </p:nvSpPr>
        <p:spPr bwMode="auto">
          <a:xfrm>
            <a:off x="7772400" y="3352800"/>
            <a:ext cx="2590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ثابت در كل توليد</a:t>
            </a:r>
          </a:p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متغير در واحد توليد</a:t>
            </a:r>
            <a:endParaRPr lang="en-US" sz="2800" dirty="0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70662" name="TextBox 8"/>
          <p:cNvSpPr txBox="1">
            <a:spLocks noChangeArrowheads="1"/>
          </p:cNvSpPr>
          <p:nvPr/>
        </p:nvSpPr>
        <p:spPr bwMode="auto">
          <a:xfrm>
            <a:off x="1295400" y="3276600"/>
            <a:ext cx="2590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ثابت در واحد توليد</a:t>
            </a:r>
          </a:p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متغير در كل توليد</a:t>
            </a:r>
            <a:endParaRPr lang="en-US" sz="2800" dirty="0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grpSp>
        <p:nvGrpSpPr>
          <p:cNvPr id="70663" name="Group 15"/>
          <p:cNvGrpSpPr>
            <a:grpSpLocks/>
          </p:cNvGrpSpPr>
          <p:nvPr/>
        </p:nvGrpSpPr>
        <p:grpSpPr bwMode="auto">
          <a:xfrm>
            <a:off x="7237414" y="4341814"/>
            <a:ext cx="2668587" cy="1601787"/>
            <a:chOff x="5714206" y="3963194"/>
            <a:chExt cx="2667794" cy="1600994"/>
          </a:xfrm>
        </p:grpSpPr>
        <p:cxnSp>
          <p:nvCxnSpPr>
            <p:cNvPr id="11" name="Straight Connector 10"/>
            <p:cNvCxnSpPr/>
            <p:nvPr/>
          </p:nvCxnSpPr>
          <p:spPr>
            <a:xfrm rot="5400000">
              <a:off x="4915296" y="4762104"/>
              <a:ext cx="1599408" cy="1587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715793" y="5562602"/>
              <a:ext cx="2666207" cy="1586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664" name="Group 16"/>
          <p:cNvGrpSpPr>
            <a:grpSpLocks/>
          </p:cNvGrpSpPr>
          <p:nvPr/>
        </p:nvGrpSpPr>
        <p:grpSpPr bwMode="auto">
          <a:xfrm>
            <a:off x="2665414" y="4341814"/>
            <a:ext cx="2668587" cy="1601787"/>
            <a:chOff x="5714206" y="3963194"/>
            <a:chExt cx="2667794" cy="1600994"/>
          </a:xfrm>
        </p:grpSpPr>
        <p:cxnSp>
          <p:nvCxnSpPr>
            <p:cNvPr id="18" name="Straight Connector 17"/>
            <p:cNvCxnSpPr/>
            <p:nvPr/>
          </p:nvCxnSpPr>
          <p:spPr>
            <a:xfrm rot="5400000">
              <a:off x="4915296" y="4762104"/>
              <a:ext cx="1599408" cy="1587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715793" y="5562602"/>
              <a:ext cx="2666207" cy="1586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Connector 20"/>
          <p:cNvCxnSpPr/>
          <p:nvPr/>
        </p:nvCxnSpPr>
        <p:spPr>
          <a:xfrm>
            <a:off x="7239000" y="5256214"/>
            <a:ext cx="266700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66" name="TextBox 23"/>
          <p:cNvSpPr txBox="1">
            <a:spLocks noChangeArrowheads="1"/>
          </p:cNvSpPr>
          <p:nvPr/>
        </p:nvSpPr>
        <p:spPr bwMode="auto">
          <a:xfrm>
            <a:off x="7848600" y="5938839"/>
            <a:ext cx="1752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سطح فعاليت/توليد</a:t>
            </a:r>
            <a:endParaRPr lang="en-US" sz="2400" b="1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70667" name="TextBox 24"/>
          <p:cNvSpPr txBox="1">
            <a:spLocks noChangeArrowheads="1"/>
          </p:cNvSpPr>
          <p:nvPr/>
        </p:nvSpPr>
        <p:spPr bwMode="auto">
          <a:xfrm>
            <a:off x="2667000" y="5938839"/>
            <a:ext cx="1752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سطح فعاليت/توليد</a:t>
            </a:r>
            <a:endParaRPr lang="en-US" sz="2400" b="1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70668" name="TextBox 25"/>
          <p:cNvSpPr txBox="1">
            <a:spLocks noChangeArrowheads="1"/>
          </p:cNvSpPr>
          <p:nvPr/>
        </p:nvSpPr>
        <p:spPr bwMode="auto">
          <a:xfrm>
            <a:off x="6400800" y="4800601"/>
            <a:ext cx="76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ريال/هزينه</a:t>
            </a:r>
            <a:endParaRPr lang="en-US" sz="2400" b="1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2667000" y="4572000"/>
            <a:ext cx="2590800" cy="129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70" name="TextBox 25"/>
          <p:cNvSpPr txBox="1">
            <a:spLocks noChangeArrowheads="1"/>
          </p:cNvSpPr>
          <p:nvPr/>
        </p:nvSpPr>
        <p:spPr bwMode="auto">
          <a:xfrm>
            <a:off x="1828800" y="4724401"/>
            <a:ext cx="76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ريال/هزينه</a:t>
            </a:r>
            <a:endParaRPr lang="en-US" sz="2400" b="1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9305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0661" grpId="0"/>
      <p:bldP spid="7066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2057400" y="76200"/>
            <a:ext cx="8229600" cy="1143000"/>
          </a:xfrm>
        </p:spPr>
        <p:txBody>
          <a:bodyPr/>
          <a:lstStyle/>
          <a:p>
            <a:pPr eaLnBrk="1" hangingPunct="1"/>
            <a:r>
              <a:rPr lang="fa-IR" sz="5400" b="1" dirty="0">
                <a:cs typeface="B Badr" panose="00000400000000000000" pitchFamily="2" charset="-78"/>
              </a:rPr>
              <a:t>مفهوم نقطه سر به سر</a:t>
            </a:r>
            <a:endParaRPr lang="en-US" b="1" dirty="0">
              <a:cs typeface="B Badr" panose="00000400000000000000" pitchFamily="2" charset="-78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863306" y="3489385"/>
          <a:ext cx="78486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4"/>
          <p:cNvGraphicFramePr>
            <a:graphicFrameLocks/>
          </p:cNvGraphicFramePr>
          <p:nvPr/>
        </p:nvGraphicFramePr>
        <p:xfrm>
          <a:off x="2986178" y="1426234"/>
          <a:ext cx="66294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70592"/>
      </p:ext>
    </p:extLst>
  </p:cSld>
  <p:clrMapOvr>
    <a:masterClrMapping/>
  </p:clrMapOvr>
  <p:transition spd="slow">
    <p:wipe dir="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3505200"/>
            <a:ext cx="5791200" cy="3124200"/>
          </a:xfrm>
        </p:spPr>
        <p:txBody>
          <a:bodyPr rtlCol="0">
            <a:noAutofit/>
          </a:bodyPr>
          <a:lstStyle/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 F + V.Q = P.Q</a:t>
            </a: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  F  = P.Q – V.Q</a:t>
            </a: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   F  = Q ( P – V)</a:t>
            </a: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 Q = F / P – V</a:t>
            </a:r>
            <a:endParaRPr lang="fa-IR" sz="4400" b="1" dirty="0">
              <a:cs typeface="B Badr" panose="00000400000000000000" pitchFamily="2" charset="-78"/>
            </a:endParaRP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b="1" dirty="0">
              <a:cs typeface="B Badr" panose="00000400000000000000" pitchFamily="2" charset="-78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fa-IR" sz="3600" b="1" dirty="0">
              <a:cs typeface="B Badr" panose="00000400000000000000" pitchFamily="2" charset="-78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971800" y="4495800"/>
            <a:ext cx="1143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cs typeface="B Badr" panose="00000400000000000000" pitchFamily="2" charset="-78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971800" y="5334000"/>
            <a:ext cx="1143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cs typeface="B Badr" panose="00000400000000000000" pitchFamily="2" charset="-78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971800" y="6096000"/>
            <a:ext cx="1143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cs typeface="B Badr" panose="00000400000000000000" pitchFamily="2" charset="-78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689122" y="381000"/>
            <a:ext cx="7339781" cy="312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>
              <a:spcBef>
                <a:spcPct val="20000"/>
              </a:spcBef>
              <a:buClr>
                <a:srgbClr val="9BBB59"/>
              </a:buClr>
              <a:buSzPct val="100000"/>
              <a:buFont typeface="Calibri" pitchFamily="34" charset="0"/>
              <a:buChar char="•"/>
              <a:defRPr/>
            </a:pPr>
            <a:r>
              <a:rPr lang="en-US" sz="3900" b="1" dirty="0">
                <a:solidFill>
                  <a:prstClr val="black"/>
                </a:solidFill>
                <a:cs typeface="B Badr" panose="00000400000000000000" pitchFamily="2" charset="-78"/>
              </a:rPr>
              <a:t>F</a:t>
            </a: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  </a:t>
            </a:r>
            <a:r>
              <a:rPr lang="en-US" sz="3900" b="1" dirty="0">
                <a:solidFill>
                  <a:prstClr val="black"/>
                </a:solidFill>
                <a:cs typeface="B Badr" panose="00000400000000000000" pitchFamily="2" charset="-78"/>
              </a:rPr>
              <a:t>=</a:t>
            </a:r>
            <a:r>
              <a:rPr lang="en-US" sz="2600" dirty="0">
                <a:solidFill>
                  <a:prstClr val="black"/>
                </a:solidFill>
                <a:cs typeface="B Badr" panose="00000400000000000000" pitchFamily="2" charset="-78"/>
              </a:rPr>
              <a:t> </a:t>
            </a: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هزينه هاي ثابت</a:t>
            </a:r>
          </a:p>
          <a:p>
            <a:pPr marL="274320" indent="-274320">
              <a:spcBef>
                <a:spcPct val="20000"/>
              </a:spcBef>
              <a:buClr>
                <a:srgbClr val="9BBB59"/>
              </a:buClr>
              <a:buFont typeface="Calibri" pitchFamily="34" charset="0"/>
              <a:buChar char="•"/>
              <a:defRPr/>
            </a:pPr>
            <a:r>
              <a:rPr lang="en-US" sz="3900" b="1" dirty="0">
                <a:solidFill>
                  <a:prstClr val="black"/>
                </a:solidFill>
                <a:cs typeface="B Badr" panose="00000400000000000000" pitchFamily="2" charset="-78"/>
              </a:rPr>
              <a:t>V</a:t>
            </a: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 </a:t>
            </a:r>
            <a:r>
              <a:rPr lang="en-US" sz="3900" b="1" dirty="0">
                <a:solidFill>
                  <a:prstClr val="black"/>
                </a:solidFill>
                <a:cs typeface="B Badr" panose="00000400000000000000" pitchFamily="2" charset="-78"/>
              </a:rPr>
              <a:t>=</a:t>
            </a: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هزينه هاي متغير</a:t>
            </a:r>
          </a:p>
          <a:p>
            <a:pPr marL="274320" indent="-274320">
              <a:spcBef>
                <a:spcPct val="20000"/>
              </a:spcBef>
              <a:buClr>
                <a:srgbClr val="9BBB59"/>
              </a:buClr>
              <a:buFont typeface="Calibri" pitchFamily="34" charset="0"/>
              <a:buChar char="•"/>
              <a:defRPr/>
            </a:pPr>
            <a:r>
              <a:rPr lang="en-US" sz="3900" b="1" dirty="0">
                <a:solidFill>
                  <a:prstClr val="black"/>
                </a:solidFill>
                <a:cs typeface="B Badr" panose="00000400000000000000" pitchFamily="2" charset="-78"/>
              </a:rPr>
              <a:t>Q</a:t>
            </a: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 </a:t>
            </a:r>
            <a:r>
              <a:rPr lang="en-US" sz="3900" b="1" dirty="0">
                <a:solidFill>
                  <a:prstClr val="black"/>
                </a:solidFill>
                <a:cs typeface="B Badr" panose="00000400000000000000" pitchFamily="2" charset="-78"/>
              </a:rPr>
              <a:t>=</a:t>
            </a: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حجم توليد و فروش در نقطه سر به سر</a:t>
            </a:r>
          </a:p>
          <a:p>
            <a:pPr marL="274320" indent="-274320">
              <a:spcBef>
                <a:spcPct val="20000"/>
              </a:spcBef>
              <a:buClr>
                <a:srgbClr val="9BBB59"/>
              </a:buClr>
              <a:buFont typeface="Calibri" pitchFamily="34" charset="0"/>
              <a:buChar char="•"/>
              <a:defRPr/>
            </a:pPr>
            <a:r>
              <a:rPr lang="en-US" sz="3900" b="1" dirty="0">
                <a:solidFill>
                  <a:prstClr val="black"/>
                </a:solidFill>
                <a:cs typeface="B Badr" panose="00000400000000000000" pitchFamily="2" charset="-78"/>
              </a:rPr>
              <a:t>P = </a:t>
            </a:r>
            <a:r>
              <a:rPr lang="fa-IR" sz="3900" b="1" dirty="0">
                <a:solidFill>
                  <a:prstClr val="black"/>
                </a:solidFill>
                <a:cs typeface="B Badr" panose="00000400000000000000" pitchFamily="2" charset="-78"/>
              </a:rPr>
              <a:t>قيمت فروش يك واحد</a:t>
            </a:r>
          </a:p>
          <a:p>
            <a:pPr marL="274320" indent="-274320">
              <a:spcBef>
                <a:spcPct val="20000"/>
              </a:spcBef>
              <a:buClr>
                <a:srgbClr val="9BBB59"/>
              </a:buClr>
              <a:defRPr/>
            </a:pPr>
            <a:endParaRPr lang="fa-IR" sz="32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743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535021" y="2057400"/>
            <a:ext cx="10132979" cy="2743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ctr" rtl="1">
              <a:spcBef>
                <a:spcPct val="20000"/>
              </a:spcBef>
              <a:buClr>
                <a:srgbClr val="9BBB59"/>
              </a:buClr>
              <a:defRPr/>
            </a:pPr>
            <a:endParaRPr lang="en-US" sz="38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en-US" sz="4200" b="1" dirty="0">
                <a:solidFill>
                  <a:prstClr val="black"/>
                </a:solidFill>
                <a:cs typeface="B Badr" panose="00000400000000000000" pitchFamily="2" charset="-78"/>
              </a:rPr>
              <a:t>P – V = Contribution Margin </a:t>
            </a:r>
            <a:r>
              <a:rPr lang="fa-IR" sz="4200" b="1" dirty="0">
                <a:solidFill>
                  <a:prstClr val="black"/>
                </a:solidFill>
                <a:cs typeface="B Badr" panose="00000400000000000000" pitchFamily="2" charset="-78"/>
              </a:rPr>
              <a:t>حاشيه سود</a:t>
            </a:r>
          </a:p>
          <a:p>
            <a:pPr marL="274320" indent="-274320" algn="ctr" rtl="1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400" b="1" dirty="0">
                <a:solidFill>
                  <a:prstClr val="black"/>
                </a:solidFill>
                <a:cs typeface="B Badr" panose="00000400000000000000" pitchFamily="2" charset="-78"/>
              </a:rPr>
              <a:t> </a:t>
            </a: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تعداد در نقطه سر به سر= جمع هزينه ثابت </a:t>
            </a:r>
            <a:r>
              <a:rPr lang="en-US" sz="3600" b="1" dirty="0">
                <a:solidFill>
                  <a:prstClr val="black"/>
                </a:solidFill>
                <a:cs typeface="B Badr" panose="00000400000000000000" pitchFamily="2" charset="-78"/>
              </a:rPr>
              <a:t> /</a:t>
            </a:r>
            <a:r>
              <a:rPr lang="fa-IR" sz="3600" b="1" dirty="0">
                <a:solidFill>
                  <a:prstClr val="black"/>
                </a:solidFill>
                <a:cs typeface="B Badr" panose="00000400000000000000" pitchFamily="2" charset="-78"/>
              </a:rPr>
              <a:t>حاشيه سود هر محصول</a:t>
            </a:r>
            <a:endParaRPr lang="en-US" sz="44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>
              <a:spcBef>
                <a:spcPct val="20000"/>
              </a:spcBef>
              <a:buClr>
                <a:srgbClr val="9BBB59"/>
              </a:buClr>
              <a:defRPr/>
            </a:pPr>
            <a:endParaRPr lang="fa-IR" sz="42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06400"/>
      </p:ext>
    </p:extLst>
  </p:cSld>
  <p:clrMapOvr>
    <a:masterClrMapping/>
  </p:clrMapOvr>
  <p:transition spd="slow">
    <p:wipe dir="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a-IR" sz="6000" b="1" dirty="0">
                <a:cs typeface="B Badr" panose="00000400000000000000" pitchFamily="2" charset="-78"/>
              </a:rPr>
              <a:t>نقطه سر به سر </a:t>
            </a:r>
            <a:endParaRPr lang="en-US" sz="6000" b="1" dirty="0">
              <a:cs typeface="B Badr" panose="00000400000000000000" pitchFamily="2" charset="-78"/>
            </a:endParaRP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5345723" y="1287830"/>
            <a:ext cx="6236677" cy="5257800"/>
          </a:xfrm>
        </p:spPr>
        <p:txBody>
          <a:bodyPr/>
          <a:lstStyle/>
          <a:p>
            <a:pPr algn="r" rtl="1" eaLnBrk="1" hangingPunct="1">
              <a:buFont typeface="Wingdings 2" panose="05020102010507070707" pitchFamily="18" charset="2"/>
              <a:buNone/>
            </a:pPr>
            <a:r>
              <a:rPr lang="fa-IR" sz="4000" b="1" dirty="0">
                <a:cs typeface="B Badr" panose="00000400000000000000" pitchFamily="2" charset="-78"/>
              </a:rPr>
              <a:t>كاربردها:</a:t>
            </a:r>
          </a:p>
          <a:p>
            <a:pPr algn="r" rtl="1" eaLnBrk="1" hangingPunct="1"/>
            <a:r>
              <a:rPr lang="fa-IR" sz="3600" b="1" dirty="0">
                <a:cs typeface="B Badr" panose="00000400000000000000" pitchFamily="2" charset="-78"/>
              </a:rPr>
              <a:t>ادامه ياتوقف توليد (عمليات)  </a:t>
            </a:r>
          </a:p>
          <a:p>
            <a:pPr algn="r" rtl="1" eaLnBrk="1" hangingPunct="1"/>
            <a:r>
              <a:rPr lang="fa-IR" sz="3600" b="1" dirty="0">
                <a:cs typeface="B Badr" panose="00000400000000000000" pitchFamily="2" charset="-78"/>
              </a:rPr>
              <a:t>استفاده از تكنيك در تصميمات مديريت</a:t>
            </a:r>
          </a:p>
          <a:p>
            <a:pPr algn="r" rtl="1" eaLnBrk="1" hangingPunct="1"/>
            <a:r>
              <a:rPr lang="fa-IR" sz="3600" b="1" dirty="0">
                <a:cs typeface="B Badr" panose="00000400000000000000" pitchFamily="2" charset="-78"/>
              </a:rPr>
              <a:t>ساخت يا خريد</a:t>
            </a:r>
          </a:p>
          <a:p>
            <a:pPr algn="r" rtl="1" eaLnBrk="1" hangingPunct="1"/>
            <a:r>
              <a:rPr lang="fa-IR" sz="3600" b="1" dirty="0">
                <a:cs typeface="B Badr" panose="00000400000000000000" pitchFamily="2" charset="-78"/>
              </a:rPr>
              <a:t>حذف يك محصول از خط توليد</a:t>
            </a:r>
          </a:p>
          <a:p>
            <a:pPr algn="r" rtl="1" eaLnBrk="1" hangingPunct="1"/>
            <a:r>
              <a:rPr lang="fa-IR" sz="3600" b="1" dirty="0">
                <a:cs typeface="B Badr" panose="00000400000000000000" pitchFamily="2" charset="-78"/>
              </a:rPr>
              <a:t>حذف يك خط توليد</a:t>
            </a:r>
          </a:p>
          <a:p>
            <a:pPr algn="r" rtl="1" eaLnBrk="1" hangingPunct="1"/>
            <a:r>
              <a:rPr lang="fa-IR" sz="3600" b="1" dirty="0">
                <a:cs typeface="B Badr" panose="00000400000000000000" pitchFamily="2" charset="-78"/>
              </a:rPr>
              <a:t>دريافت يا عدم دريافت يك سفارش</a:t>
            </a:r>
          </a:p>
          <a:p>
            <a:pPr algn="r" rtl="1" eaLnBrk="1" hangingPunct="1">
              <a:buFont typeface="Wingdings 2" panose="05020102010507070707" pitchFamily="18" charset="2"/>
              <a:buNone/>
            </a:pPr>
            <a:endParaRPr lang="fa-IR" sz="2800" dirty="0">
              <a:cs typeface="B Badr" panose="00000400000000000000" pitchFamily="2" charset="-78"/>
            </a:endParaRPr>
          </a:p>
          <a:p>
            <a:pPr algn="r" rtl="1" eaLnBrk="1" hangingPunct="1"/>
            <a:endParaRPr lang="fa-IR" sz="2800" dirty="0">
              <a:cs typeface="B Badr" panose="00000400000000000000" pitchFamily="2" charset="-78"/>
            </a:endParaRPr>
          </a:p>
          <a:p>
            <a:pPr algn="r" rtl="1" eaLnBrk="1" hangingPunct="1"/>
            <a:endParaRPr lang="en-US" sz="2800" dirty="0">
              <a:cs typeface="B Badr" panose="00000400000000000000" pitchFamily="2" charset="-78"/>
            </a:endParaRPr>
          </a:p>
        </p:txBody>
      </p:sp>
      <p:sp>
        <p:nvSpPr>
          <p:cNvPr id="74756" name="Content Placeholder 2"/>
          <p:cNvSpPr txBox="1">
            <a:spLocks/>
          </p:cNvSpPr>
          <p:nvPr/>
        </p:nvSpPr>
        <p:spPr bwMode="auto">
          <a:xfrm>
            <a:off x="773723" y="2590800"/>
            <a:ext cx="440787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20000"/>
              </a:spcBef>
              <a:spcAft>
                <a:spcPct val="0"/>
              </a:spcAft>
              <a:buFont typeface="Wingdings 2" panose="05020102010507070707" pitchFamily="18" charset="2"/>
              <a:buNone/>
            </a:pPr>
            <a:r>
              <a:rPr lang="fa-IR" sz="4000" b="1" dirty="0">
                <a:solidFill>
                  <a:prstClr val="black"/>
                </a:solidFill>
                <a:latin typeface="Calibri" panose="020F0502020204030204" pitchFamily="34" charset="0"/>
                <a:cs typeface="B Badr" panose="00000400000000000000" pitchFamily="2" charset="-78"/>
              </a:rPr>
              <a:t>مفروضات :</a:t>
            </a:r>
          </a:p>
          <a:p>
            <a:pPr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a-IR" sz="3600" b="1" dirty="0">
                <a:solidFill>
                  <a:prstClr val="black"/>
                </a:solidFill>
                <a:latin typeface="Calibri" panose="020F0502020204030204" pitchFamily="34" charset="0"/>
                <a:cs typeface="B Badr" panose="00000400000000000000" pitchFamily="2" charset="-78"/>
              </a:rPr>
              <a:t>دامنه مربوط از فعالیت </a:t>
            </a:r>
          </a:p>
          <a:p>
            <a:pPr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a-IR" sz="3600" b="1" dirty="0">
                <a:solidFill>
                  <a:prstClr val="black"/>
                </a:solidFill>
                <a:latin typeface="Calibri" panose="020F0502020204030204" pitchFamily="34" charset="0"/>
                <a:cs typeface="B Badr" panose="00000400000000000000" pitchFamily="2" charset="-78"/>
              </a:rPr>
              <a:t> زمان( دوره مالی)</a:t>
            </a:r>
          </a:p>
          <a:p>
            <a:pPr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a-IR" sz="3200" dirty="0">
              <a:solidFill>
                <a:prstClr val="black"/>
              </a:solidFill>
              <a:latin typeface="Calibri" panose="020F0502020204030204" pitchFamily="34" charset="0"/>
              <a:cs typeface="B Badr" panose="00000400000000000000" pitchFamily="2" charset="-78"/>
            </a:endParaRPr>
          </a:p>
          <a:p>
            <a:pPr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prstClr val="black"/>
              </a:solidFill>
              <a:latin typeface="Calibri" panose="020F0502020204030204" pitchFamily="34" charset="0"/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2910"/>
      </p:ext>
    </p:extLst>
  </p:cSld>
  <p:clrMapOvr>
    <a:masterClrMapping/>
  </p:clrMapOvr>
  <p:transition spd="slow">
    <p:wipe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rot="5400000">
            <a:off x="-800893" y="3161507"/>
            <a:ext cx="6019800" cy="1587"/>
          </a:xfrm>
          <a:prstGeom prst="line">
            <a:avLst/>
          </a:prstGeom>
          <a:ln w="793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09800" y="6125496"/>
            <a:ext cx="8153400" cy="1588"/>
          </a:xfrm>
          <a:prstGeom prst="line">
            <a:avLst/>
          </a:prstGeom>
          <a:ln w="825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224548" y="4724401"/>
            <a:ext cx="8153400" cy="74613"/>
          </a:xfrm>
          <a:prstGeom prst="line">
            <a:avLst/>
          </a:prstGeom>
          <a:ln w="793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886200" y="6172201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سطح مقدار فعاليت(توليد/فروش)</a:t>
            </a: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1955" y="2851290"/>
            <a:ext cx="194433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ريال</a:t>
            </a:r>
          </a:p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(هزينه/</a:t>
            </a:r>
          </a:p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درآمد)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2209800" y="1447800"/>
            <a:ext cx="8458200" cy="4648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0545097" y="1184274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800" b="1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هزينه متغير</a:t>
            </a:r>
            <a:endParaRPr lang="en-US" sz="2800" b="1" dirty="0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0503885" y="4388461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800" b="1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هزينه ثابت</a:t>
            </a:r>
            <a:endParaRPr lang="en-US" sz="2800" b="1" dirty="0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2209800" y="304800"/>
            <a:ext cx="8305800" cy="4495800"/>
          </a:xfrm>
          <a:prstGeom prst="line">
            <a:avLst/>
          </a:prstGeom>
          <a:ln w="793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9886336" y="94347"/>
            <a:ext cx="21065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 dirty="0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مجموع هزينه </a:t>
            </a: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2209800" y="0"/>
            <a:ext cx="6858000" cy="6096000"/>
          </a:xfrm>
          <a:prstGeom prst="line">
            <a:avLst/>
          </a:prstGeom>
          <a:ln w="698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086600" y="1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مجموع درآمد</a:t>
            </a:r>
            <a:endParaRPr lang="en-US" sz="2400" b="1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 rot="-2257485">
            <a:off x="6450013" y="1698626"/>
            <a:ext cx="1344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منطقه سود</a:t>
            </a:r>
            <a:endParaRPr lang="en-US" sz="2400" b="1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 rot="-2257485">
            <a:off x="3630613" y="3679826"/>
            <a:ext cx="1344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a-IR" sz="2400" b="1">
                <a:solidFill>
                  <a:prstClr val="black"/>
                </a:solidFill>
                <a:latin typeface="Constantia" panose="02030602050306030303" pitchFamily="18" charset="0"/>
                <a:cs typeface="B Badr" panose="00000400000000000000" pitchFamily="2" charset="-78"/>
              </a:rPr>
              <a:t>منطقه زيان</a:t>
            </a:r>
            <a:endParaRPr lang="en-US" sz="2400" b="1">
              <a:solidFill>
                <a:prstClr val="black"/>
              </a:solidFill>
              <a:latin typeface="Constantia" panose="02030602050306030303" pitchFamily="18" charset="0"/>
              <a:cs typeface="B Badr" panose="00000400000000000000" pitchFamily="2" charset="-78"/>
            </a:endParaRPr>
          </a:p>
        </p:txBody>
      </p:sp>
      <p:sp>
        <p:nvSpPr>
          <p:cNvPr id="27" name="5-Point Star 26"/>
          <p:cNvSpPr/>
          <p:nvPr/>
        </p:nvSpPr>
        <p:spPr>
          <a:xfrm>
            <a:off x="5943600" y="2514600"/>
            <a:ext cx="304800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2202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7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770" decel="100000"/>
                                        <p:tgtEl>
                                          <p:spTgt spid="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5" grpId="0"/>
      <p:bldP spid="36" grpId="0"/>
      <p:bldP spid="41" grpId="0"/>
      <p:bldP spid="50" grpId="0"/>
      <p:bldP spid="51" grpId="0"/>
      <p:bldP spid="5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1952467" y="4212239"/>
            <a:ext cx="9144000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en-US" sz="5400" b="1" dirty="0">
                <a:solidFill>
                  <a:prstClr val="black"/>
                </a:solidFill>
                <a:cs typeface="2  Kamran" pitchFamily="2" charset="-78"/>
              </a:rPr>
              <a:t>P – V = Contribution Margin</a:t>
            </a: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en-US" sz="5400" b="1" dirty="0">
                <a:solidFill>
                  <a:prstClr val="black"/>
                </a:solidFill>
                <a:cs typeface="2  Kamran" pitchFamily="2" charset="-78"/>
              </a:rPr>
              <a:t>CM</a:t>
            </a:r>
            <a:r>
              <a:rPr lang="fa-IR" sz="5400" b="1" dirty="0">
                <a:solidFill>
                  <a:prstClr val="black"/>
                </a:solidFill>
                <a:cs typeface="2  Kamran" pitchFamily="2" charset="-78"/>
              </a:rPr>
              <a:t>نسبت </a:t>
            </a:r>
            <a:r>
              <a:rPr lang="en-US" sz="5400" b="1" dirty="0">
                <a:solidFill>
                  <a:prstClr val="black"/>
                </a:solidFill>
                <a:cs typeface="2  Kamran" pitchFamily="2" charset="-78"/>
              </a:rPr>
              <a:t> = CM / P</a:t>
            </a: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en-US" sz="5400" b="1" dirty="0">
                <a:solidFill>
                  <a:prstClr val="black"/>
                </a:solidFill>
                <a:cs typeface="2  Kamran" pitchFamily="2" charset="-78"/>
              </a:rPr>
              <a:t>S = F / CM</a:t>
            </a:r>
            <a:endParaRPr lang="fa-IR" sz="5400" b="1" dirty="0">
              <a:solidFill>
                <a:prstClr val="black"/>
              </a:solidFill>
              <a:cs typeface="2  Kamran" pitchFamily="2" charset="-78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50496" y="29979"/>
            <a:ext cx="6408295" cy="4156023"/>
          </a:xfrm>
        </p:spPr>
        <p:txBody>
          <a:bodyPr rtlCol="0">
            <a:noAutofit/>
          </a:bodyPr>
          <a:lstStyle/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2  Kamran" pitchFamily="2" charset="-78"/>
              </a:rPr>
              <a:t> </a:t>
            </a:r>
            <a:r>
              <a:rPr lang="en-US" sz="6000" b="1" dirty="0">
                <a:cs typeface="2  Kamran" pitchFamily="2" charset="-78"/>
              </a:rPr>
              <a:t>F + V.Q = P.Q</a:t>
            </a: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6000" b="1" dirty="0">
                <a:cs typeface="2  Kamran" pitchFamily="2" charset="-78"/>
              </a:rPr>
              <a:t>  F  = P.Q – V.Q</a:t>
            </a: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6000" b="1" dirty="0">
                <a:cs typeface="2  Kamran" pitchFamily="2" charset="-78"/>
              </a:rPr>
              <a:t>   F  = Q ( P – V)</a:t>
            </a: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6000" b="1" dirty="0">
                <a:cs typeface="2  Kamran" pitchFamily="2" charset="-78"/>
              </a:rPr>
              <a:t> Q = F / P – V</a:t>
            </a:r>
            <a:endParaRPr lang="fa-IR" sz="6000" b="1" dirty="0">
              <a:cs typeface="2  Kamran" pitchFamily="2" charset="-78"/>
            </a:endParaRPr>
          </a:p>
          <a:p>
            <a:pPr marL="274320" indent="-274320" algn="ctr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b="1" dirty="0">
              <a:cs typeface="2  Kamran" pitchFamily="2" charset="-78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fa-IR" sz="3600" b="1" dirty="0">
              <a:cs typeface="2  Kamra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6972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1749483" y="492565"/>
            <a:ext cx="9144000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2،000،000</a:t>
            </a:r>
            <a:endParaRPr lang="en-US" sz="40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1،000</a:t>
            </a:r>
            <a:r>
              <a:rPr lang="en-US" sz="4000" b="1" dirty="0">
                <a:solidFill>
                  <a:prstClr val="black"/>
                </a:solidFill>
                <a:cs typeface="B Badr" panose="00000400000000000000" pitchFamily="2" charset="-78"/>
              </a:rPr>
              <a:t>- </a:t>
            </a: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600</a:t>
            </a:r>
            <a:endParaRPr lang="en-US" sz="40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endParaRPr lang="fa-IR" sz="40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-14054" y="0"/>
            <a:ext cx="6408295" cy="4156023"/>
          </a:xfrm>
        </p:spPr>
        <p:txBody>
          <a:bodyPr rtlCol="0">
            <a:noAutofit/>
          </a:bodyPr>
          <a:lstStyle/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F  = </a:t>
            </a:r>
            <a:r>
              <a:rPr lang="fa-IR" sz="4400" b="1" dirty="0">
                <a:cs typeface="B Badr" panose="00000400000000000000" pitchFamily="2" charset="-78"/>
              </a:rPr>
              <a:t>2،000،000</a:t>
            </a:r>
            <a:r>
              <a:rPr lang="en-US" sz="4400" b="1" dirty="0">
                <a:cs typeface="B Badr" panose="00000400000000000000" pitchFamily="2" charset="-78"/>
              </a:rPr>
              <a:t>   </a:t>
            </a: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V = </a:t>
            </a:r>
            <a:r>
              <a:rPr lang="fa-IR" sz="4400" b="1" dirty="0">
                <a:cs typeface="B Badr" panose="00000400000000000000" pitchFamily="2" charset="-78"/>
              </a:rPr>
              <a:t>600</a:t>
            </a:r>
            <a:endParaRPr lang="en-US" sz="4400" b="1" dirty="0">
              <a:cs typeface="B Badr" panose="00000400000000000000" pitchFamily="2" charset="-78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P = </a:t>
            </a:r>
            <a:r>
              <a:rPr lang="fa-IR" sz="4400" b="1" dirty="0">
                <a:cs typeface="B Badr" panose="00000400000000000000" pitchFamily="2" charset="-78"/>
              </a:rPr>
              <a:t>1،000</a:t>
            </a:r>
            <a:endParaRPr lang="en-US" sz="2000" b="1" dirty="0">
              <a:cs typeface="B Badr" panose="00000400000000000000" pitchFamily="2" charset="-78"/>
            </a:endParaRPr>
          </a:p>
          <a:p>
            <a:pPr marL="274320" indent="-274320" algn="l" rtl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400" b="1" dirty="0">
                <a:cs typeface="B Badr" panose="00000400000000000000" pitchFamily="2" charset="-78"/>
              </a:rPr>
              <a:t>P-V</a:t>
            </a:r>
            <a:r>
              <a:rPr lang="fa-IR" sz="4400" b="1" dirty="0">
                <a:cs typeface="B Badr" panose="00000400000000000000" pitchFamily="2" charset="-78"/>
              </a:rPr>
              <a:t> </a:t>
            </a:r>
            <a:r>
              <a:rPr lang="en-US" sz="4000" b="1" dirty="0">
                <a:cs typeface="B Badr" panose="00000400000000000000" pitchFamily="2" charset="-78"/>
              </a:rPr>
              <a:t>=</a:t>
            </a:r>
            <a:r>
              <a:rPr lang="fa-IR" sz="4000" b="1" dirty="0">
                <a:cs typeface="B Badr" panose="00000400000000000000" pitchFamily="2" charset="-78"/>
              </a:rPr>
              <a:t> 400</a:t>
            </a:r>
          </a:p>
        </p:txBody>
      </p:sp>
      <p:sp>
        <p:nvSpPr>
          <p:cNvPr id="2" name="Striped Right Arrow 1"/>
          <p:cNvSpPr/>
          <p:nvPr/>
        </p:nvSpPr>
        <p:spPr>
          <a:xfrm>
            <a:off x="3369357" y="765433"/>
            <a:ext cx="1274164" cy="912529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cs typeface="B Badr" panose="00000400000000000000" pitchFamily="2" charset="-7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858061" y="3283904"/>
            <a:ext cx="2733054" cy="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4753251" y="952694"/>
            <a:ext cx="5172414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5،000</a:t>
            </a:r>
          </a:p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2400" b="1" dirty="0">
                <a:solidFill>
                  <a:prstClr val="black"/>
                </a:solidFill>
                <a:cs typeface="B Badr" panose="00000400000000000000" pitchFamily="2" charset="-78"/>
              </a:rPr>
              <a:t>تعداد فروش در نقطه سر به سر</a:t>
            </a:r>
          </a:p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endParaRPr lang="en-US" sz="5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706813" y="2558829"/>
            <a:ext cx="9144000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2،000،000</a:t>
            </a:r>
            <a:endParaRPr lang="en-US" sz="40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40%</a:t>
            </a:r>
            <a:endParaRPr lang="en-US" sz="40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endParaRPr lang="fa-IR" sz="5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63855" y="2999043"/>
            <a:ext cx="5187846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5،000،000</a:t>
            </a:r>
          </a:p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2400" b="1" dirty="0">
                <a:solidFill>
                  <a:prstClr val="black"/>
                </a:solidFill>
                <a:cs typeface="B Badr" panose="00000400000000000000" pitchFamily="2" charset="-78"/>
              </a:rPr>
              <a:t>       مبلغ فروش در نقطه سر به سر</a:t>
            </a:r>
          </a:p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endParaRPr lang="en-US" sz="5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14" name="Equal 13"/>
          <p:cNvSpPr/>
          <p:nvPr/>
        </p:nvSpPr>
        <p:spPr>
          <a:xfrm>
            <a:off x="7855314" y="3072167"/>
            <a:ext cx="676431" cy="423474"/>
          </a:xfrm>
          <a:prstGeom prst="mathEqual">
            <a:avLst>
              <a:gd name="adj1" fmla="val 23520"/>
              <a:gd name="adj2" fmla="val 30883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4881171" y="1221697"/>
            <a:ext cx="2709944" cy="1405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Equal 16"/>
          <p:cNvSpPr/>
          <p:nvPr/>
        </p:nvSpPr>
        <p:spPr>
          <a:xfrm>
            <a:off x="7859609" y="1095845"/>
            <a:ext cx="676431" cy="423474"/>
          </a:xfrm>
          <a:prstGeom prst="mathEqual">
            <a:avLst>
              <a:gd name="adj1" fmla="val 23520"/>
              <a:gd name="adj2" fmla="val 30883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88280" y="5023659"/>
            <a:ext cx="9144000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4،000،000+2،000،000</a:t>
            </a:r>
            <a:endParaRPr lang="en-US" sz="40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40%</a:t>
            </a:r>
            <a:endParaRPr lang="en-US" sz="40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endParaRPr lang="fa-IR" sz="5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2923085" y="5783890"/>
            <a:ext cx="4664283" cy="555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Equal 21"/>
          <p:cNvSpPr/>
          <p:nvPr/>
        </p:nvSpPr>
        <p:spPr>
          <a:xfrm>
            <a:off x="7855314" y="5530506"/>
            <a:ext cx="676431" cy="423474"/>
          </a:xfrm>
          <a:prstGeom prst="mathEqual">
            <a:avLst>
              <a:gd name="adj1" fmla="val 23520"/>
              <a:gd name="adj2" fmla="val 30883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226981" y="5438168"/>
            <a:ext cx="7666502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4000" b="1" dirty="0">
                <a:solidFill>
                  <a:prstClr val="black"/>
                </a:solidFill>
                <a:cs typeface="B Badr" panose="00000400000000000000" pitchFamily="2" charset="-78"/>
              </a:rPr>
              <a:t>15،000،000</a:t>
            </a:r>
          </a:p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2400" b="1" dirty="0">
                <a:solidFill>
                  <a:prstClr val="black"/>
                </a:solidFill>
                <a:cs typeface="B Badr" panose="00000400000000000000" pitchFamily="2" charset="-78"/>
              </a:rPr>
              <a:t> مبلغ فروش برای  ۴ میلیون ریال سود مورد نظر</a:t>
            </a:r>
          </a:p>
          <a:p>
            <a:pPr marL="274320" indent="-274320" algn="r">
              <a:spcBef>
                <a:spcPct val="20000"/>
              </a:spcBef>
              <a:buClr>
                <a:srgbClr val="9BBB59"/>
              </a:buClr>
              <a:defRPr/>
            </a:pPr>
            <a:endParaRPr lang="en-US" sz="54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-766517" y="2717472"/>
            <a:ext cx="4322894" cy="2743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endParaRPr lang="fa-IR" sz="28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en-US" sz="2800" b="1" dirty="0">
                <a:solidFill>
                  <a:prstClr val="black"/>
                </a:solidFill>
                <a:cs typeface="B Badr" panose="00000400000000000000" pitchFamily="2" charset="-78"/>
              </a:rPr>
              <a:t>CM</a:t>
            </a:r>
            <a:r>
              <a:rPr lang="fa-IR" sz="2800" b="1" dirty="0">
                <a:solidFill>
                  <a:prstClr val="black"/>
                </a:solidFill>
                <a:cs typeface="B Badr" panose="00000400000000000000" pitchFamily="2" charset="-78"/>
              </a:rPr>
              <a:t>نسبت </a:t>
            </a:r>
            <a:r>
              <a:rPr lang="en-US" sz="2800" b="1" dirty="0">
                <a:solidFill>
                  <a:prstClr val="black"/>
                </a:solidFill>
                <a:cs typeface="B Badr" panose="00000400000000000000" pitchFamily="2" charset="-78"/>
              </a:rPr>
              <a:t> = CM / P</a:t>
            </a:r>
            <a:endParaRPr lang="fa-IR" sz="28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fa-IR" sz="2800" b="1" dirty="0">
                <a:solidFill>
                  <a:prstClr val="black"/>
                </a:solidFill>
                <a:cs typeface="B Badr" panose="00000400000000000000" pitchFamily="2" charset="-78"/>
              </a:rPr>
              <a:t>400/1000=40%</a:t>
            </a: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endParaRPr lang="fa-IR" sz="2800" b="1" dirty="0">
              <a:solidFill>
                <a:prstClr val="black"/>
              </a:solidFill>
              <a:cs typeface="B Badr" panose="00000400000000000000" pitchFamily="2" charset="-78"/>
            </a:endParaRP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r>
              <a:rPr lang="en-US" sz="2800" b="1" dirty="0">
                <a:solidFill>
                  <a:prstClr val="black"/>
                </a:solidFill>
                <a:cs typeface="B Badr" panose="00000400000000000000" pitchFamily="2" charset="-78"/>
              </a:rPr>
              <a:t>S = F / CM</a:t>
            </a:r>
            <a:r>
              <a:rPr lang="fa-IR" sz="2800" b="1" dirty="0">
                <a:solidFill>
                  <a:prstClr val="black"/>
                </a:solidFill>
                <a:cs typeface="B Badr" panose="00000400000000000000" pitchFamily="2" charset="-78"/>
              </a:rPr>
              <a:t> </a:t>
            </a:r>
          </a:p>
          <a:p>
            <a:pPr marL="274320" indent="-274320" algn="ctr">
              <a:spcBef>
                <a:spcPct val="20000"/>
              </a:spcBef>
              <a:buClr>
                <a:srgbClr val="9BBB59"/>
              </a:buClr>
              <a:defRPr/>
            </a:pPr>
            <a:endParaRPr lang="fa-IR" sz="2800" b="1" dirty="0">
              <a:solidFill>
                <a:prstClr val="black"/>
              </a:solidFill>
              <a:cs typeface="B Badr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390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7" grpId="0" animBg="1"/>
      <p:bldP spid="2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20713"/>
          </a:xfrm>
        </p:spPr>
        <p:txBody>
          <a:bodyPr/>
          <a:lstStyle/>
          <a:p>
            <a:pPr algn="ctr" rtl="1" eaLnBrk="1" hangingPunct="1"/>
            <a:r>
              <a:rPr lang="fa-IR" b="1" u="sng" dirty="0">
                <a:solidFill>
                  <a:schemeClr val="accent2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مثال های</a:t>
            </a:r>
            <a:r>
              <a:rPr lang="en-US" b="1" u="sng" dirty="0">
                <a:solidFill>
                  <a:schemeClr val="accent2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 </a:t>
            </a:r>
            <a:r>
              <a:rPr lang="fa-IR" b="1" u="sng" dirty="0">
                <a:solidFill>
                  <a:schemeClr val="accent2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کاربرد نقطه سر به سر</a:t>
            </a:r>
            <a:endParaRPr lang="en-US" b="1" u="sng" dirty="0">
              <a:solidFill>
                <a:schemeClr val="accent2">
                  <a:lumMod val="60000"/>
                  <a:lumOff val="40000"/>
                </a:schemeClr>
              </a:solidFill>
              <a:cs typeface="B Badr" panose="00000400000000000000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530871"/>
            <a:ext cx="10972800" cy="4622242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sz="2000" dirty="0">
                <a:cs typeface="B Badr" panose="00000400000000000000" pitchFamily="2" charset="-78"/>
              </a:rPr>
              <a:t>یک واحد تولیدی، 6000 واحد کالا تولید می کند و به فروش می رساند.</a:t>
            </a:r>
          </a:p>
          <a:p>
            <a:pPr algn="r" rtl="1"/>
            <a:r>
              <a:rPr lang="fa-IR" sz="2000" dirty="0">
                <a:cs typeface="B Badr" panose="00000400000000000000" pitchFamily="2" charset="-78"/>
              </a:rPr>
              <a:t>قیمت فروش هر واحد 1000 ریال است.</a:t>
            </a:r>
          </a:p>
          <a:p>
            <a:pPr algn="r" rtl="1"/>
            <a:r>
              <a:rPr lang="fa-IR" sz="2000" dirty="0">
                <a:cs typeface="B Badr" panose="00000400000000000000" pitchFamily="2" charset="-78"/>
              </a:rPr>
              <a:t>هزینه متغیر هر واحد 600 ریال است.</a:t>
            </a:r>
          </a:p>
          <a:p>
            <a:pPr algn="r" rtl="1"/>
            <a:r>
              <a:rPr lang="fa-IR" sz="2000" dirty="0">
                <a:cs typeface="B Badr" panose="00000400000000000000" pitchFamily="2" charset="-78"/>
              </a:rPr>
              <a:t>هزینه های ثابت دوره 2.000.000 ریال برآورد می شود.</a:t>
            </a:r>
          </a:p>
          <a:p>
            <a:pPr algn="r" rtl="1"/>
            <a:endParaRPr lang="fa-IR" sz="2000" dirty="0">
              <a:cs typeface="B Badr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Badr" panose="00000400000000000000" pitchFamily="2" charset="-78"/>
              </a:rPr>
              <a:t>در حال حاضر وضعیت سودآوری واحد چگونه است؟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Badr" panose="00000400000000000000" pitchFamily="2" charset="-78"/>
              </a:rPr>
              <a:t>درجه اهرم عملیاتی:</a:t>
            </a:r>
          </a:p>
          <a:p>
            <a:pPr marL="0" indent="0" algn="r" rtl="1">
              <a:buNone/>
            </a:pPr>
            <a:r>
              <a:rPr lang="fa-IR" sz="2000" dirty="0">
                <a:cs typeface="B Badr" panose="00000400000000000000" pitchFamily="2" charset="-78"/>
              </a:rPr>
              <a:t>اگر سطح تولید 10 درصد افزایش پیدا کند، سود چند درصد افزایش پیدا می کند؟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Badr" panose="00000400000000000000" pitchFamily="2" charset="-78"/>
              </a:rPr>
              <a:t>نقطه بی تفاوتی بهای تمام شده:</a:t>
            </a:r>
          </a:p>
          <a:p>
            <a:pPr marL="0" indent="0" algn="r" rtl="1">
              <a:buNone/>
            </a:pPr>
            <a:r>
              <a:rPr lang="fa-IR" sz="2000" dirty="0">
                <a:cs typeface="B Badr" panose="00000400000000000000" pitchFamily="2" charset="-78"/>
              </a:rPr>
              <a:t>نقطه ای که کاهش در بهای هزینه متغیر، به واسطه افزایش در هزینه های ثابت خنثی می شود.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Badr" panose="00000400000000000000" pitchFamily="2" charset="-78"/>
              </a:rPr>
              <a:t>نقطه بی تفاوتی قیمت:</a:t>
            </a:r>
          </a:p>
          <a:p>
            <a:pPr marL="0" indent="0" algn="r" rtl="1">
              <a:buNone/>
            </a:pPr>
            <a:r>
              <a:rPr lang="fa-IR" sz="2000" dirty="0">
                <a:cs typeface="B Badr" panose="00000400000000000000" pitchFamily="2" charset="-78"/>
              </a:rPr>
              <a:t>سطحی از فروش که سود شرکت در حالت فعلی و در حالت افزایش قیمت فروش، یکسان است.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Badr" panose="00000400000000000000" pitchFamily="2" charset="-78"/>
              </a:rPr>
              <a:t>ساخت یا خرید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Badr" panose="00000400000000000000" pitchFamily="2" charset="-78"/>
              </a:rPr>
              <a:t>محصولات مشترک</a:t>
            </a:r>
          </a:p>
          <a:p>
            <a:pPr algn="r" rtl="1">
              <a:buFont typeface="Wingdings" panose="05000000000000000000" pitchFamily="2" charset="2"/>
              <a:buChar char="q"/>
            </a:pPr>
            <a:r>
              <a:rPr lang="fa-IR" sz="2000" dirty="0">
                <a:cs typeface="B Badr" panose="00000400000000000000" pitchFamily="2" charset="-78"/>
              </a:rPr>
              <a:t>قیمت گذاری سفارش های خاص</a:t>
            </a:r>
          </a:p>
          <a:p>
            <a:pPr marL="0" indent="0" algn="r" rtl="1">
              <a:buNone/>
            </a:pPr>
            <a:endParaRPr lang="fa-IR" sz="28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fa-IR" sz="28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fa-IR" sz="28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fa-IR" sz="2800" dirty="0"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692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619327" y="-25014"/>
            <a:ext cx="10972800" cy="820713"/>
          </a:xfrm>
        </p:spPr>
        <p:txBody>
          <a:bodyPr/>
          <a:lstStyle/>
          <a:p>
            <a:pPr rtl="1" eaLnBrk="1" hangingPunct="1"/>
            <a:r>
              <a:rPr lang="fa-IR" b="1" u="sng" dirty="0">
                <a:solidFill>
                  <a:schemeClr val="accent2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کاربرد نقطه سر به سر- درجه اهرم عملیاتی</a:t>
            </a:r>
            <a:endParaRPr lang="en-US" b="1" u="sng" dirty="0">
              <a:solidFill>
                <a:schemeClr val="accent2">
                  <a:lumMod val="60000"/>
                  <a:lumOff val="40000"/>
                </a:schemeClr>
              </a:solidFill>
              <a:cs typeface="B Badr" panose="00000400000000000000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45700" y="1300334"/>
            <a:ext cx="7520059" cy="4036102"/>
          </a:xfrm>
        </p:spPr>
        <p:txBody>
          <a:bodyPr>
            <a:normAutofit fontScale="77500" lnSpcReduction="20000"/>
          </a:bodyPr>
          <a:lstStyle/>
          <a:p>
            <a:pPr algn="r" rtl="1"/>
            <a:r>
              <a:rPr lang="fa-IR" sz="2400" dirty="0">
                <a:cs typeface="B Badr" panose="00000400000000000000" pitchFamily="2" charset="-78"/>
              </a:rPr>
              <a:t>کل فروش</a:t>
            </a:r>
          </a:p>
          <a:p>
            <a:pPr algn="r" rtl="1"/>
            <a:r>
              <a:rPr lang="fa-IR" sz="2400" dirty="0">
                <a:cs typeface="B Badr" panose="00000400000000000000" pitchFamily="2" charset="-78"/>
              </a:rPr>
              <a:t>جمع کل هزینه ها</a:t>
            </a:r>
          </a:p>
          <a:p>
            <a:pPr algn="r" rtl="1"/>
            <a:r>
              <a:rPr lang="fa-IR" sz="2400" dirty="0">
                <a:cs typeface="B Badr" panose="00000400000000000000" pitchFamily="2" charset="-78"/>
              </a:rPr>
              <a:t>سود فعلی</a:t>
            </a:r>
          </a:p>
          <a:p>
            <a:pPr marL="0" indent="0" algn="r" rtl="1">
              <a:buNone/>
            </a:pPr>
            <a:r>
              <a:rPr lang="fa-IR" sz="2400" dirty="0">
                <a:cs typeface="B Badr" panose="00000400000000000000" pitchFamily="2" charset="-78"/>
              </a:rPr>
              <a:t>اگر سطح تولید 10 درصد افزایش پیدا کند، سود چقدر افزایش می یابد؟</a:t>
            </a: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2400" dirty="0">
                <a:cs typeface="B Badr" panose="00000400000000000000" pitchFamily="2" charset="-78"/>
              </a:rPr>
              <a:t>یعنی با رسیدن تولید از 6،000 به 6،600، سود شرکت (10% *6) افزایش می یابد.</a:t>
            </a:r>
          </a:p>
          <a:p>
            <a:pPr algn="r" rtl="1"/>
            <a:r>
              <a:rPr lang="fa-IR" sz="2400" dirty="0">
                <a:cs typeface="B Badr" panose="00000400000000000000" pitchFamily="2" charset="-78"/>
              </a:rPr>
              <a:t>درآمد جدید</a:t>
            </a:r>
          </a:p>
          <a:p>
            <a:pPr algn="r" rtl="1"/>
            <a:r>
              <a:rPr lang="fa-IR" sz="2400" dirty="0">
                <a:cs typeface="B Badr" panose="00000400000000000000" pitchFamily="2" charset="-78"/>
              </a:rPr>
              <a:t>کل هزینه جدید</a:t>
            </a:r>
          </a:p>
          <a:p>
            <a:pPr algn="r" rtl="1"/>
            <a:r>
              <a:rPr lang="fa-IR" sz="2400" dirty="0">
                <a:cs typeface="B Badr" panose="00000400000000000000" pitchFamily="2" charset="-78"/>
              </a:rPr>
              <a:t>سود جدید</a:t>
            </a:r>
          </a:p>
          <a:p>
            <a:pPr algn="r" rtl="1"/>
            <a:r>
              <a:rPr lang="fa-IR" sz="2400" dirty="0">
                <a:cs typeface="B Badr" panose="00000400000000000000" pitchFamily="2" charset="-78"/>
              </a:rPr>
              <a:t>مقایسه سود جدید با سود قبلی</a:t>
            </a: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158617" y="856687"/>
            <a:ext cx="4676932" cy="337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fa-IR" sz="2400" dirty="0">
                <a:cs typeface="B Badr" panose="00000400000000000000" pitchFamily="2" charset="-78"/>
              </a:rPr>
              <a:t>6،000،000 =  1،000 *6،000</a:t>
            </a:r>
          </a:p>
          <a:p>
            <a:pPr algn="l" rtl="0"/>
            <a:r>
              <a:rPr lang="fa-IR" sz="2400" dirty="0">
                <a:cs typeface="B Badr" panose="00000400000000000000" pitchFamily="2" charset="-78"/>
              </a:rPr>
              <a:t>5،600،000 = 2،000،000+(600 *6،000)</a:t>
            </a:r>
          </a:p>
          <a:p>
            <a:pPr algn="l" rtl="0"/>
            <a:r>
              <a:rPr lang="fa-IR" sz="2400" dirty="0">
                <a:cs typeface="B Badr" panose="00000400000000000000" pitchFamily="2" charset="-78"/>
              </a:rPr>
              <a:t>400،000 = 5،600،000 – 6،000،000</a:t>
            </a: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r>
              <a:rPr lang="fa-IR" sz="2400" b="1" dirty="0">
                <a:cs typeface="B Badr" panose="00000400000000000000" pitchFamily="2" charset="-78"/>
              </a:rPr>
              <a:t>              </a:t>
            </a:r>
            <a:r>
              <a:rPr lang="en-US" sz="2400" b="1" dirty="0">
                <a:cs typeface="B Badr" panose="00000400000000000000" pitchFamily="2" charset="-78"/>
              </a:rPr>
              <a:t>Q ( P – V)</a:t>
            </a: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r>
              <a:rPr lang="fa-IR" sz="2400" b="1" dirty="0">
                <a:cs typeface="B Badr" panose="00000400000000000000" pitchFamily="2" charset="-78"/>
              </a:rPr>
              <a:t>             </a:t>
            </a:r>
            <a:r>
              <a:rPr lang="en-US" sz="2400" b="1" dirty="0">
                <a:cs typeface="B Badr" panose="00000400000000000000" pitchFamily="2" charset="-78"/>
              </a:rPr>
              <a:t>Q ( P – V) - F</a:t>
            </a: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dirty="0">
              <a:cs typeface="B Badr" panose="00000400000000000000" pitchFamily="2" charset="-78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65744" y="3052468"/>
            <a:ext cx="1633927" cy="10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Equal 10"/>
          <p:cNvSpPr/>
          <p:nvPr/>
        </p:nvSpPr>
        <p:spPr>
          <a:xfrm>
            <a:off x="2883709" y="2937135"/>
            <a:ext cx="346649" cy="211737"/>
          </a:xfrm>
          <a:prstGeom prst="mathEqual">
            <a:avLst>
              <a:gd name="adj1" fmla="val 23520"/>
              <a:gd name="adj2" fmla="val 30883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 bwMode="auto">
          <a:xfrm>
            <a:off x="3348400" y="2594114"/>
            <a:ext cx="3134756" cy="8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fa-IR" sz="2400" b="1" dirty="0">
                <a:cs typeface="B Badr" panose="00000400000000000000" pitchFamily="2" charset="-78"/>
              </a:rPr>
              <a:t>(600-1،000) * 6،000</a:t>
            </a:r>
          </a:p>
          <a:p>
            <a:pPr marL="0" indent="0" algn="l" rtl="0">
              <a:buNone/>
            </a:pPr>
            <a:r>
              <a:rPr lang="fa-IR" sz="2400" b="1" dirty="0">
                <a:cs typeface="B Badr" panose="00000400000000000000" pitchFamily="2" charset="-78"/>
              </a:rPr>
              <a:t>2،000،000- (400) *6،000</a:t>
            </a: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dirty="0">
              <a:cs typeface="B Badr" panose="00000400000000000000" pitchFamily="2" charset="-78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363390" y="3041943"/>
            <a:ext cx="2953552" cy="10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Equal 13"/>
          <p:cNvSpPr/>
          <p:nvPr/>
        </p:nvSpPr>
        <p:spPr>
          <a:xfrm>
            <a:off x="6431900" y="2936075"/>
            <a:ext cx="346649" cy="211737"/>
          </a:xfrm>
          <a:prstGeom prst="mathEqual">
            <a:avLst>
              <a:gd name="adj1" fmla="val 23520"/>
              <a:gd name="adj2" fmla="val 30883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5" name="Content Placeholder 3"/>
          <p:cNvSpPr txBox="1">
            <a:spLocks/>
          </p:cNvSpPr>
          <p:nvPr/>
        </p:nvSpPr>
        <p:spPr bwMode="auto">
          <a:xfrm>
            <a:off x="6837552" y="2635194"/>
            <a:ext cx="1421256" cy="8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fa-IR" sz="2400" b="1" dirty="0">
                <a:cs typeface="B Badr" panose="00000400000000000000" pitchFamily="2" charset="-78"/>
              </a:rPr>
              <a:t>2،400،000</a:t>
            </a:r>
          </a:p>
          <a:p>
            <a:pPr marL="0" indent="0" algn="l" rtl="0">
              <a:buNone/>
            </a:pPr>
            <a:r>
              <a:rPr lang="fa-IR" sz="2400" b="1" dirty="0">
                <a:cs typeface="B Badr" panose="00000400000000000000" pitchFamily="2" charset="-78"/>
              </a:rPr>
              <a:t>400،000</a:t>
            </a: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dirty="0">
              <a:cs typeface="B Badr" panose="00000400000000000000" pitchFamily="2" charset="-78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892114" y="3041943"/>
            <a:ext cx="110222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Equal 16"/>
          <p:cNvSpPr/>
          <p:nvPr/>
        </p:nvSpPr>
        <p:spPr>
          <a:xfrm>
            <a:off x="8129263" y="2936075"/>
            <a:ext cx="346649" cy="211737"/>
          </a:xfrm>
          <a:prstGeom prst="mathEqual">
            <a:avLst>
              <a:gd name="adj1" fmla="val 23520"/>
              <a:gd name="adj2" fmla="val 30883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 prstMaterial="legacyWirefram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cs typeface="B Badr" panose="00000400000000000000" pitchFamily="2" charset="-78"/>
            </a:endParaRPr>
          </a:p>
        </p:txBody>
      </p:sp>
      <p:sp>
        <p:nvSpPr>
          <p:cNvPr id="18" name="Content Placeholder 3"/>
          <p:cNvSpPr txBox="1">
            <a:spLocks/>
          </p:cNvSpPr>
          <p:nvPr/>
        </p:nvSpPr>
        <p:spPr bwMode="auto">
          <a:xfrm>
            <a:off x="8610840" y="2765500"/>
            <a:ext cx="491874" cy="55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None/>
            </a:pPr>
            <a:r>
              <a:rPr lang="fa-IR" sz="3600" b="1" dirty="0">
                <a:cs typeface="B Badr" panose="00000400000000000000" pitchFamily="2" charset="-78"/>
              </a:rPr>
              <a:t>6</a:t>
            </a: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dirty="0">
              <a:cs typeface="B Badr" panose="00000400000000000000" pitchFamily="2" charset="-78"/>
            </a:endParaRPr>
          </a:p>
        </p:txBody>
      </p:sp>
      <p:sp>
        <p:nvSpPr>
          <p:cNvPr id="19" name="Content Placeholder 3"/>
          <p:cNvSpPr txBox="1">
            <a:spLocks/>
          </p:cNvSpPr>
          <p:nvPr/>
        </p:nvSpPr>
        <p:spPr bwMode="auto">
          <a:xfrm>
            <a:off x="158617" y="4441896"/>
            <a:ext cx="4888360" cy="337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fa-IR" sz="2400" dirty="0">
                <a:cs typeface="B Badr" panose="00000400000000000000" pitchFamily="2" charset="-78"/>
              </a:rPr>
              <a:t>6،600،000 = 1،000 * 6،600</a:t>
            </a:r>
          </a:p>
          <a:p>
            <a:pPr algn="l" rtl="0"/>
            <a:r>
              <a:rPr lang="fa-IR" sz="2400" dirty="0">
                <a:cs typeface="B Badr" panose="00000400000000000000" pitchFamily="2" charset="-78"/>
              </a:rPr>
              <a:t>5،960،000 = 2،000،000+ (600 * 6،600)</a:t>
            </a:r>
          </a:p>
          <a:p>
            <a:pPr algn="l" rtl="0"/>
            <a:r>
              <a:rPr lang="fa-IR" sz="2400" dirty="0">
                <a:cs typeface="B Badr" panose="00000400000000000000" pitchFamily="2" charset="-78"/>
              </a:rPr>
              <a:t>640،000 =  5،960،000 – 6،600،000</a:t>
            </a:r>
          </a:p>
          <a:p>
            <a:pPr algn="l" rtl="0"/>
            <a:r>
              <a:rPr lang="fa-IR" sz="2400" dirty="0">
                <a:cs typeface="B Badr" panose="00000400000000000000" pitchFamily="2" charset="-78"/>
              </a:rPr>
              <a:t>1.6 = 400،000 : 640،000</a:t>
            </a: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b="1" dirty="0">
              <a:cs typeface="B Badr" panose="00000400000000000000" pitchFamily="2" charset="-78"/>
            </a:endParaRPr>
          </a:p>
          <a:p>
            <a:pPr marL="0" indent="0" algn="l" rtl="0">
              <a:buNone/>
            </a:pPr>
            <a:endParaRPr lang="fa-IR" sz="2400" dirty="0"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115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1" grpId="0" animBg="1"/>
      <p:bldP spid="14" grpId="0" animBg="1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20713"/>
          </a:xfrm>
        </p:spPr>
        <p:txBody>
          <a:bodyPr/>
          <a:lstStyle/>
          <a:p>
            <a:pPr rtl="1" eaLnBrk="1" hangingPunct="1"/>
            <a:r>
              <a:rPr lang="fa-IR" b="1" u="sng" dirty="0">
                <a:solidFill>
                  <a:schemeClr val="accent2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کاربرد نقطه سر به سر- نقطه بی تفاوتی قیمت تمام شده</a:t>
            </a:r>
            <a:endParaRPr lang="en-US" b="1" u="sng" dirty="0">
              <a:solidFill>
                <a:schemeClr val="accent2">
                  <a:lumMod val="60000"/>
                  <a:lumOff val="40000"/>
                </a:schemeClr>
              </a:solidFill>
              <a:cs typeface="B Badr" panose="00000400000000000000" pitchFamily="2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-66612" y="1505791"/>
            <a:ext cx="12192000" cy="3721309"/>
          </a:xfrm>
        </p:spPr>
        <p:txBody>
          <a:bodyPr>
            <a:normAutofit fontScale="85000" lnSpcReduction="20000"/>
          </a:bodyPr>
          <a:lstStyle/>
          <a:p>
            <a:pPr marL="0" indent="0" algn="r" rtl="1">
              <a:buNone/>
            </a:pPr>
            <a:r>
              <a:rPr lang="fa-IR" sz="2400" dirty="0">
                <a:cs typeface="B Badr" panose="00000400000000000000" pitchFamily="2" charset="-78"/>
              </a:rPr>
              <a:t>فرض: یک فروشنده ماشین آلات به مدیریت شرکت  پیشنهاد خرید ماشین آلاتی را کرده که با کاربرد آن هزینه ثابت 1،000،000 ریال افزایش و هزینه متغیر هر واحد 200 ریال کاهش می یابد، پیشنهاد را بپذیرد؟</a:t>
            </a: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en-US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en-US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en-US" sz="2400" dirty="0">
              <a:cs typeface="B Badr" panose="00000400000000000000" pitchFamily="2" charset="-78"/>
            </a:endParaRPr>
          </a:p>
          <a:p>
            <a:pPr marL="0" indent="0" algn="r" rtl="1">
              <a:buNone/>
            </a:pPr>
            <a:endParaRPr lang="en-US" sz="2400" dirty="0">
              <a:cs typeface="B Badr" panose="00000400000000000000" pitchFamily="2" charset="-78"/>
            </a:endParaRPr>
          </a:p>
          <a:p>
            <a:pPr marL="0" indent="0" algn="ctr" rtl="1">
              <a:buNone/>
            </a:pPr>
            <a:r>
              <a:rPr lang="fa-IR" sz="2400" dirty="0">
                <a:cs typeface="B Badr" panose="00000400000000000000" pitchFamily="2" charset="-78"/>
              </a:rPr>
              <a:t>یعنی در سطح تولید و فروش 5،000 واحد، فرقی ندارد. ولی اگر بتوان بیش از 5،000 واحد فروش کرد، پیشنهاد تغییرات صرفه اقتصادی دارد.</a:t>
            </a:r>
          </a:p>
          <a:p>
            <a:pPr marL="0" indent="0" algn="ctr" rtl="1">
              <a:buNone/>
            </a:pPr>
            <a:r>
              <a:rPr lang="fa-IR" sz="2400" dirty="0">
                <a:cs typeface="B Badr" panose="00000400000000000000" pitchFamily="2" charset="-78"/>
              </a:rPr>
              <a:t>این نقطه ای است که کاهش در بهای هزینه متغیر، به واسطه افزایش در هزینه ثابت، خنثی می شود.</a:t>
            </a:r>
          </a:p>
          <a:p>
            <a:pPr marL="0" indent="0" algn="r" rtl="1">
              <a:buNone/>
            </a:pPr>
            <a:endParaRPr lang="fa-IR" sz="2400" dirty="0">
              <a:cs typeface="B Badr" panose="00000400000000000000" pitchFamily="2" charset="-78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 bwMode="auto">
          <a:xfrm>
            <a:off x="1932039" y="2439648"/>
            <a:ext cx="9473380" cy="337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(Q*</a:t>
            </a:r>
            <a:r>
              <a:rPr lang="fa-IR" sz="2400" dirty="0">
                <a:cs typeface="B Badr" panose="00000400000000000000" pitchFamily="2" charset="-78"/>
              </a:rPr>
              <a:t>600</a:t>
            </a:r>
            <a:r>
              <a:rPr lang="en-US" sz="2400" dirty="0">
                <a:cs typeface="B Badr" panose="00000400000000000000" pitchFamily="2" charset="-78"/>
              </a:rPr>
              <a:t>)</a:t>
            </a:r>
            <a:r>
              <a:rPr lang="fa-IR" sz="2400" dirty="0">
                <a:cs typeface="B Badr" panose="00000400000000000000" pitchFamily="2" charset="-78"/>
              </a:rPr>
              <a:t> </a:t>
            </a:r>
            <a:r>
              <a:rPr lang="en-US" sz="2400" dirty="0">
                <a:cs typeface="B Badr" panose="00000400000000000000" pitchFamily="2" charset="-78"/>
              </a:rPr>
              <a:t>+</a:t>
            </a:r>
            <a:r>
              <a:rPr lang="fa-IR" sz="2400" dirty="0">
                <a:cs typeface="B Badr" panose="00000400000000000000" pitchFamily="2" charset="-78"/>
              </a:rPr>
              <a:t>2،000،000</a:t>
            </a:r>
            <a:r>
              <a:rPr lang="en-US" sz="2400" dirty="0">
                <a:cs typeface="B Badr" panose="00000400000000000000" pitchFamily="2" charset="-78"/>
              </a:rPr>
              <a:t> = (Q*</a:t>
            </a:r>
            <a:r>
              <a:rPr lang="fa-IR" sz="2400" dirty="0">
                <a:cs typeface="B Badr" panose="00000400000000000000" pitchFamily="2" charset="-78"/>
              </a:rPr>
              <a:t>400</a:t>
            </a:r>
            <a:r>
              <a:rPr lang="en-US" sz="2400" dirty="0">
                <a:cs typeface="B Badr" panose="00000400000000000000" pitchFamily="2" charset="-78"/>
              </a:rPr>
              <a:t>)</a:t>
            </a:r>
            <a:r>
              <a:rPr lang="fa-IR" sz="2400" dirty="0">
                <a:cs typeface="B Badr" panose="00000400000000000000" pitchFamily="2" charset="-78"/>
              </a:rPr>
              <a:t> </a:t>
            </a:r>
            <a:r>
              <a:rPr lang="en-US" sz="2400" dirty="0">
                <a:cs typeface="B Badr" panose="00000400000000000000" pitchFamily="2" charset="-78"/>
              </a:rPr>
              <a:t>+</a:t>
            </a:r>
            <a:r>
              <a:rPr lang="fa-IR" sz="2400" dirty="0">
                <a:cs typeface="B Badr" panose="00000400000000000000" pitchFamily="2" charset="-78"/>
              </a:rPr>
              <a:t> 3،000،000  </a:t>
            </a:r>
          </a:p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 </a:t>
            </a:r>
            <a:r>
              <a:rPr lang="fa-IR" sz="2400" dirty="0">
                <a:cs typeface="B Badr" panose="00000400000000000000" pitchFamily="2" charset="-78"/>
              </a:rPr>
              <a:t>600</a:t>
            </a:r>
            <a:r>
              <a:rPr lang="en-US" sz="2400" dirty="0">
                <a:cs typeface="B Badr" panose="00000400000000000000" pitchFamily="2" charset="-78"/>
              </a:rPr>
              <a:t>Q</a:t>
            </a:r>
            <a:r>
              <a:rPr lang="fa-IR" sz="2400" dirty="0">
                <a:cs typeface="B Badr" panose="00000400000000000000" pitchFamily="2" charset="-78"/>
              </a:rPr>
              <a:t> </a:t>
            </a:r>
            <a:r>
              <a:rPr lang="en-US" sz="2400" dirty="0">
                <a:cs typeface="B Badr" panose="00000400000000000000" pitchFamily="2" charset="-78"/>
              </a:rPr>
              <a:t>+</a:t>
            </a:r>
            <a:r>
              <a:rPr lang="fa-IR" sz="2400" dirty="0">
                <a:cs typeface="B Badr" panose="00000400000000000000" pitchFamily="2" charset="-78"/>
              </a:rPr>
              <a:t> 2،000،00۰</a:t>
            </a:r>
            <a:r>
              <a:rPr lang="en-US" sz="2400" dirty="0">
                <a:cs typeface="B Badr" panose="00000400000000000000" pitchFamily="2" charset="-78"/>
              </a:rPr>
              <a:t>=</a:t>
            </a:r>
            <a:r>
              <a:rPr lang="fa-IR" sz="2400" dirty="0">
                <a:cs typeface="B Badr" panose="00000400000000000000" pitchFamily="2" charset="-78"/>
              </a:rPr>
              <a:t>400</a:t>
            </a:r>
            <a:r>
              <a:rPr lang="en-US" sz="2400" dirty="0">
                <a:cs typeface="B Badr" panose="00000400000000000000" pitchFamily="2" charset="-78"/>
              </a:rPr>
              <a:t>Q</a:t>
            </a:r>
            <a:r>
              <a:rPr lang="fa-IR" sz="2400" dirty="0">
                <a:cs typeface="B Badr" panose="00000400000000000000" pitchFamily="2" charset="-78"/>
              </a:rPr>
              <a:t> </a:t>
            </a:r>
            <a:r>
              <a:rPr lang="en-US" sz="2400" dirty="0">
                <a:cs typeface="B Badr" panose="00000400000000000000" pitchFamily="2" charset="-78"/>
              </a:rPr>
              <a:t>+</a:t>
            </a:r>
            <a:r>
              <a:rPr lang="fa-IR" sz="2400" dirty="0">
                <a:cs typeface="B Badr" panose="00000400000000000000" pitchFamily="2" charset="-78"/>
              </a:rPr>
              <a:t>     3،000،000 </a:t>
            </a:r>
            <a:r>
              <a:rPr lang="en-US" sz="2400" dirty="0">
                <a:cs typeface="B Badr" panose="00000400000000000000" pitchFamily="2" charset="-78"/>
              </a:rPr>
              <a:t> </a:t>
            </a:r>
            <a:endParaRPr lang="fa-IR" sz="24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r>
              <a:rPr lang="fa-IR" sz="2400" dirty="0">
                <a:cs typeface="B Badr" panose="00000400000000000000" pitchFamily="2" charset="-78"/>
              </a:rPr>
              <a:t>600</a:t>
            </a:r>
            <a:r>
              <a:rPr lang="en-US" sz="2400" dirty="0">
                <a:cs typeface="B Badr" panose="00000400000000000000" pitchFamily="2" charset="-78"/>
              </a:rPr>
              <a:t>Q</a:t>
            </a:r>
            <a:r>
              <a:rPr lang="fa-IR" sz="2400" dirty="0">
                <a:cs typeface="B Badr" panose="00000400000000000000" pitchFamily="2" charset="-78"/>
              </a:rPr>
              <a:t> </a:t>
            </a:r>
            <a:r>
              <a:rPr lang="en-US" sz="2400" dirty="0">
                <a:cs typeface="B Badr" panose="00000400000000000000" pitchFamily="2" charset="-78"/>
              </a:rPr>
              <a:t>-</a:t>
            </a:r>
            <a:r>
              <a:rPr lang="fa-IR" sz="2400" dirty="0">
                <a:cs typeface="B Badr" panose="00000400000000000000" pitchFamily="2" charset="-78"/>
              </a:rPr>
              <a:t>400</a:t>
            </a:r>
            <a:r>
              <a:rPr lang="en-US" sz="2400" dirty="0">
                <a:cs typeface="B Badr" panose="00000400000000000000" pitchFamily="2" charset="-78"/>
              </a:rPr>
              <a:t>Q</a:t>
            </a:r>
            <a:r>
              <a:rPr lang="fa-IR" sz="2400" dirty="0">
                <a:cs typeface="B Badr" panose="00000400000000000000" pitchFamily="2" charset="-78"/>
              </a:rPr>
              <a:t>  </a:t>
            </a:r>
            <a:r>
              <a:rPr lang="en-US" sz="2400" dirty="0">
                <a:cs typeface="B Badr" panose="00000400000000000000" pitchFamily="2" charset="-78"/>
              </a:rPr>
              <a:t>=</a:t>
            </a:r>
            <a:r>
              <a:rPr lang="fa-IR" sz="2400" dirty="0">
                <a:cs typeface="B Badr" panose="00000400000000000000" pitchFamily="2" charset="-78"/>
              </a:rPr>
              <a:t>3،000،000 +2،000،000</a:t>
            </a:r>
          </a:p>
          <a:p>
            <a:pPr marL="0" indent="0" algn="ctr" rtl="0">
              <a:buNone/>
            </a:pPr>
            <a:r>
              <a:rPr lang="fa-IR" sz="2400" dirty="0">
                <a:cs typeface="B Badr" panose="00000400000000000000" pitchFamily="2" charset="-78"/>
              </a:rPr>
              <a:t>200</a:t>
            </a:r>
            <a:r>
              <a:rPr lang="en-US" sz="2400" dirty="0">
                <a:cs typeface="B Badr" panose="00000400000000000000" pitchFamily="2" charset="-78"/>
              </a:rPr>
              <a:t>Q =</a:t>
            </a:r>
            <a:r>
              <a:rPr lang="fa-IR" sz="2400" dirty="0">
                <a:cs typeface="B Badr" panose="00000400000000000000" pitchFamily="2" charset="-78"/>
              </a:rPr>
              <a:t>   1،000،00۰</a:t>
            </a:r>
            <a:endParaRPr lang="en-US" sz="24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r>
              <a:rPr lang="fa-IR" sz="2400" dirty="0">
                <a:cs typeface="B Badr" panose="00000400000000000000" pitchFamily="2" charset="-78"/>
              </a:rPr>
              <a:t>  </a:t>
            </a:r>
            <a:r>
              <a:rPr lang="en-US" sz="2400" dirty="0">
                <a:cs typeface="B Badr" panose="00000400000000000000" pitchFamily="2" charset="-78"/>
              </a:rPr>
              <a:t>Q = </a:t>
            </a:r>
            <a:r>
              <a:rPr lang="fa-IR" sz="2400" dirty="0">
                <a:cs typeface="B Badr" panose="00000400000000000000" pitchFamily="2" charset="-78"/>
              </a:rPr>
              <a:t>5،000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213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20713"/>
          </a:xfrm>
        </p:spPr>
        <p:txBody>
          <a:bodyPr/>
          <a:lstStyle/>
          <a:p>
            <a:pPr algn="ctr" rtl="1" eaLnBrk="1" hangingPunct="1"/>
            <a:r>
              <a:rPr lang="fa-IR" b="1" u="sng" dirty="0">
                <a:solidFill>
                  <a:schemeClr val="accent2">
                    <a:lumMod val="60000"/>
                    <a:lumOff val="40000"/>
                  </a:schemeClr>
                </a:solidFill>
                <a:cs typeface="B Badr" panose="00000400000000000000" pitchFamily="2" charset="-78"/>
              </a:rPr>
              <a:t>کاربرد نقطه سر به سر- نقطه بی تفاوتی قیمت</a:t>
            </a:r>
            <a:endParaRPr lang="en-US" b="1" u="sng" dirty="0">
              <a:solidFill>
                <a:schemeClr val="accent2">
                  <a:lumMod val="60000"/>
                  <a:lumOff val="40000"/>
                </a:schemeClr>
              </a:solidFill>
              <a:cs typeface="B Badr" panose="00000400000000000000" pitchFamily="2" charset="-78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1099702" y="885191"/>
            <a:ext cx="10972800" cy="663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2000" dirty="0">
                <a:cs typeface="B Badr" panose="00000400000000000000" pitchFamily="2" charset="-78"/>
              </a:rPr>
              <a:t>یک واحد تولیدی، 30،000 واحد کالا تولید می کند و به فروش می رساند.</a:t>
            </a:r>
          </a:p>
          <a:p>
            <a:r>
              <a:rPr lang="fa-IR" sz="2000" dirty="0">
                <a:cs typeface="B Badr" panose="00000400000000000000" pitchFamily="2" charset="-78"/>
              </a:rPr>
              <a:t>قیمت فروش هر واحد 600 ریال است.</a:t>
            </a:r>
          </a:p>
          <a:p>
            <a:r>
              <a:rPr lang="fa-IR" sz="2000" dirty="0">
                <a:cs typeface="B Badr" panose="00000400000000000000" pitchFamily="2" charset="-78"/>
              </a:rPr>
              <a:t>هزینه متغیر هر واحد 300 ریال است.</a:t>
            </a:r>
          </a:p>
          <a:p>
            <a:r>
              <a:rPr lang="fa-IR" sz="2000" dirty="0">
                <a:cs typeface="B Badr" panose="00000400000000000000" pitchFamily="2" charset="-78"/>
              </a:rPr>
              <a:t>هزینه های ثابت دوره 6،000،000 ریال برآورد می شود.</a:t>
            </a:r>
          </a:p>
          <a:p>
            <a:r>
              <a:rPr lang="fa-IR" sz="2000" dirty="0">
                <a:cs typeface="B Badr" panose="00000400000000000000" pitchFamily="2" charset="-78"/>
              </a:rPr>
              <a:t>سود شرکت در حال حاضر 3،000،000 ریال است.</a:t>
            </a:r>
          </a:p>
          <a:p>
            <a:pPr marL="0" indent="0">
              <a:buNone/>
            </a:pPr>
            <a:r>
              <a:rPr lang="fa-IR" sz="2000" dirty="0">
                <a:cs typeface="B Badr" panose="00000400000000000000" pitchFamily="2" charset="-78"/>
              </a:rPr>
              <a:t>فرض: مدیریت شرکت تصمیم به افزایش 200 ریالی قیمت فروش گرفته است. انجام بدهد یا نه؟</a:t>
            </a: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>
              <a:buNone/>
            </a:pPr>
            <a:endParaRPr lang="en-US" sz="2000" dirty="0">
              <a:cs typeface="B Badr" panose="00000400000000000000" pitchFamily="2" charset="-78"/>
            </a:endParaRPr>
          </a:p>
          <a:p>
            <a:pPr marL="0" indent="0" algn="ctr">
              <a:buNone/>
            </a:pPr>
            <a:r>
              <a:rPr lang="fa-IR" sz="2000" dirty="0">
                <a:cs typeface="B Badr" panose="00000400000000000000" pitchFamily="2" charset="-78"/>
              </a:rPr>
              <a:t>یعنی با افزایش قیمت فروش 200 ریالی، کاهش سطح فروش تا 18000 واحد، تفاوتی در سود شرکت نمی کند.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a-IR" sz="2800" dirty="0">
              <a:cs typeface="B Badr" panose="00000400000000000000" pitchFamily="2" charset="-7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a-IR" sz="2800" dirty="0">
              <a:cs typeface="B Badr" panose="00000400000000000000" pitchFamily="2" charset="-7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a-IR" sz="2800" dirty="0">
              <a:cs typeface="B Badr" panose="00000400000000000000" pitchFamily="2" charset="-78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222609" y="3064548"/>
            <a:ext cx="0" cy="2915147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7111" y="3207896"/>
            <a:ext cx="6096000" cy="337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Q*</a:t>
            </a:r>
            <a:r>
              <a:rPr lang="fa-IR" sz="2400" dirty="0">
                <a:cs typeface="B Badr" panose="00000400000000000000" pitchFamily="2" charset="-78"/>
              </a:rPr>
              <a:t>600</a:t>
            </a:r>
            <a:r>
              <a:rPr lang="en-US" sz="2400" dirty="0">
                <a:cs typeface="B Badr" panose="00000400000000000000" pitchFamily="2" charset="-78"/>
              </a:rPr>
              <a:t> = (Q*</a:t>
            </a:r>
            <a:r>
              <a:rPr lang="fa-IR" sz="2400" dirty="0">
                <a:cs typeface="B Badr" panose="00000400000000000000" pitchFamily="2" charset="-78"/>
              </a:rPr>
              <a:t>300</a:t>
            </a:r>
            <a:r>
              <a:rPr lang="en-US" sz="2400" dirty="0">
                <a:cs typeface="B Badr" panose="00000400000000000000" pitchFamily="2" charset="-78"/>
              </a:rPr>
              <a:t>)+</a:t>
            </a:r>
            <a:r>
              <a:rPr lang="fa-IR" sz="2400" dirty="0">
                <a:cs typeface="B Badr" panose="00000400000000000000" pitchFamily="2" charset="-78"/>
              </a:rPr>
              <a:t>6،000،000</a:t>
            </a:r>
            <a:r>
              <a:rPr lang="en-US" sz="2400" dirty="0">
                <a:cs typeface="B Badr" panose="00000400000000000000" pitchFamily="2" charset="-78"/>
              </a:rPr>
              <a:t>+ </a:t>
            </a:r>
            <a:r>
              <a:rPr lang="fa-IR" sz="2400" dirty="0">
                <a:cs typeface="B Badr" panose="00000400000000000000" pitchFamily="2" charset="-78"/>
              </a:rPr>
              <a:t>3،000،000</a:t>
            </a:r>
          </a:p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 </a:t>
            </a:r>
            <a:r>
              <a:rPr lang="fa-IR" sz="2400" dirty="0">
                <a:cs typeface="B Badr" panose="00000400000000000000" pitchFamily="2" charset="-78"/>
              </a:rPr>
              <a:t>300</a:t>
            </a:r>
            <a:r>
              <a:rPr lang="en-US" sz="2400" dirty="0">
                <a:cs typeface="B Badr" panose="00000400000000000000" pitchFamily="2" charset="-78"/>
              </a:rPr>
              <a:t>Q = </a:t>
            </a:r>
            <a:r>
              <a:rPr lang="fa-IR" sz="2400" dirty="0">
                <a:cs typeface="B Badr" panose="00000400000000000000" pitchFamily="2" charset="-78"/>
              </a:rPr>
              <a:t>9،000،000</a:t>
            </a:r>
          </a:p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Q</a:t>
            </a:r>
            <a:r>
              <a:rPr lang="fa-IR" sz="2400" dirty="0">
                <a:cs typeface="B Badr" panose="00000400000000000000" pitchFamily="2" charset="-78"/>
              </a:rPr>
              <a:t>  </a:t>
            </a:r>
            <a:r>
              <a:rPr lang="en-US" sz="2400" dirty="0">
                <a:cs typeface="B Badr" panose="00000400000000000000" pitchFamily="2" charset="-78"/>
              </a:rPr>
              <a:t>=</a:t>
            </a:r>
            <a:r>
              <a:rPr lang="fa-IR" sz="2400" dirty="0">
                <a:cs typeface="B Badr" panose="00000400000000000000" pitchFamily="2" charset="-78"/>
              </a:rPr>
              <a:t> 30،000</a:t>
            </a:r>
            <a:endParaRPr lang="en-US" sz="24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endParaRPr lang="en-US" sz="24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r>
              <a:rPr lang="fa-IR" sz="2000" dirty="0">
                <a:cs typeface="B Badr" panose="00000400000000000000" pitchFamily="2" charset="-78"/>
              </a:rPr>
              <a:t>600</a:t>
            </a:r>
            <a:r>
              <a:rPr lang="en-US" sz="2000" dirty="0">
                <a:cs typeface="B Badr" panose="00000400000000000000" pitchFamily="2" charset="-78"/>
              </a:rPr>
              <a:t>* </a:t>
            </a:r>
            <a:r>
              <a:rPr lang="fa-IR" sz="2000" dirty="0">
                <a:cs typeface="B Badr" panose="00000400000000000000" pitchFamily="2" charset="-78"/>
              </a:rPr>
              <a:t>30،000</a:t>
            </a:r>
            <a:r>
              <a:rPr lang="en-US" sz="2000" dirty="0">
                <a:cs typeface="B Badr" panose="00000400000000000000" pitchFamily="2" charset="-78"/>
              </a:rPr>
              <a:t>= (</a:t>
            </a:r>
            <a:r>
              <a:rPr lang="fa-IR" sz="2000" dirty="0">
                <a:cs typeface="B Badr" panose="00000400000000000000" pitchFamily="2" charset="-78"/>
              </a:rPr>
              <a:t>300</a:t>
            </a:r>
            <a:r>
              <a:rPr lang="en-US" sz="2000" dirty="0">
                <a:cs typeface="B Badr" panose="00000400000000000000" pitchFamily="2" charset="-78"/>
              </a:rPr>
              <a:t>*</a:t>
            </a:r>
            <a:r>
              <a:rPr lang="fa-IR" sz="2000" dirty="0">
                <a:cs typeface="B Badr" panose="00000400000000000000" pitchFamily="2" charset="-78"/>
              </a:rPr>
              <a:t>30،000</a:t>
            </a:r>
            <a:r>
              <a:rPr lang="en-US" sz="2000" dirty="0">
                <a:cs typeface="B Badr" panose="00000400000000000000" pitchFamily="2" charset="-78"/>
              </a:rPr>
              <a:t>) + </a:t>
            </a:r>
            <a:r>
              <a:rPr lang="fa-IR" sz="2000" dirty="0">
                <a:cs typeface="B Badr" panose="00000400000000000000" pitchFamily="2" charset="-78"/>
              </a:rPr>
              <a:t>6،000،000</a:t>
            </a:r>
            <a:r>
              <a:rPr lang="en-US" sz="2000" dirty="0">
                <a:cs typeface="B Badr" panose="00000400000000000000" pitchFamily="2" charset="-78"/>
              </a:rPr>
              <a:t>+</a:t>
            </a:r>
            <a:r>
              <a:rPr lang="fa-IR" sz="2000" dirty="0">
                <a:cs typeface="B Badr" panose="00000400000000000000" pitchFamily="2" charset="-78"/>
              </a:rPr>
              <a:t>3،000،000</a:t>
            </a:r>
            <a:endParaRPr lang="en-US" sz="20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r>
              <a:rPr lang="fa-IR" sz="2000" dirty="0">
                <a:cs typeface="B Badr" panose="00000400000000000000" pitchFamily="2" charset="-78"/>
              </a:rPr>
              <a:t>18،000،000</a:t>
            </a:r>
            <a:r>
              <a:rPr lang="en-US" sz="2000" dirty="0">
                <a:cs typeface="B Badr" panose="00000400000000000000" pitchFamily="2" charset="-78"/>
              </a:rPr>
              <a:t>= </a:t>
            </a:r>
            <a:r>
              <a:rPr lang="fa-IR" sz="2000" dirty="0">
                <a:cs typeface="B Badr" panose="00000400000000000000" pitchFamily="2" charset="-78"/>
              </a:rPr>
              <a:t>18،000،000</a:t>
            </a:r>
            <a:endParaRPr lang="en-US" sz="20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endParaRPr lang="en-US" sz="2400" dirty="0">
              <a:cs typeface="B Badr" panose="00000400000000000000" pitchFamily="2" charset="-78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6039807" y="3270914"/>
            <a:ext cx="6096000" cy="337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Q*</a:t>
            </a:r>
            <a:r>
              <a:rPr lang="fa-IR" sz="2400" dirty="0">
                <a:cs typeface="B Badr" panose="00000400000000000000" pitchFamily="2" charset="-78"/>
              </a:rPr>
              <a:t>۸۰۰</a:t>
            </a:r>
            <a:r>
              <a:rPr lang="en-US" sz="2400" dirty="0">
                <a:cs typeface="B Badr" panose="00000400000000000000" pitchFamily="2" charset="-78"/>
              </a:rPr>
              <a:t>= (Q*</a:t>
            </a:r>
            <a:r>
              <a:rPr lang="fa-IR" sz="2400" dirty="0">
                <a:cs typeface="B Badr" panose="00000400000000000000" pitchFamily="2" charset="-78"/>
              </a:rPr>
              <a:t>300</a:t>
            </a:r>
            <a:r>
              <a:rPr lang="en-US" sz="2400" dirty="0">
                <a:cs typeface="B Badr" panose="00000400000000000000" pitchFamily="2" charset="-78"/>
              </a:rPr>
              <a:t>)+</a:t>
            </a:r>
            <a:r>
              <a:rPr lang="fa-IR" sz="2400" dirty="0">
                <a:cs typeface="B Badr" panose="00000400000000000000" pitchFamily="2" charset="-78"/>
              </a:rPr>
              <a:t>6،000،000</a:t>
            </a:r>
            <a:r>
              <a:rPr lang="en-US" sz="2400" dirty="0">
                <a:cs typeface="B Badr" panose="00000400000000000000" pitchFamily="2" charset="-78"/>
              </a:rPr>
              <a:t> + </a:t>
            </a:r>
            <a:r>
              <a:rPr lang="fa-IR" sz="2400" dirty="0">
                <a:cs typeface="B Badr" panose="00000400000000000000" pitchFamily="2" charset="-78"/>
              </a:rPr>
              <a:t>3،000،000</a:t>
            </a:r>
          </a:p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 </a:t>
            </a:r>
            <a:r>
              <a:rPr lang="fa-IR" sz="2400" dirty="0">
                <a:cs typeface="B Badr" panose="00000400000000000000" pitchFamily="2" charset="-78"/>
              </a:rPr>
              <a:t>500</a:t>
            </a:r>
            <a:r>
              <a:rPr lang="en-US" sz="2400" dirty="0">
                <a:cs typeface="B Badr" panose="00000400000000000000" pitchFamily="2" charset="-78"/>
              </a:rPr>
              <a:t>Q = </a:t>
            </a:r>
            <a:r>
              <a:rPr lang="fa-IR" sz="2400" dirty="0">
                <a:cs typeface="B Badr" panose="00000400000000000000" pitchFamily="2" charset="-78"/>
              </a:rPr>
              <a:t>9،000،000</a:t>
            </a:r>
          </a:p>
          <a:p>
            <a:pPr marL="0" indent="0" algn="ctr" rtl="0">
              <a:buNone/>
            </a:pPr>
            <a:endParaRPr lang="fa-IR" sz="24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r>
              <a:rPr lang="en-US" sz="2400" dirty="0">
                <a:cs typeface="B Badr" panose="00000400000000000000" pitchFamily="2" charset="-78"/>
              </a:rPr>
              <a:t>Q</a:t>
            </a:r>
            <a:r>
              <a:rPr lang="fa-IR" sz="2400" dirty="0">
                <a:cs typeface="B Badr" panose="00000400000000000000" pitchFamily="2" charset="-78"/>
              </a:rPr>
              <a:t>  </a:t>
            </a:r>
            <a:r>
              <a:rPr lang="en-US" sz="2400" dirty="0">
                <a:cs typeface="B Badr" panose="00000400000000000000" pitchFamily="2" charset="-78"/>
              </a:rPr>
              <a:t>=</a:t>
            </a:r>
            <a:r>
              <a:rPr lang="fa-IR" sz="2400" dirty="0">
                <a:cs typeface="B Badr" panose="00000400000000000000" pitchFamily="2" charset="-78"/>
              </a:rPr>
              <a:t> 18،000</a:t>
            </a:r>
            <a:endParaRPr lang="en-US" sz="24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endParaRPr lang="en-US" sz="24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r>
              <a:rPr lang="fa-IR" sz="2000" dirty="0">
                <a:cs typeface="B Badr" panose="00000400000000000000" pitchFamily="2" charset="-78"/>
              </a:rPr>
              <a:t>800</a:t>
            </a:r>
            <a:r>
              <a:rPr lang="en-US" sz="2000" dirty="0">
                <a:cs typeface="B Badr" panose="00000400000000000000" pitchFamily="2" charset="-78"/>
              </a:rPr>
              <a:t> * </a:t>
            </a:r>
            <a:r>
              <a:rPr lang="fa-IR" sz="2000" dirty="0">
                <a:cs typeface="B Badr" panose="00000400000000000000" pitchFamily="2" charset="-78"/>
              </a:rPr>
              <a:t>18،000</a:t>
            </a:r>
            <a:r>
              <a:rPr lang="en-US" sz="2000" dirty="0">
                <a:cs typeface="B Badr" panose="00000400000000000000" pitchFamily="2" charset="-78"/>
              </a:rPr>
              <a:t>= (</a:t>
            </a:r>
            <a:r>
              <a:rPr lang="fa-IR" sz="2000" dirty="0">
                <a:cs typeface="B Badr" panose="00000400000000000000" pitchFamily="2" charset="-78"/>
              </a:rPr>
              <a:t>300</a:t>
            </a:r>
            <a:r>
              <a:rPr lang="en-US" sz="2000" dirty="0">
                <a:cs typeface="B Badr" panose="00000400000000000000" pitchFamily="2" charset="-78"/>
              </a:rPr>
              <a:t>*</a:t>
            </a:r>
            <a:r>
              <a:rPr lang="fa-IR" sz="2000" dirty="0">
                <a:cs typeface="B Badr" panose="00000400000000000000" pitchFamily="2" charset="-78"/>
              </a:rPr>
              <a:t>18،000</a:t>
            </a:r>
            <a:r>
              <a:rPr lang="en-US" sz="2000" dirty="0">
                <a:cs typeface="B Badr" panose="00000400000000000000" pitchFamily="2" charset="-78"/>
              </a:rPr>
              <a:t>) + </a:t>
            </a:r>
            <a:r>
              <a:rPr lang="fa-IR" sz="2000" dirty="0">
                <a:cs typeface="B Badr" panose="00000400000000000000" pitchFamily="2" charset="-78"/>
              </a:rPr>
              <a:t>6،000،000</a:t>
            </a:r>
            <a:r>
              <a:rPr lang="en-US" sz="2000" dirty="0">
                <a:cs typeface="B Badr" panose="00000400000000000000" pitchFamily="2" charset="-78"/>
              </a:rPr>
              <a:t>+</a:t>
            </a:r>
            <a:r>
              <a:rPr lang="fa-IR" sz="2000" dirty="0">
                <a:cs typeface="B Badr" panose="00000400000000000000" pitchFamily="2" charset="-78"/>
              </a:rPr>
              <a:t>3،000،000</a:t>
            </a:r>
            <a:endParaRPr lang="en-US" sz="2000" dirty="0">
              <a:cs typeface="B Badr" panose="00000400000000000000" pitchFamily="2" charset="-78"/>
            </a:endParaRPr>
          </a:p>
          <a:p>
            <a:pPr marL="0" indent="0" algn="ctr" rtl="0">
              <a:buNone/>
            </a:pPr>
            <a:r>
              <a:rPr lang="fa-IR" sz="2000" dirty="0">
                <a:cs typeface="B Badr" panose="00000400000000000000" pitchFamily="2" charset="-78"/>
              </a:rPr>
              <a:t>14،400،000</a:t>
            </a:r>
            <a:r>
              <a:rPr lang="en-US" sz="2000" dirty="0">
                <a:cs typeface="B Badr" panose="00000400000000000000" pitchFamily="2" charset="-78"/>
              </a:rPr>
              <a:t> = </a:t>
            </a:r>
            <a:r>
              <a:rPr lang="fa-IR" sz="2000" dirty="0">
                <a:cs typeface="B Badr" panose="00000400000000000000" pitchFamily="2" charset="-78"/>
              </a:rPr>
              <a:t>14،400،000</a:t>
            </a:r>
            <a:endParaRPr lang="en-US" sz="2000" dirty="0">
              <a:cs typeface="B Badr" panose="00000400000000000000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60743-D5DB-45DE-A73D-E8C829F9046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2201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1553</Words>
  <Application>Microsoft Office PowerPoint</Application>
  <PresentationFormat>Widescreen</PresentationFormat>
  <Paragraphs>400</Paragraphs>
  <Slides>41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2  Kamran</vt:lpstr>
      <vt:lpstr>2  Koodak</vt:lpstr>
      <vt:lpstr>A  Mitra_1 (MRT)</vt:lpstr>
      <vt:lpstr>Arial</vt:lpstr>
      <vt:lpstr>B Badr</vt:lpstr>
      <vt:lpstr>B Titr</vt:lpstr>
      <vt:lpstr>Calibri</vt:lpstr>
      <vt:lpstr>Calibri Light</vt:lpstr>
      <vt:lpstr>Constantia</vt:lpstr>
      <vt:lpstr>High Tower Text</vt:lpstr>
      <vt:lpstr>IranNastaliq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آشنایی با پژمان تاج محرابی نمینی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منطق پیدایش   درآمد  و  هزینه</vt:lpstr>
      <vt:lpstr>طبقات حساب ها</vt:lpstr>
      <vt:lpstr>PowerPoint Presentation</vt:lpstr>
      <vt:lpstr>PowerPoint Presentation</vt:lpstr>
      <vt:lpstr>PowerPoint Presentation</vt:lpstr>
      <vt:lpstr>طبقه بندی هزینه</vt:lpstr>
      <vt:lpstr>طبقه بندی هزینه ها</vt:lpstr>
      <vt:lpstr>طبقه بندی هزینه</vt:lpstr>
      <vt:lpstr>طبقه بندی هزینه ها بر اساس کارکرد(ساختاری)</vt:lpstr>
      <vt:lpstr>طبقه بندی هزینه ها ترکیب کارکردی- ماهیتی</vt:lpstr>
      <vt:lpstr>مَرکزِ هزینه (سفارش،پروژه،قرارداد،مخزنِ هزینه،استخرِ هزینه، کاسه کاسه کردن هزینه) </vt:lpstr>
      <vt:lpstr>PowerPoint Presentation</vt:lpstr>
      <vt:lpstr>رفتار هزینه</vt:lpstr>
      <vt:lpstr>مفهوم نقطه سر به سر</vt:lpstr>
      <vt:lpstr>PowerPoint Presentation</vt:lpstr>
      <vt:lpstr>PowerPoint Presentation</vt:lpstr>
      <vt:lpstr>نقطه سر به سر </vt:lpstr>
      <vt:lpstr>PowerPoint Presentation</vt:lpstr>
      <vt:lpstr>PowerPoint Presentation</vt:lpstr>
      <vt:lpstr>PowerPoint Presentation</vt:lpstr>
      <vt:lpstr>مثال های کاربرد نقطه سر به سر</vt:lpstr>
      <vt:lpstr>کاربرد نقطه سر به سر- درجه اهرم عملیاتی</vt:lpstr>
      <vt:lpstr>کاربرد نقطه سر به سر- نقطه بی تفاوتی قیمت تمام شده</vt:lpstr>
      <vt:lpstr>کاربرد نقطه سر به سر- نقطه بی تفاوتی قیمت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pejman tajmehrabi</dc:creator>
  <cp:lastModifiedBy>pejman tajmehrabi</cp:lastModifiedBy>
  <cp:revision>8</cp:revision>
  <dcterms:created xsi:type="dcterms:W3CDTF">2026-07-01T22:08:38Z</dcterms:created>
  <dcterms:modified xsi:type="dcterms:W3CDTF">2026-09-08T10:06:28Z</dcterms:modified>
</cp:coreProperties>
</file>