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7"/>
  </p:notesMasterIdLst>
  <p:sldIdLst>
    <p:sldId id="280" r:id="rId2"/>
    <p:sldId id="288" r:id="rId3"/>
    <p:sldId id="289" r:id="rId4"/>
    <p:sldId id="290" r:id="rId5"/>
    <p:sldId id="291" r:id="rId6"/>
    <p:sldId id="292" r:id="rId7"/>
    <p:sldId id="300" r:id="rId8"/>
    <p:sldId id="301" r:id="rId9"/>
    <p:sldId id="302" r:id="rId10"/>
    <p:sldId id="293" r:id="rId11"/>
    <p:sldId id="294" r:id="rId12"/>
    <p:sldId id="295" r:id="rId13"/>
    <p:sldId id="296" r:id="rId14"/>
    <p:sldId id="297" r:id="rId15"/>
    <p:sldId id="298" r:id="rId16"/>
    <p:sldId id="299" r:id="rId17"/>
    <p:sldId id="303" r:id="rId18"/>
    <p:sldId id="304" r:id="rId19"/>
    <p:sldId id="305" r:id="rId20"/>
    <p:sldId id="306" r:id="rId21"/>
    <p:sldId id="307" r:id="rId22"/>
    <p:sldId id="308" r:id="rId23"/>
    <p:sldId id="309" r:id="rId24"/>
    <p:sldId id="310" r:id="rId25"/>
    <p:sldId id="287" r:id="rId26"/>
  </p:sldIdLst>
  <p:sldSz cx="12192000" cy="6858000"/>
  <p:notesSz cx="6858000" cy="9144000"/>
  <p:embeddedFontLst>
    <p:embeddedFont>
      <p:font typeface="Calibri Light" panose="020F0302020204030204" pitchFamily="34" charset="0"/>
      <p:regular r:id="rId28"/>
      <p:italic r:id="rId29"/>
    </p:embeddedFont>
    <p:embeddedFont>
      <p:font typeface="B Titr" panose="00000700000000000000" pitchFamily="2" charset="-78"/>
      <p:bold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2" autoAdjust="0"/>
    <p:restoredTop sz="94660"/>
  </p:normalViewPr>
  <p:slideViewPr>
    <p:cSldViewPr snapToGrid="0">
      <p:cViewPr varScale="1">
        <p:scale>
          <a:sx n="77" d="100"/>
          <a:sy n="77"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F50BE7-C114-4477-B52E-5B1F1F690BBA}"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6EC48D-DC8E-467E-9867-ED64B21125BC}" type="slidenum">
              <a:rPr lang="en-US" smtClean="0"/>
              <a:t>‹#›</a:t>
            </a:fld>
            <a:endParaRPr lang="en-US"/>
          </a:p>
        </p:txBody>
      </p:sp>
    </p:spTree>
    <p:extLst>
      <p:ext uri="{BB962C8B-B14F-4D97-AF65-F5344CB8AC3E}">
        <p14:creationId xmlns:p14="http://schemas.microsoft.com/office/powerpoint/2010/main" val="3447496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76CD03-2B87-4593-97B8-86DF36230D12}"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679813-8F23-4848-914C-439AF9906CEC}" type="slidenum">
              <a:rPr lang="en-US" smtClean="0"/>
              <a:t>‹#›</a:t>
            </a:fld>
            <a:endParaRPr lang="en-US"/>
          </a:p>
        </p:txBody>
      </p:sp>
    </p:spTree>
    <p:extLst>
      <p:ext uri="{BB962C8B-B14F-4D97-AF65-F5344CB8AC3E}">
        <p14:creationId xmlns:p14="http://schemas.microsoft.com/office/powerpoint/2010/main" val="1279917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6CD03-2B87-4593-97B8-86DF36230D12}" type="datetimeFigureOut">
              <a:rPr lang="en-US" smtClean="0"/>
              <a:t>8/19/2026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79813-8F23-4848-914C-439AF9906CEC}" type="slidenum">
              <a:rPr lang="en-US" smtClean="0"/>
              <a:t>‹#›</a:t>
            </a:fld>
            <a:endParaRPr lang="en-US"/>
          </a:p>
        </p:txBody>
      </p:sp>
    </p:spTree>
    <p:extLst>
      <p:ext uri="{BB962C8B-B14F-4D97-AF65-F5344CB8AC3E}">
        <p14:creationId xmlns:p14="http://schemas.microsoft.com/office/powerpoint/2010/main" val="2218318384"/>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404998" y="1687476"/>
            <a:ext cx="7963134" cy="1515533"/>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1"/>
            <a:r>
              <a:rPr lang="fa-IR" dirty="0" smtClean="0"/>
              <a:t>ملاحظات اساسی تامین مالی بنگاه</a:t>
            </a:r>
            <a:endParaRPr lang="en-US" dirty="0"/>
          </a:p>
        </p:txBody>
      </p:sp>
      <p:sp>
        <p:nvSpPr>
          <p:cNvPr id="5" name="Subtitle 2"/>
          <p:cNvSpPr>
            <a:spLocks noGrp="1"/>
          </p:cNvSpPr>
          <p:nvPr/>
        </p:nvSpPr>
        <p:spPr>
          <a:xfrm>
            <a:off x="2404998" y="3473942"/>
            <a:ext cx="7963134" cy="132080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spcAft>
                <a:spcPts val="600"/>
              </a:spcAft>
              <a:buClr>
                <a:schemeClr val="accent1"/>
              </a:buClr>
              <a:buSzPct val="11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buClr>
              <a:buSzPct val="11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buClr>
              <a:buSzPct val="11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buClr>
              <a:buSzPct val="11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buClr>
              <a:buSzPct val="115000"/>
              <a:buFont typeface="Arial"/>
              <a:buNone/>
              <a:defRPr sz="1400" kern="1200" cap="none">
                <a:solidFill>
                  <a:schemeClr val="tx1">
                    <a:tint val="75000"/>
                  </a:schemeClr>
                </a:solidFill>
                <a:effectLst/>
                <a:latin typeface="+mn-lt"/>
                <a:ea typeface="+mn-ea"/>
                <a:cs typeface="+mn-cs"/>
              </a:defRPr>
            </a:lvl9pPr>
          </a:lstStyle>
          <a:p>
            <a:pPr rtl="1"/>
            <a:r>
              <a:rPr lang="en-US" dirty="0" smtClean="0"/>
              <a:t>MICRO LEVEL FINANCING CONSIDERATIONS</a:t>
            </a:r>
            <a:endParaRPr lang="en-US" dirty="0"/>
          </a:p>
        </p:txBody>
      </p:sp>
    </p:spTree>
    <p:extLst>
      <p:ext uri="{BB962C8B-B14F-4D97-AF65-F5344CB8AC3E}">
        <p14:creationId xmlns:p14="http://schemas.microsoft.com/office/powerpoint/2010/main" val="1018589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محورهای اصلی تامین مالی –درهم تنیدگی مالی استراتژیهای چهارگانه                 </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استراتژی تامین مالی</a:t>
            </a:r>
          </a:p>
          <a:p>
            <a:pPr algn="r" rtl="1"/>
            <a:r>
              <a:rPr lang="fa-IR" dirty="0" smtClean="0"/>
              <a:t>استراتژی سرمایه گذاری</a:t>
            </a:r>
          </a:p>
          <a:p>
            <a:pPr algn="r" rtl="1"/>
            <a:r>
              <a:rPr lang="fa-IR" dirty="0" smtClean="0"/>
              <a:t>استراتژی سرمایه درگردش</a:t>
            </a:r>
          </a:p>
          <a:p>
            <a:pPr algn="r" rtl="1"/>
            <a:r>
              <a:rPr lang="fa-IR" dirty="0" smtClean="0"/>
              <a:t>استراتژی تقسیم سود</a:t>
            </a:r>
          </a:p>
          <a:p>
            <a:pPr algn="r" rtl="1"/>
            <a:endParaRPr lang="en-US" dirty="0"/>
          </a:p>
        </p:txBody>
      </p:sp>
    </p:spTree>
    <p:extLst>
      <p:ext uri="{BB962C8B-B14F-4D97-AF65-F5344CB8AC3E}">
        <p14:creationId xmlns:p14="http://schemas.microsoft.com/office/powerpoint/2010/main" val="13140943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291913" y="2971800"/>
            <a:ext cx="360817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a-IR" sz="4000" dirty="0" smtClean="0"/>
              <a:t>تامین مالی</a:t>
            </a:r>
            <a:endParaRPr lang="en-US" sz="4000" dirty="0"/>
          </a:p>
        </p:txBody>
      </p:sp>
    </p:spTree>
    <p:extLst>
      <p:ext uri="{BB962C8B-B14F-4D97-AF65-F5344CB8AC3E}">
        <p14:creationId xmlns:p14="http://schemas.microsoft.com/office/powerpoint/2010/main" val="4174739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ملاحظات بنیادین درتامین مالی بنگاهها</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dirty="0" smtClean="0"/>
              <a:t>ریسکهای سیاسی</a:t>
            </a:r>
            <a:endParaRPr lang="en-US" dirty="0" smtClean="0"/>
          </a:p>
          <a:p>
            <a:pPr lvl="1" algn="r" rtl="1"/>
            <a:r>
              <a:rPr lang="fa-IR" dirty="0" smtClean="0"/>
              <a:t>ارتباط بدهی وریسک ویا ارتباط کلی ساختارسرمایه وریسک </a:t>
            </a:r>
            <a:endParaRPr lang="en-US" dirty="0" smtClean="0"/>
          </a:p>
          <a:p>
            <a:pPr lvl="1" algn="r" rtl="1"/>
            <a:r>
              <a:rPr lang="fa-IR" dirty="0" smtClean="0"/>
              <a:t>نوسانات نرخ ارزبرتامین مالی چه اثری دارند</a:t>
            </a:r>
            <a:endParaRPr lang="en-US" dirty="0" smtClean="0"/>
          </a:p>
          <a:p>
            <a:pPr lvl="1" algn="r" rtl="1"/>
            <a:r>
              <a:rPr lang="fa-IR" dirty="0" smtClean="0"/>
              <a:t>انواع تامین مالی چه تفاوتی با هم دارند</a:t>
            </a:r>
          </a:p>
          <a:p>
            <a:pPr algn="r" rtl="1"/>
            <a:r>
              <a:rPr lang="fa-IR" dirty="0" smtClean="0"/>
              <a:t>منابع سه گانه اصلی تامین مالی:</a:t>
            </a:r>
            <a:endParaRPr lang="en-US" dirty="0" smtClean="0"/>
          </a:p>
          <a:p>
            <a:pPr lvl="1" algn="r" rtl="1"/>
            <a:r>
              <a:rPr lang="fa-IR" dirty="0" smtClean="0"/>
              <a:t>وجوه برون سازمانی شامل سهام وبدهی</a:t>
            </a:r>
            <a:endParaRPr lang="en-US" dirty="0" smtClean="0"/>
          </a:p>
          <a:p>
            <a:pPr lvl="1" algn="r" rtl="1"/>
            <a:r>
              <a:rPr lang="fa-IR" dirty="0" smtClean="0"/>
              <a:t>وجوه داخلی شامل جریان نقدی عملیات وهزینه های غیرنقدی،فروش دارایی وسودآوری کلی شرکت</a:t>
            </a:r>
            <a:endParaRPr lang="en-US" dirty="0" smtClean="0"/>
          </a:p>
          <a:p>
            <a:endParaRPr lang="en-US" dirty="0" smtClean="0"/>
          </a:p>
          <a:p>
            <a:endParaRPr lang="en-US" dirty="0"/>
          </a:p>
        </p:txBody>
      </p:sp>
    </p:spTree>
    <p:extLst>
      <p:ext uri="{BB962C8B-B14F-4D97-AF65-F5344CB8AC3E}">
        <p14:creationId xmlns:p14="http://schemas.microsoft.com/office/powerpoint/2010/main" val="40813147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dirty="0"/>
              <a:t>سوال کلیدی این استکه آیا براثرنحوه تامین مالی معینی سرمایه درگردش وسرمایه ثابت به درستی اداره میشوندیا خیر</a:t>
            </a:r>
            <a:endParaRPr lang="en-US" dirty="0"/>
          </a:p>
          <a:p>
            <a:pPr lvl="1" algn="r" rtl="1"/>
            <a:r>
              <a:rPr lang="fa-IR" dirty="0"/>
              <a:t>منابع کدامها هستند</a:t>
            </a:r>
            <a:endParaRPr lang="en-US" dirty="0"/>
          </a:p>
          <a:p>
            <a:pPr lvl="1" algn="r" rtl="1"/>
            <a:r>
              <a:rPr lang="fa-IR" dirty="0"/>
              <a:t>هزینه های هرمنبع چه میزان است</a:t>
            </a:r>
            <a:endParaRPr lang="en-US" dirty="0"/>
          </a:p>
          <a:p>
            <a:pPr lvl="1" algn="r" rtl="1"/>
            <a:r>
              <a:rPr lang="fa-IR" dirty="0"/>
              <a:t>هزینه فرصت تامین مالی </a:t>
            </a:r>
            <a:endParaRPr lang="en-US" dirty="0"/>
          </a:p>
          <a:p>
            <a:pPr lvl="1" algn="r" rtl="1"/>
            <a:r>
              <a:rPr lang="fa-IR" dirty="0"/>
              <a:t>ارتباط سایزشرکت با روش تامین مالی </a:t>
            </a:r>
            <a:endParaRPr lang="en-US" dirty="0"/>
          </a:p>
          <a:p>
            <a:pPr lvl="1" algn="r" rtl="1"/>
            <a:r>
              <a:rPr lang="fa-IR" dirty="0"/>
              <a:t>ارتباط مرحله عمرصنعت وتامین مالی </a:t>
            </a:r>
            <a:endParaRPr lang="en-US" dirty="0"/>
          </a:p>
          <a:p>
            <a:pPr lvl="1" algn="r" rtl="1"/>
            <a:r>
              <a:rPr lang="fa-IR" dirty="0"/>
              <a:t>تخصیص مجدددارایی ها یا فروش داراییهای </a:t>
            </a:r>
            <a:r>
              <a:rPr lang="fa-IR" dirty="0" smtClean="0"/>
              <a:t>کمترمولد</a:t>
            </a:r>
            <a:endParaRPr lang="en-US" dirty="0"/>
          </a:p>
        </p:txBody>
      </p:sp>
    </p:spTree>
    <p:extLst>
      <p:ext uri="{BB962C8B-B14F-4D97-AF65-F5344CB8AC3E}">
        <p14:creationId xmlns:p14="http://schemas.microsoft.com/office/powerpoint/2010/main" val="1121385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مفاهیم تئوری نمایندگی واطلاعات نامتقارن وتصمیمات تامین مالی وواکنش قیمت سهام </a:t>
            </a:r>
            <a:endParaRPr lang="en-US" dirty="0" smtClean="0"/>
          </a:p>
          <a:p>
            <a:pPr lvl="1" algn="r" rtl="1"/>
            <a:r>
              <a:rPr lang="fa-IR" dirty="0" smtClean="0"/>
              <a:t>ارتباط نرخ بهره با حجم بدهی </a:t>
            </a:r>
          </a:p>
          <a:p>
            <a:pPr lvl="2" algn="r" rtl="1"/>
            <a:r>
              <a:rPr lang="fa-IR" dirty="0" smtClean="0"/>
              <a:t>نرخ بهره بالا وبدهی کوتاه مدت ونرخ بهره پایین وبدهی بلندمدت </a:t>
            </a:r>
          </a:p>
          <a:p>
            <a:pPr lvl="2" algn="r" rtl="1"/>
            <a:r>
              <a:rPr lang="fa-IR" dirty="0" smtClean="0"/>
              <a:t>بدهی بلندمدت آخرین راه کارقبل ازانتشارسهام است</a:t>
            </a:r>
            <a:endParaRPr lang="en-US" dirty="0" smtClean="0"/>
          </a:p>
          <a:p>
            <a:pPr lvl="1" algn="r" rtl="1"/>
            <a:r>
              <a:rPr lang="fa-IR" dirty="0" smtClean="0"/>
              <a:t>تفاوت بدهی وسهام ازنظرکنترل وادعای ثابت</a:t>
            </a:r>
            <a:endParaRPr lang="en-US" dirty="0" smtClean="0"/>
          </a:p>
          <a:p>
            <a:pPr lvl="2" algn="r" rtl="1"/>
            <a:r>
              <a:rPr lang="fa-IR" dirty="0" smtClean="0"/>
              <a:t>سودانباشته :هزینه سرمایه کم،کنترل بالا،نگاه درونی</a:t>
            </a:r>
            <a:endParaRPr lang="en-US" dirty="0" smtClean="0"/>
          </a:p>
          <a:p>
            <a:pPr lvl="2" algn="r" rtl="1"/>
            <a:r>
              <a:rPr lang="fa-IR" dirty="0" smtClean="0"/>
              <a:t>فروش دارایی:هزینه سرمایه بالا،انعطاف پذیری بالا،نگاه درونی</a:t>
            </a:r>
            <a:endParaRPr lang="en-US" dirty="0" smtClean="0"/>
          </a:p>
          <a:p>
            <a:pPr lvl="2" algn="r" rtl="1"/>
            <a:r>
              <a:rPr lang="fa-IR" dirty="0" smtClean="0"/>
              <a:t>انتشارسهام:هزینه بالا،ریسک بالا</a:t>
            </a:r>
            <a:endParaRPr lang="en-US" dirty="0" smtClean="0"/>
          </a:p>
          <a:p>
            <a:pPr lvl="2" algn="r" rtl="1"/>
            <a:r>
              <a:rPr lang="fa-IR" dirty="0" smtClean="0"/>
              <a:t>انتشاربدهی یا دریافت وام ،هزینه پایین،ریسک پایین</a:t>
            </a:r>
            <a:endParaRPr lang="en-US" dirty="0" smtClean="0"/>
          </a:p>
        </p:txBody>
      </p:sp>
    </p:spTree>
    <p:extLst>
      <p:ext uri="{BB962C8B-B14F-4D97-AF65-F5344CB8AC3E}">
        <p14:creationId xmlns:p14="http://schemas.microsoft.com/office/powerpoint/2010/main" val="36919119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a:t>
            </a:r>
            <a:endParaRPr lang="en-US" dirty="0"/>
          </a:p>
        </p:txBody>
      </p:sp>
      <p:sp>
        <p:nvSpPr>
          <p:cNvPr id="3" name="Content Placeholder 2"/>
          <p:cNvSpPr>
            <a:spLocks noGrp="1"/>
          </p:cNvSpPr>
          <p:nvPr/>
        </p:nvSpPr>
        <p:spPr>
          <a:xfrm>
            <a:off x="1295400" y="2285999"/>
            <a:ext cx="9714977" cy="3589869"/>
          </a:xfrm>
          <a:prstGeom prst="rect">
            <a:avLst/>
          </a:prstGeom>
        </p:spPr>
        <p:txBody>
          <a:bodyPr vert="horz" lIns="91440" tIns="45720" rIns="91440" bIns="45720" rtlCol="0" anchor="t">
            <a:normAutofit fontScale="6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نرخ متوسط هزینه تامین سرمایه چیست؟ </a:t>
            </a:r>
            <a:r>
              <a:rPr lang="en-US" dirty="0" smtClean="0"/>
              <a:t>WACC</a:t>
            </a:r>
          </a:p>
          <a:p>
            <a:pPr algn="r" rtl="1"/>
            <a:r>
              <a:rPr lang="fa-IR" dirty="0" smtClean="0"/>
              <a:t>درهم تنیدگی استقراض یا اهرم با صرفه جویی مالیاتی وهزینه بهره ،قدرت سودآوری وورشکستگی</a:t>
            </a:r>
            <a:endParaRPr lang="en-US" dirty="0" smtClean="0"/>
          </a:p>
          <a:p>
            <a:pPr algn="r" rtl="1"/>
            <a:r>
              <a:rPr lang="fa-IR" dirty="0" smtClean="0"/>
              <a:t>ریسکهای تجاری واثرآن برروش تامین مالی</a:t>
            </a:r>
            <a:endParaRPr lang="en-US" dirty="0" smtClean="0"/>
          </a:p>
          <a:p>
            <a:pPr lvl="1" algn="r" rtl="1"/>
            <a:r>
              <a:rPr lang="fa-IR" dirty="0" smtClean="0"/>
              <a:t>قابلیت پیش بینی یا نامطمئنی تقاضا</a:t>
            </a:r>
            <a:endParaRPr lang="en-US" dirty="0" smtClean="0"/>
          </a:p>
          <a:p>
            <a:pPr lvl="1" algn="r" rtl="1"/>
            <a:r>
              <a:rPr lang="fa-IR" dirty="0" smtClean="0"/>
              <a:t>نوسانات قیمت فروش</a:t>
            </a:r>
            <a:endParaRPr lang="en-US" dirty="0" smtClean="0"/>
          </a:p>
          <a:p>
            <a:pPr lvl="1" algn="r" rtl="1"/>
            <a:r>
              <a:rPr lang="fa-IR" dirty="0" smtClean="0"/>
              <a:t>تغییرات هزینه زنجیره تامین </a:t>
            </a:r>
            <a:endParaRPr lang="en-US" dirty="0" smtClean="0"/>
          </a:p>
          <a:p>
            <a:pPr lvl="1" algn="r" rtl="1"/>
            <a:r>
              <a:rPr lang="fa-IR" dirty="0" smtClean="0"/>
              <a:t>قدرت چانه زنی هزینه زنجیره تامین</a:t>
            </a:r>
            <a:endParaRPr lang="en-US" dirty="0" smtClean="0"/>
          </a:p>
          <a:p>
            <a:pPr lvl="1" algn="r" rtl="1"/>
            <a:r>
              <a:rPr lang="fa-IR" dirty="0" smtClean="0"/>
              <a:t>توانایی عرضه محصولات جدید</a:t>
            </a:r>
            <a:endParaRPr lang="en-US" dirty="0" smtClean="0"/>
          </a:p>
          <a:p>
            <a:pPr lvl="1" algn="r" rtl="1"/>
            <a:r>
              <a:rPr lang="fa-IR" dirty="0" smtClean="0"/>
              <a:t>پایداری سود</a:t>
            </a:r>
            <a:endParaRPr lang="en-US" dirty="0" smtClean="0"/>
          </a:p>
          <a:p>
            <a:pPr lvl="1" algn="r" rtl="1"/>
            <a:r>
              <a:rPr lang="fa-IR" dirty="0" smtClean="0"/>
              <a:t>ریسک نوسانات ارزی بردرآمد درموردشرکتهای صادراتی وبا ارز بری مشخص</a:t>
            </a:r>
            <a:endParaRPr lang="en-US" dirty="0" smtClean="0"/>
          </a:p>
          <a:p>
            <a:pPr lvl="1" algn="r" rtl="1"/>
            <a:r>
              <a:rPr lang="fa-IR" dirty="0" smtClean="0"/>
              <a:t>میزان هزینه ثابت واهرم عملیاتی</a:t>
            </a:r>
            <a:endParaRPr lang="en-US" dirty="0" smtClean="0"/>
          </a:p>
          <a:p>
            <a:pPr lvl="1" algn="r" rtl="1"/>
            <a:r>
              <a:rPr lang="fa-IR" dirty="0" smtClean="0"/>
              <a:t>نقطه سربه سرشرکت وتاثیرآن براستقراض </a:t>
            </a:r>
            <a:endParaRPr lang="en-US" dirty="0" smtClean="0"/>
          </a:p>
          <a:p>
            <a:pPr algn="r"/>
            <a:endParaRPr lang="en-US" dirty="0" smtClean="0"/>
          </a:p>
          <a:p>
            <a:endParaRPr lang="en-US" dirty="0" smtClean="0"/>
          </a:p>
          <a:p>
            <a:endParaRPr lang="en-US" dirty="0"/>
          </a:p>
        </p:txBody>
      </p:sp>
    </p:spTree>
    <p:extLst>
      <p:ext uri="{BB962C8B-B14F-4D97-AF65-F5344CB8AC3E}">
        <p14:creationId xmlns:p14="http://schemas.microsoft.com/office/powerpoint/2010/main" val="2265904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مالیات وتامین بدهی</a:t>
            </a:r>
            <a:endParaRPr lang="en-US" dirty="0" smtClean="0"/>
          </a:p>
          <a:p>
            <a:pPr algn="r" rtl="1"/>
            <a:r>
              <a:rPr lang="fa-IR" dirty="0" smtClean="0"/>
              <a:t>افزایش بدهی درساختارسرمایه،بازده موردانتظارسهام را افزایش میدهد.</a:t>
            </a:r>
          </a:p>
          <a:p>
            <a:pPr lvl="1" algn="r" rtl="1"/>
            <a:r>
              <a:rPr lang="fa-IR" dirty="0" smtClean="0"/>
              <a:t>ازطریق کاهش سودناشی ازاثربهره </a:t>
            </a:r>
          </a:p>
          <a:p>
            <a:pPr lvl="1" algn="r" rtl="1"/>
            <a:r>
              <a:rPr lang="fa-IR" dirty="0" smtClean="0"/>
              <a:t>وکاهش تامین مالی ازطریق سرمایه وجابجایی آن با اهرم </a:t>
            </a:r>
            <a:endParaRPr lang="en-US" dirty="0" smtClean="0"/>
          </a:p>
          <a:p>
            <a:pPr algn="r" rtl="1"/>
            <a:r>
              <a:rPr lang="fa-IR" dirty="0" smtClean="0"/>
              <a:t>سودموردانتظارقبل ازبهره ومالیات دردوحالت وام وبدون وام برابراست</a:t>
            </a:r>
            <a:endParaRPr lang="en-US" dirty="0" smtClean="0"/>
          </a:p>
          <a:p>
            <a:pPr algn="r" rtl="1"/>
            <a:r>
              <a:rPr lang="fa-IR" dirty="0" smtClean="0"/>
              <a:t>انحراف معیاربازده سهام درحالتی که وام صفراست پایین ودرحالت وجود اهرم بالاست</a:t>
            </a:r>
            <a:endParaRPr lang="en-US" dirty="0" smtClean="0"/>
          </a:p>
        </p:txBody>
      </p:sp>
    </p:spTree>
    <p:extLst>
      <p:ext uri="{BB962C8B-B14F-4D97-AF65-F5344CB8AC3E}">
        <p14:creationId xmlns:p14="http://schemas.microsoft.com/office/powerpoint/2010/main" val="1457926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مالی-ساختارسرمایه</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6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b="1" u="sng" dirty="0" smtClean="0"/>
              <a:t>اثرصرفه جویی مالیاتی</a:t>
            </a:r>
            <a:r>
              <a:rPr lang="fa-IR" dirty="0" smtClean="0"/>
              <a:t>:</a:t>
            </a:r>
          </a:p>
          <a:p>
            <a:pPr lvl="2" algn="r" rtl="1"/>
            <a:r>
              <a:rPr lang="fa-IR" dirty="0" smtClean="0"/>
              <a:t>چون بهره صرفه جویی مالیاتی داردوخودسودتقسیمی نه یک نقطه تعادل مالیاتی وجودداردکه درآن استقراض بهینه میباشد.</a:t>
            </a:r>
          </a:p>
          <a:p>
            <a:pPr algn="r" rtl="1"/>
            <a:r>
              <a:rPr lang="fa-IR" dirty="0" smtClean="0">
                <a:solidFill>
                  <a:srgbClr val="FF0000"/>
                </a:solidFill>
              </a:rPr>
              <a:t>نتیجه گیری</a:t>
            </a:r>
            <a:r>
              <a:rPr lang="fa-IR" dirty="0" smtClean="0"/>
              <a:t>:</a:t>
            </a:r>
            <a:endParaRPr lang="en-US" dirty="0" smtClean="0"/>
          </a:p>
          <a:p>
            <a:pPr lvl="1" algn="r" rtl="1"/>
            <a:r>
              <a:rPr lang="fa-IR" dirty="0" smtClean="0"/>
              <a:t>به این دلیل هرچه نسبت بدهی افزایش یابد باید ارزش شرکت افزایش یابد</a:t>
            </a:r>
            <a:endParaRPr lang="en-US" dirty="0" smtClean="0"/>
          </a:p>
          <a:p>
            <a:pPr lvl="1" algn="r" rtl="1"/>
            <a:r>
              <a:rPr lang="fa-IR" dirty="0" smtClean="0"/>
              <a:t>اما نقطه تعادل جایی است که منافع حاصل ازاهرم بیشتربا صرفه جویی مالیاتی برابرگردند</a:t>
            </a:r>
          </a:p>
          <a:p>
            <a:pPr algn="r" rtl="1"/>
            <a:r>
              <a:rPr lang="fa-IR" dirty="0" smtClean="0">
                <a:solidFill>
                  <a:srgbClr val="FF0000"/>
                </a:solidFill>
              </a:rPr>
              <a:t>توصیه های برای تامین مالی تحت تاثیراثرفوق</a:t>
            </a:r>
            <a:r>
              <a:rPr lang="fa-IR" dirty="0" smtClean="0"/>
              <a:t>:</a:t>
            </a:r>
            <a:endParaRPr lang="en-US" dirty="0" smtClean="0"/>
          </a:p>
          <a:p>
            <a:pPr lvl="1" algn="r" rtl="1"/>
            <a:r>
              <a:rPr lang="fa-IR" dirty="0" smtClean="0"/>
              <a:t>به شرکتهایی که ریسک تجاری بالادارنداهرم کمترتوصیه میشود</a:t>
            </a:r>
            <a:endParaRPr lang="en-US" dirty="0" smtClean="0"/>
          </a:p>
          <a:p>
            <a:pPr lvl="1" algn="r" rtl="1"/>
            <a:r>
              <a:rPr lang="fa-IR" dirty="0" smtClean="0"/>
              <a:t>به شرکتهایی دربحرانها مجبورند هزینه های بالایی را تحمل کنند،اهرم کمترتوصیه میشود</a:t>
            </a:r>
            <a:endParaRPr lang="en-US" dirty="0" smtClean="0"/>
          </a:p>
          <a:p>
            <a:pPr lvl="1" algn="r" rtl="1"/>
            <a:r>
              <a:rPr lang="fa-IR" dirty="0" smtClean="0"/>
              <a:t>به شرکتهایی با حجم دارایی های ثابت پایین اهرم کمترتوصیه میشود. زیردربحران دارایی کمتری دردسترس است تا با فروش آنها بتوان ازبحران نجات یافت</a:t>
            </a:r>
            <a:endParaRPr lang="en-US" dirty="0" smtClean="0"/>
          </a:p>
          <a:p>
            <a:pPr lvl="1" algn="r" rtl="1"/>
            <a:r>
              <a:rPr lang="fa-IR" dirty="0" smtClean="0"/>
              <a:t>به شرکتهایی که عملیات آنها تحت تاثیرات محیطی حساسیت بالایی داردمانند هواپیمایی اهرم کمترتوصیه میشود</a:t>
            </a:r>
            <a:endParaRPr lang="en-US" dirty="0" smtClean="0"/>
          </a:p>
          <a:p>
            <a:pPr lvl="1" algn="r" rtl="1"/>
            <a:r>
              <a:rPr lang="fa-IR" dirty="0" smtClean="0"/>
              <a:t>به شرکتهای رشدی وبالغ اهرم متناسب با عملیات توسعه یابنده توصیه میشود.</a:t>
            </a:r>
            <a:endParaRPr lang="en-US" dirty="0" smtClean="0"/>
          </a:p>
        </p:txBody>
      </p:sp>
    </p:spTree>
    <p:extLst>
      <p:ext uri="{BB962C8B-B14F-4D97-AF65-F5344CB8AC3E}">
        <p14:creationId xmlns:p14="http://schemas.microsoft.com/office/powerpoint/2010/main" val="39030817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تامین مالی-ساختارسرمایه</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85000"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بطورکلی ساختارسرمایه مطلوب بین دومتغیراهرم وارزش شرکت ،نقطه ماکزیمم قیمت شرکت وارزش افزوده منافع حاصل ازسپرمالیاتی است.</a:t>
            </a:r>
            <a:endParaRPr lang="en-US" dirty="0" smtClean="0"/>
          </a:p>
          <a:p>
            <a:pPr lvl="1" algn="just" rtl="1"/>
            <a:r>
              <a:rPr lang="fa-IR" b="1" u="sng" dirty="0" smtClean="0"/>
              <a:t>تئوری بده بستان یا هزینه های ورشکستگی قابل مقایسه با میزان وام</a:t>
            </a:r>
            <a:r>
              <a:rPr lang="fa-IR" dirty="0" smtClean="0"/>
              <a:t> :به عبارت دیگربین قیمت سهام شرکت ومیانگین موزون هزینه سرمایه رابطه وجوددارد.هرقدرشرکت ازوام بیشتری استفاده کند نخست این میانگین کاهش وسپس به یک حداقل رسیده ودرنهایت شروع به افزایش میکند.زمانی میانگین هزینه سرمایه به پایین ترین حدخودرسیده وقیمت سهام درحداکثرآن است وازاین روساختارسرمایه ای که قیمت سهام رابه حداکثربرساندکل هزینه سرمایه را به حداقل میرساند.</a:t>
            </a:r>
            <a:endParaRPr lang="en-US" dirty="0" smtClean="0"/>
          </a:p>
          <a:p>
            <a:pPr lvl="1" algn="just" rtl="1"/>
            <a:r>
              <a:rPr lang="fa-IR" b="1" u="sng" dirty="0" smtClean="0"/>
              <a:t>تئوری سیگنالینگ</a:t>
            </a:r>
            <a:r>
              <a:rPr lang="fa-IR" dirty="0" smtClean="0"/>
              <a:t> :معمولا شرکتهایی که وضع مالی خوبی خواهندداشت ورشدآتی مناسب ترجیح میدهندازوام ودرغیراین صورت ازطریق افزایش سرمایه اقدام کنند این نظریه به سیگنالینگ تئوری واطلاعات نامتقارن مربوط است زیرامدیرانی که درجریان بیشترهستند این رفتارراانجام میدهندتا سودحاصل ازپروژه بین سهامداران کمتری توزیع گردد(حتی به قیمت تخطی ازنقطه مطلوب ساختارسرمایه).واگرشرکت آینده نامطلوبی داشته باشدبا انتشارسهام تامین مالی میکنندزیراهزینه های طرحهایی کم بازده که به کاهش دربازده سرمایه گذاری منجرخواهدشد،ریسک مالی رابا استقراض بیشترازانتظاربالامیبردوبهتراست سرمایه گذاران درزیان احتمالی شریک گردندونه اینکه شرکت کلا ورشکسته گردد.</a:t>
            </a:r>
            <a:endParaRPr lang="en-US" dirty="0" smtClean="0"/>
          </a:p>
          <a:p>
            <a:endParaRPr lang="en-US" dirty="0"/>
          </a:p>
        </p:txBody>
      </p:sp>
    </p:spTree>
    <p:extLst>
      <p:ext uri="{BB962C8B-B14F-4D97-AF65-F5344CB8AC3E}">
        <p14:creationId xmlns:p14="http://schemas.microsoft.com/office/powerpoint/2010/main" val="247498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991233" y="2971800"/>
            <a:ext cx="4209535"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a-IR" sz="3600" dirty="0" smtClean="0"/>
              <a:t>سرمایه گذاری</a:t>
            </a:r>
            <a:endParaRPr lang="en-US" sz="3600" dirty="0"/>
          </a:p>
        </p:txBody>
      </p:sp>
    </p:spTree>
    <p:extLst>
      <p:ext uri="{BB962C8B-B14F-4D97-AF65-F5344CB8AC3E}">
        <p14:creationId xmlns:p14="http://schemas.microsoft.com/office/powerpoint/2010/main" val="43789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سرمایه گذاری-بودجه سرمایه ای</a:t>
            </a:r>
            <a:br>
              <a:rPr lang="fa-IR" dirty="0" smtClean="0"/>
            </a:b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92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endParaRPr lang="fa-IR" dirty="0" smtClean="0"/>
          </a:p>
          <a:p>
            <a:pPr lvl="1" algn="r" rtl="1"/>
            <a:r>
              <a:rPr lang="fa-IR" dirty="0" smtClean="0"/>
              <a:t>بودجه سرمایه ای خلاصه ای ازسرمایه گذاری برنامه ریزی شده درداراییهای ثابت، ترکیبات آنها وتصمیمات مربوطه است که درمحورهای زیردرشرکتها شکل میگیرند:</a:t>
            </a:r>
            <a:endParaRPr lang="en-US" dirty="0" smtClean="0"/>
          </a:p>
          <a:p>
            <a:pPr lvl="2" algn="r" rtl="1"/>
            <a:r>
              <a:rPr lang="fa-IR" dirty="0" smtClean="0"/>
              <a:t>لزوم توسعه بازارها</a:t>
            </a:r>
            <a:endParaRPr lang="en-US" dirty="0" smtClean="0"/>
          </a:p>
          <a:p>
            <a:pPr lvl="2" algn="r" rtl="1"/>
            <a:r>
              <a:rPr lang="fa-IR" dirty="0" smtClean="0"/>
              <a:t>توسعه ظرفیت استقراضی ازطریق افزایش قدرت فروش</a:t>
            </a:r>
            <a:endParaRPr lang="en-US" dirty="0" smtClean="0"/>
          </a:p>
          <a:p>
            <a:pPr lvl="2" algn="r" rtl="1"/>
            <a:r>
              <a:rPr lang="fa-IR" dirty="0" smtClean="0"/>
              <a:t>زمانبندی رشد وارتباط با ظرفیت سازی </a:t>
            </a:r>
            <a:endParaRPr lang="en-US" dirty="0" smtClean="0"/>
          </a:p>
          <a:p>
            <a:pPr lvl="2" algn="r" rtl="1"/>
            <a:r>
              <a:rPr lang="fa-IR" dirty="0" smtClean="0"/>
              <a:t>لزوم استفاده ازفرصتهای بازارآتی یا ترندها(موقعیتهای استارت آپی)</a:t>
            </a:r>
            <a:endParaRPr lang="en-US" dirty="0" smtClean="0"/>
          </a:p>
          <a:p>
            <a:pPr lvl="3" algn="r" rtl="1"/>
            <a:r>
              <a:rPr lang="fa-IR" dirty="0" smtClean="0"/>
              <a:t>احتمالات بالقوه گسترش یک بازار</a:t>
            </a:r>
            <a:endParaRPr lang="en-US" dirty="0" smtClean="0"/>
          </a:p>
          <a:p>
            <a:pPr lvl="3" algn="r" rtl="1"/>
            <a:r>
              <a:rPr lang="fa-IR" dirty="0" smtClean="0"/>
              <a:t>سایزبالقوه فعلی بازار</a:t>
            </a:r>
            <a:endParaRPr lang="en-US" dirty="0" smtClean="0"/>
          </a:p>
          <a:p>
            <a:pPr lvl="3" algn="r" rtl="1"/>
            <a:r>
              <a:rPr lang="fa-IR" dirty="0" smtClean="0"/>
              <a:t>صرفه جوییهای هزینه ای درارتباط با رقبا دریک بازار(تغییرات بازی هزینه /فایده)</a:t>
            </a:r>
            <a:endParaRPr lang="en-US" dirty="0" smtClean="0"/>
          </a:p>
        </p:txBody>
      </p:sp>
    </p:spTree>
    <p:extLst>
      <p:ext uri="{BB962C8B-B14F-4D97-AF65-F5344CB8AC3E}">
        <p14:creationId xmlns:p14="http://schemas.microsoft.com/office/powerpoint/2010/main" val="2474912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سرمایه گذاری-قواعدتصمیم گیری</a:t>
            </a:r>
            <a:br>
              <a:rPr lang="fa-IR" dirty="0" smtClean="0"/>
            </a:b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55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dirty="0" smtClean="0"/>
              <a:t>قواعدتصمیم گیری دربودجه بندیهای سرمایه ای:</a:t>
            </a:r>
          </a:p>
          <a:p>
            <a:pPr marL="457200" lvl="1" indent="0" algn="r" rtl="1">
              <a:buNone/>
            </a:pPr>
            <a:endParaRPr lang="en-US" dirty="0" smtClean="0"/>
          </a:p>
          <a:p>
            <a:pPr lvl="2" algn="r" rtl="1"/>
            <a:r>
              <a:rPr lang="fa-IR" dirty="0" smtClean="0"/>
              <a:t>آیا طرح مستقل است ؟</a:t>
            </a:r>
          </a:p>
          <a:p>
            <a:pPr lvl="3" algn="r" rtl="1"/>
            <a:r>
              <a:rPr lang="fa-IR" dirty="0" smtClean="0"/>
              <a:t>مفهوم طرح مستقل:جریانهای نقدی انها مستقل ازیکدیگرهستند.</a:t>
            </a:r>
          </a:p>
          <a:p>
            <a:pPr marL="914400" lvl="2" indent="0" algn="r" rtl="1">
              <a:buNone/>
            </a:pPr>
            <a:endParaRPr lang="en-US" dirty="0" smtClean="0"/>
          </a:p>
          <a:p>
            <a:pPr lvl="2" algn="r" rtl="1"/>
            <a:r>
              <a:rPr lang="fa-IR" dirty="0" smtClean="0"/>
              <a:t>آیا طرح یک طرح مانعه الجمع است ؟</a:t>
            </a:r>
          </a:p>
          <a:p>
            <a:pPr lvl="3" algn="r" rtl="1"/>
            <a:r>
              <a:rPr lang="fa-IR" dirty="0" smtClean="0"/>
              <a:t>مفهوم طرح مانعه الجمع: پذیرش یک طرح  منجربه ردشدن طرح دیگراست</a:t>
            </a:r>
          </a:p>
          <a:p>
            <a:pPr lvl="3" algn="r" rtl="1"/>
            <a:endParaRPr lang="fa-IR" dirty="0"/>
          </a:p>
          <a:p>
            <a:pPr lvl="2" algn="r" rtl="1"/>
            <a:r>
              <a:rPr lang="fa-IR" dirty="0" smtClean="0"/>
              <a:t>دوره بازگشت سرمایه</a:t>
            </a:r>
            <a:endParaRPr lang="en-US" dirty="0" smtClean="0"/>
          </a:p>
          <a:p>
            <a:pPr lvl="3" algn="r" rtl="1"/>
            <a:r>
              <a:rPr lang="fa-IR" dirty="0" smtClean="0"/>
              <a:t>تعدادسالهایی که دران اصل سرمایه بازیافت میشود</a:t>
            </a:r>
            <a:endParaRPr lang="en-US" dirty="0" smtClean="0"/>
          </a:p>
          <a:p>
            <a:pPr lvl="3" algn="r" rtl="1"/>
            <a:r>
              <a:rPr lang="fa-IR" dirty="0" smtClean="0"/>
              <a:t>اشکال این نگاه عدم توجه به جریانهای بعدازدوره بازیافت است</a:t>
            </a:r>
          </a:p>
          <a:p>
            <a:pPr marL="1371600" lvl="3" indent="0" algn="r" rtl="1">
              <a:buNone/>
            </a:pPr>
            <a:endParaRPr lang="en-US" dirty="0" smtClean="0"/>
          </a:p>
          <a:p>
            <a:pPr lvl="2" algn="r" rtl="1"/>
            <a:r>
              <a:rPr lang="fa-IR" dirty="0" smtClean="0"/>
              <a:t>دوره بازگشت تنزیل شده</a:t>
            </a:r>
            <a:endParaRPr lang="en-US" dirty="0" smtClean="0"/>
          </a:p>
          <a:p>
            <a:pPr lvl="3" algn="r" rtl="1"/>
            <a:r>
              <a:rPr lang="fa-IR" dirty="0" smtClean="0"/>
              <a:t>تعدادسالهایی که درآن اصل تنزیل شده جریانهای آتی بازیافت میشود</a:t>
            </a:r>
            <a:endParaRPr lang="en-US" dirty="0" smtClean="0"/>
          </a:p>
          <a:p>
            <a:pPr marL="0" indent="0" algn="r" rtl="1">
              <a:buNone/>
            </a:pPr>
            <a:endParaRPr lang="en-US" dirty="0" smtClean="0"/>
          </a:p>
          <a:p>
            <a:pPr marL="0" indent="0" algn="r" rtl="1">
              <a:buNone/>
            </a:pPr>
            <a:endParaRPr lang="en-US" dirty="0"/>
          </a:p>
        </p:txBody>
      </p:sp>
    </p:spTree>
    <p:extLst>
      <p:ext uri="{BB962C8B-B14F-4D97-AF65-F5344CB8AC3E}">
        <p14:creationId xmlns:p14="http://schemas.microsoft.com/office/powerpoint/2010/main" val="406124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سرمایه گذاری-قواعدتصمیم گیری</a:t>
            </a:r>
            <a:br>
              <a:rPr lang="fa-IR" dirty="0" smtClean="0"/>
            </a:b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700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معیارهای توجیه پذیری یک طرح تامین مالی</a:t>
            </a:r>
          </a:p>
          <a:p>
            <a:pPr lvl="1" algn="r" rtl="1"/>
            <a:r>
              <a:rPr lang="fa-IR" dirty="0" smtClean="0"/>
              <a:t>خالص ارزش فعلی</a:t>
            </a:r>
            <a:endParaRPr lang="en-US" dirty="0" smtClean="0"/>
          </a:p>
          <a:p>
            <a:pPr lvl="1" algn="r" rtl="1"/>
            <a:r>
              <a:rPr lang="fa-IR" dirty="0" smtClean="0"/>
              <a:t>نرخ بازده داخلی</a:t>
            </a:r>
            <a:endParaRPr lang="en-US" dirty="0" smtClean="0"/>
          </a:p>
          <a:p>
            <a:pPr lvl="2" algn="r" rtl="1"/>
            <a:r>
              <a:rPr lang="fa-IR" dirty="0" smtClean="0"/>
              <a:t>مقایسه نرخ بازده داخلی با هزینه سرمایه ویا مقایسه آن با طرحهای مشابه </a:t>
            </a:r>
            <a:endParaRPr lang="en-US" dirty="0" smtClean="0"/>
          </a:p>
          <a:p>
            <a:pPr lvl="1" algn="r" rtl="1"/>
            <a:r>
              <a:rPr lang="fa-IR" dirty="0" smtClean="0"/>
              <a:t>نرخ بازده داخلی تعدیل شده</a:t>
            </a:r>
            <a:endParaRPr lang="en-US" dirty="0" smtClean="0"/>
          </a:p>
          <a:p>
            <a:pPr lvl="2" algn="r" rtl="1"/>
            <a:r>
              <a:rPr lang="fa-IR" dirty="0" smtClean="0"/>
              <a:t>نرخی که درآن ارزش فعلی جریانهای خروجی با ارزش فعلی جریانهای ورودی برابرگردد</a:t>
            </a:r>
            <a:endParaRPr lang="en-US" dirty="0" smtClean="0"/>
          </a:p>
          <a:p>
            <a:pPr lvl="1" algn="r" rtl="1"/>
            <a:r>
              <a:rPr lang="fa-IR" dirty="0" smtClean="0"/>
              <a:t>شاخص سودآوری</a:t>
            </a:r>
            <a:endParaRPr lang="en-US" dirty="0" smtClean="0"/>
          </a:p>
          <a:p>
            <a:pPr lvl="2" algn="r" rtl="1"/>
            <a:r>
              <a:rPr lang="fa-IR" dirty="0" smtClean="0"/>
              <a:t>نسبت مجموع ارزش فعلی جریانهای ورودی به مجموع ارزش فعلی جریانهای خروجی</a:t>
            </a:r>
            <a:endParaRPr lang="en-US" dirty="0" smtClean="0"/>
          </a:p>
          <a:p>
            <a:pPr lvl="1" algn="r" rtl="1"/>
            <a:r>
              <a:rPr lang="fa-IR" dirty="0" smtClean="0"/>
              <a:t>برآوردریسک</a:t>
            </a:r>
            <a:endParaRPr lang="en-US" dirty="0" smtClean="0"/>
          </a:p>
          <a:p>
            <a:pPr lvl="2" algn="r" rtl="1"/>
            <a:r>
              <a:rPr lang="fa-IR" dirty="0" smtClean="0"/>
              <a:t>ریسک انفرادی یا واریانس بازده</a:t>
            </a:r>
          </a:p>
          <a:p>
            <a:pPr lvl="2" algn="r" rtl="1"/>
            <a:r>
              <a:rPr lang="fa-IR" dirty="0" smtClean="0"/>
              <a:t>ریسک بتا یا ارتباط ریسک با ریسک کلی بازار</a:t>
            </a:r>
            <a:endParaRPr lang="en-US" dirty="0" smtClean="0"/>
          </a:p>
          <a:p>
            <a:endParaRPr lang="en-US" dirty="0"/>
          </a:p>
        </p:txBody>
      </p:sp>
    </p:spTree>
    <p:extLst>
      <p:ext uri="{BB962C8B-B14F-4D97-AF65-F5344CB8AC3E}">
        <p14:creationId xmlns:p14="http://schemas.microsoft.com/office/powerpoint/2010/main" val="33211157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سرمایه گذاری-مراحل عمرصنعت</a:t>
            </a:r>
            <a:br>
              <a:rPr lang="fa-IR" dirty="0" smtClean="0"/>
            </a:b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77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dirty="0"/>
              <a:t>تناسب ریسک وکنترل درانتخاب یک سرمایه گذاری بانگاه به بازارها ،مرحله عمرصنعت وپتانسیلهای شرکتها</a:t>
            </a:r>
            <a:r>
              <a:rPr lang="fa-IR" dirty="0" smtClean="0"/>
              <a:t>:</a:t>
            </a:r>
          </a:p>
          <a:p>
            <a:pPr marL="457200" lvl="1" indent="0" algn="r" rtl="1">
              <a:buNone/>
            </a:pPr>
            <a:endParaRPr lang="en-US" dirty="0"/>
          </a:p>
          <a:p>
            <a:pPr lvl="2" algn="r" rtl="1"/>
            <a:r>
              <a:rPr lang="fa-IR" dirty="0"/>
              <a:t>درشرایط ریسک پذیری بالا </a:t>
            </a:r>
            <a:r>
              <a:rPr lang="fa-IR" dirty="0" smtClean="0"/>
              <a:t>وفرصتهای محیطی قابل توجه و امکان </a:t>
            </a:r>
            <a:r>
              <a:rPr lang="fa-IR" dirty="0"/>
              <a:t>انعطاف بالا-سرمایه گذاری استراتژیک </a:t>
            </a:r>
            <a:r>
              <a:rPr lang="fa-IR" dirty="0" smtClean="0"/>
              <a:t>(استراتژی تهاجمی وتوسعه مراحل عمرمعرفی ورشد)</a:t>
            </a:r>
          </a:p>
          <a:p>
            <a:pPr lvl="2" algn="r" rtl="1"/>
            <a:endParaRPr lang="en-US" dirty="0"/>
          </a:p>
          <a:p>
            <a:pPr lvl="2" algn="r" rtl="1"/>
            <a:r>
              <a:rPr lang="fa-IR" dirty="0"/>
              <a:t>درشرایط ریسک پذیری </a:t>
            </a:r>
            <a:r>
              <a:rPr lang="fa-IR" dirty="0" smtClean="0"/>
              <a:t>بالا،وفرصتهای محیطی قابل توجه وامکان </a:t>
            </a:r>
            <a:r>
              <a:rPr lang="fa-IR" dirty="0"/>
              <a:t>انعطاف کم-توسعه ظرفیت </a:t>
            </a:r>
            <a:r>
              <a:rPr lang="fa-IR" dirty="0" smtClean="0"/>
              <a:t>تولیدی(حفظ وضع موجود استراتژی محافظه کارانه وشرکتهای بالغ)</a:t>
            </a:r>
          </a:p>
          <a:p>
            <a:pPr lvl="2" algn="r" rtl="1"/>
            <a:endParaRPr lang="en-US" dirty="0"/>
          </a:p>
          <a:p>
            <a:pPr lvl="2" algn="r" rtl="1"/>
            <a:r>
              <a:rPr lang="fa-IR" dirty="0"/>
              <a:t>درشرایط ریسک پذیری پایین </a:t>
            </a:r>
            <a:r>
              <a:rPr lang="fa-IR" dirty="0" smtClean="0"/>
              <a:t>وفرصتهای محیطی محدودوامکان </a:t>
            </a:r>
            <a:r>
              <a:rPr lang="fa-IR" dirty="0"/>
              <a:t>انعطاف بالا-جایگزینی دارایی با دارایی </a:t>
            </a:r>
            <a:r>
              <a:rPr lang="fa-IR" dirty="0" smtClean="0"/>
              <a:t>مشابه(شرکتهای بالغ،صنایع ومحصولات بالغ،استراتژیهای توسعه بازارومحصول) </a:t>
            </a:r>
          </a:p>
          <a:p>
            <a:pPr lvl="2" algn="r" rtl="1"/>
            <a:endParaRPr lang="en-US" dirty="0"/>
          </a:p>
          <a:p>
            <a:pPr lvl="2" algn="r" rtl="1"/>
            <a:r>
              <a:rPr lang="fa-IR" dirty="0"/>
              <a:t>درشرایط ریسک پذیری </a:t>
            </a:r>
            <a:r>
              <a:rPr lang="fa-IR" dirty="0" smtClean="0"/>
              <a:t>پایین وفرصتهای محیطی محدود وعدم </a:t>
            </a:r>
            <a:r>
              <a:rPr lang="fa-IR" dirty="0"/>
              <a:t>انعطاف –مدیریت هزینه </a:t>
            </a:r>
            <a:r>
              <a:rPr lang="fa-IR" dirty="0" smtClean="0"/>
              <a:t>فراگیر(استراتژیهای دفاعی مرحله افول،افت تقاضا،فشارهزینه های ثابت وادغامها)</a:t>
            </a:r>
            <a:endParaRPr lang="en-US" dirty="0"/>
          </a:p>
        </p:txBody>
      </p:sp>
    </p:spTree>
    <p:extLst>
      <p:ext uri="{BB962C8B-B14F-4D97-AF65-F5344CB8AC3E}">
        <p14:creationId xmlns:p14="http://schemas.microsoft.com/office/powerpoint/2010/main" val="1504005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081848" y="2971800"/>
            <a:ext cx="402830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a-IR" sz="3600" dirty="0" smtClean="0"/>
              <a:t>سرمایه درگردش</a:t>
            </a:r>
            <a:endParaRPr lang="en-US" sz="3600" dirty="0"/>
          </a:p>
        </p:txBody>
      </p:sp>
    </p:spTree>
    <p:extLst>
      <p:ext uri="{BB962C8B-B14F-4D97-AF65-F5344CB8AC3E}">
        <p14:creationId xmlns:p14="http://schemas.microsoft.com/office/powerpoint/2010/main" val="933567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 سرمایه درگردش-ملاحظات بنیادین</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مفهوم </a:t>
            </a:r>
            <a:r>
              <a:rPr lang="fa-IR" dirty="0"/>
              <a:t>فراگیرگردش درراست ترازنامه </a:t>
            </a:r>
            <a:endParaRPr lang="en-US" dirty="0"/>
          </a:p>
          <a:p>
            <a:pPr algn="r" rtl="1"/>
            <a:r>
              <a:rPr lang="fa-IR" dirty="0"/>
              <a:t>دوره زمانی وصول</a:t>
            </a:r>
            <a:endParaRPr lang="en-US" dirty="0"/>
          </a:p>
          <a:p>
            <a:pPr algn="r" rtl="1"/>
            <a:r>
              <a:rPr lang="fa-IR" dirty="0"/>
              <a:t>دوره زمانی گردش موجودی</a:t>
            </a:r>
            <a:endParaRPr lang="en-US" dirty="0"/>
          </a:p>
          <a:p>
            <a:pPr algn="r" rtl="1"/>
            <a:r>
              <a:rPr lang="fa-IR" dirty="0"/>
              <a:t>دوره زمانی ترازنامه </a:t>
            </a:r>
            <a:endParaRPr lang="en-US" dirty="0"/>
          </a:p>
          <a:p>
            <a:pPr algn="r" rtl="1"/>
            <a:r>
              <a:rPr lang="fa-IR" dirty="0"/>
              <a:t>مفهوم رشد وسرمایه درگردش</a:t>
            </a:r>
            <a:endParaRPr lang="en-US" dirty="0"/>
          </a:p>
          <a:p>
            <a:pPr algn="r"/>
            <a:endParaRPr lang="en-US" dirty="0"/>
          </a:p>
        </p:txBody>
      </p:sp>
    </p:spTree>
    <p:extLst>
      <p:ext uri="{BB962C8B-B14F-4D97-AF65-F5344CB8AC3E}">
        <p14:creationId xmlns:p14="http://schemas.microsoft.com/office/powerpoint/2010/main" val="4207136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551837"/>
            <a:ext cx="6096000" cy="1754326"/>
          </a:xfrm>
          <a:prstGeom prst="rect">
            <a:avLst/>
          </a:prstGeom>
        </p:spPr>
        <p:txBody>
          <a:bodyPr>
            <a:spAutoFit/>
          </a:bodyPr>
          <a:lstStyle/>
          <a:p>
            <a:pPr algn="r" rtl="1"/>
            <a:r>
              <a:rPr lang="fa-IR" dirty="0"/>
              <a:t>مفهوم چرخه عمرصنعت وسرمایه درگردش</a:t>
            </a:r>
            <a:endParaRPr lang="en-US" dirty="0"/>
          </a:p>
          <a:p>
            <a:pPr algn="r" rtl="1"/>
            <a:r>
              <a:rPr lang="fa-IR" dirty="0"/>
              <a:t>استراتژی محافظه کارانه نگهداری نقد</a:t>
            </a:r>
            <a:endParaRPr lang="en-US" dirty="0"/>
          </a:p>
          <a:p>
            <a:pPr algn="r" rtl="1"/>
            <a:r>
              <a:rPr lang="fa-IR" dirty="0"/>
              <a:t>استراتژی جسورانه استقراض ونقد حداقلی </a:t>
            </a:r>
            <a:endParaRPr lang="en-US" dirty="0"/>
          </a:p>
          <a:p>
            <a:pPr algn="r" rtl="1"/>
            <a:r>
              <a:rPr lang="fa-IR" dirty="0"/>
              <a:t>استراتژی محافظه کارانه حداقل بدهی کوتاه مدت</a:t>
            </a:r>
            <a:endParaRPr lang="en-US" dirty="0"/>
          </a:p>
          <a:p>
            <a:pPr algn="r" rtl="1"/>
            <a:r>
              <a:rPr lang="fa-IR" dirty="0"/>
              <a:t>استراتژی جسورانه حداکثروامهای کوتاه مدت </a:t>
            </a:r>
            <a:endParaRPr lang="en-US" dirty="0"/>
          </a:p>
          <a:p>
            <a:endParaRPr lang="en-US" dirty="0"/>
          </a:p>
        </p:txBody>
      </p:sp>
    </p:spTree>
    <p:extLst>
      <p:ext uri="{BB962C8B-B14F-4D97-AF65-F5344CB8AC3E}">
        <p14:creationId xmlns:p14="http://schemas.microsoft.com/office/powerpoint/2010/main" val="36770191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987113" y="2971800"/>
            <a:ext cx="4217773"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a-IR" sz="4000" dirty="0" smtClean="0"/>
              <a:t>تقسیم سود </a:t>
            </a:r>
            <a:endParaRPr lang="en-US" sz="4000" dirty="0"/>
          </a:p>
        </p:txBody>
      </p:sp>
    </p:spTree>
    <p:extLst>
      <p:ext uri="{BB962C8B-B14F-4D97-AF65-F5344CB8AC3E}">
        <p14:creationId xmlns:p14="http://schemas.microsoft.com/office/powerpoint/2010/main" val="1049517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استراتژیهای تقسیم سود-ملاحظات اجرایی</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77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سوالات کلیدی درتوزیع سود:</a:t>
            </a:r>
          </a:p>
          <a:p>
            <a:pPr lvl="1" algn="r" rtl="1"/>
            <a:r>
              <a:rPr lang="fa-IR" dirty="0" smtClean="0"/>
              <a:t>آیا </a:t>
            </a:r>
            <a:r>
              <a:rPr lang="fa-IR" dirty="0"/>
              <a:t>بصورت نقدی یا بازخریدسهام</a:t>
            </a:r>
            <a:endParaRPr lang="en-US" dirty="0"/>
          </a:p>
          <a:p>
            <a:pPr lvl="1" algn="r" rtl="1"/>
            <a:r>
              <a:rPr lang="fa-IR" dirty="0"/>
              <a:t>چه میزان </a:t>
            </a:r>
            <a:r>
              <a:rPr lang="fa-IR" dirty="0" smtClean="0"/>
              <a:t>پایدار؟(بسته </a:t>
            </a:r>
            <a:r>
              <a:rPr lang="fa-IR" dirty="0"/>
              <a:t>به سیاست سهامداری شرکت وافزایش سرمایه </a:t>
            </a:r>
            <a:r>
              <a:rPr lang="fa-IR" dirty="0" smtClean="0"/>
              <a:t>ها)</a:t>
            </a:r>
          </a:p>
          <a:p>
            <a:pPr lvl="1" algn="r" rtl="1"/>
            <a:r>
              <a:rPr lang="fa-IR" dirty="0" smtClean="0"/>
              <a:t>چه </a:t>
            </a:r>
            <a:r>
              <a:rPr lang="fa-IR" dirty="0"/>
              <a:t>میزان </a:t>
            </a:r>
            <a:r>
              <a:rPr lang="fa-IR" dirty="0" smtClean="0"/>
              <a:t>متغیر؟(متغیربرحسب عملیات)</a:t>
            </a:r>
          </a:p>
          <a:p>
            <a:pPr lvl="1" algn="r" rtl="1"/>
            <a:endParaRPr lang="fa-IR" dirty="0"/>
          </a:p>
          <a:p>
            <a:pPr algn="r" rtl="1"/>
            <a:r>
              <a:rPr lang="fa-IR" dirty="0" smtClean="0"/>
              <a:t>عوامل محدودکننده توزیع سود:</a:t>
            </a:r>
            <a:endParaRPr lang="en-US" dirty="0"/>
          </a:p>
          <a:p>
            <a:pPr lvl="1" algn="r" rtl="1"/>
            <a:r>
              <a:rPr lang="fa-IR" dirty="0"/>
              <a:t>الویت بازپرداخت بدهی</a:t>
            </a:r>
            <a:endParaRPr lang="en-US" dirty="0"/>
          </a:p>
          <a:p>
            <a:pPr lvl="1" algn="r" rtl="1"/>
            <a:r>
              <a:rPr lang="fa-IR" dirty="0"/>
              <a:t>قراردادهای محدود کننده توزیع </a:t>
            </a:r>
            <a:r>
              <a:rPr lang="fa-IR" dirty="0" smtClean="0"/>
              <a:t>سودتوسط اعتباردهندگان</a:t>
            </a:r>
            <a:endParaRPr lang="en-US" dirty="0"/>
          </a:p>
          <a:p>
            <a:pPr lvl="1" algn="r" rtl="1"/>
            <a:r>
              <a:rPr lang="fa-IR" dirty="0"/>
              <a:t>ثبات درتوزیع سودوقیمت سهام</a:t>
            </a:r>
            <a:endParaRPr lang="en-US" dirty="0"/>
          </a:p>
          <a:p>
            <a:pPr lvl="1" algn="r" rtl="1"/>
            <a:r>
              <a:rPr lang="fa-IR" dirty="0"/>
              <a:t>کنترل </a:t>
            </a:r>
            <a:r>
              <a:rPr lang="fa-IR" dirty="0" smtClean="0"/>
              <a:t>سودزیرمجموعه </a:t>
            </a:r>
            <a:r>
              <a:rPr lang="fa-IR" dirty="0"/>
              <a:t>ها با خریدهای </a:t>
            </a:r>
            <a:r>
              <a:rPr lang="fa-IR" dirty="0" smtClean="0"/>
              <a:t>استراتژیک</a:t>
            </a:r>
            <a:endParaRPr lang="en-US" dirty="0"/>
          </a:p>
        </p:txBody>
      </p:sp>
    </p:spTree>
    <p:extLst>
      <p:ext uri="{BB962C8B-B14F-4D97-AF65-F5344CB8AC3E}">
        <p14:creationId xmlns:p14="http://schemas.microsoft.com/office/powerpoint/2010/main" val="3527013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محتوی اطلاعاتی سیاست توزیع سود</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lgn="r" rtl="1"/>
            <a:r>
              <a:rPr lang="fa-IR" dirty="0" smtClean="0"/>
              <a:t>عدم تقیسم درشرایط رشدی-اثرمثبت</a:t>
            </a:r>
          </a:p>
          <a:p>
            <a:pPr marL="457200" lvl="1" indent="0" algn="r" rtl="1">
              <a:buNone/>
            </a:pPr>
            <a:endParaRPr lang="en-US" dirty="0" smtClean="0"/>
          </a:p>
          <a:p>
            <a:pPr lvl="1" algn="r" rtl="1"/>
            <a:r>
              <a:rPr lang="fa-IR" dirty="0" smtClean="0"/>
              <a:t>تقسیم درشرایط رشدی-اثرمنفی</a:t>
            </a:r>
          </a:p>
          <a:p>
            <a:pPr marL="457200" lvl="1" indent="0" algn="r" rtl="1">
              <a:buNone/>
            </a:pPr>
            <a:endParaRPr lang="en-US" dirty="0" smtClean="0"/>
          </a:p>
          <a:p>
            <a:pPr lvl="1" algn="r" rtl="1"/>
            <a:r>
              <a:rPr lang="fa-IR" dirty="0" smtClean="0"/>
              <a:t>عدم تقسیم درشرایط بدون رشد-اثرمنفی</a:t>
            </a:r>
          </a:p>
          <a:p>
            <a:pPr marL="457200" lvl="1" indent="0" algn="r" rtl="1">
              <a:buNone/>
            </a:pPr>
            <a:endParaRPr lang="en-US" dirty="0" smtClean="0"/>
          </a:p>
          <a:p>
            <a:pPr lvl="1" algn="r" rtl="1"/>
            <a:r>
              <a:rPr lang="fa-IR" dirty="0" smtClean="0"/>
              <a:t>تقسیم درشرایط بدون رشد-اثرمثبت</a:t>
            </a:r>
            <a:endParaRPr lang="en-US" dirty="0" smtClean="0"/>
          </a:p>
          <a:p>
            <a:endParaRPr lang="en-US" dirty="0"/>
          </a:p>
        </p:txBody>
      </p:sp>
    </p:spTree>
    <p:extLst>
      <p:ext uri="{BB962C8B-B14F-4D97-AF65-F5344CB8AC3E}">
        <p14:creationId xmlns:p14="http://schemas.microsoft.com/office/powerpoint/2010/main" val="3337545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136339"/>
            <a:ext cx="6096000" cy="2585323"/>
          </a:xfrm>
          <a:prstGeom prst="rect">
            <a:avLst/>
          </a:prstGeom>
        </p:spPr>
        <p:txBody>
          <a:bodyPr>
            <a:spAutoFit/>
          </a:bodyPr>
          <a:lstStyle/>
          <a:p>
            <a:pPr algn="r" rtl="1"/>
            <a:r>
              <a:rPr lang="fa-IR" dirty="0"/>
              <a:t>انواع استراتژی تقسیم سود</a:t>
            </a:r>
            <a:endParaRPr lang="en-US" dirty="0"/>
          </a:p>
          <a:p>
            <a:pPr lvl="1" algn="r" rtl="1"/>
            <a:r>
              <a:rPr lang="fa-IR" dirty="0"/>
              <a:t>بانسبت ثابت</a:t>
            </a:r>
            <a:endParaRPr lang="en-US" dirty="0"/>
          </a:p>
          <a:p>
            <a:pPr lvl="1" algn="r" rtl="1"/>
            <a:r>
              <a:rPr lang="fa-IR" dirty="0"/>
              <a:t>تقسیم سودباقیمانده</a:t>
            </a:r>
            <a:endParaRPr lang="en-US" dirty="0"/>
          </a:p>
          <a:p>
            <a:pPr algn="r" rtl="1"/>
            <a:r>
              <a:rPr lang="fa-IR" dirty="0"/>
              <a:t>سرمایه گذاری مجددسود</a:t>
            </a:r>
            <a:endParaRPr lang="en-US" dirty="0"/>
          </a:p>
          <a:p>
            <a:pPr lvl="1" algn="r" rtl="1"/>
            <a:r>
              <a:rPr lang="fa-IR" dirty="0"/>
              <a:t>خرید اوراق </a:t>
            </a:r>
            <a:endParaRPr lang="en-US" dirty="0"/>
          </a:p>
          <a:p>
            <a:pPr lvl="1" algn="r" rtl="1"/>
            <a:r>
              <a:rPr lang="fa-IR" dirty="0"/>
              <a:t>بازخرید اوراق قرضه</a:t>
            </a:r>
            <a:endParaRPr lang="en-US" dirty="0"/>
          </a:p>
          <a:p>
            <a:pPr algn="r" rtl="1"/>
            <a:endParaRPr lang="fa-IR" dirty="0"/>
          </a:p>
          <a:p>
            <a:pPr algn="r" rtl="1"/>
            <a:endParaRPr lang="en-US" dirty="0"/>
          </a:p>
          <a:p>
            <a:endParaRPr lang="en-US" dirty="0"/>
          </a:p>
        </p:txBody>
      </p:sp>
    </p:spTree>
    <p:extLst>
      <p:ext uri="{BB962C8B-B14F-4D97-AF65-F5344CB8AC3E}">
        <p14:creationId xmlns:p14="http://schemas.microsoft.com/office/powerpoint/2010/main" val="543606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تئوریهای تقسیم سود</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تئوریهای تقسیم سود:</a:t>
            </a:r>
            <a:endParaRPr lang="en-US" dirty="0" smtClean="0"/>
          </a:p>
          <a:p>
            <a:pPr lvl="1" algn="r" rtl="1"/>
            <a:r>
              <a:rPr lang="fa-IR" dirty="0" smtClean="0"/>
              <a:t>سوال مهم این استکه سودتقسیمی الویت داردیا سود سرمایه ای</a:t>
            </a:r>
            <a:endParaRPr lang="en-US" dirty="0" smtClean="0"/>
          </a:p>
          <a:p>
            <a:pPr lvl="1" algn="r" rtl="1"/>
            <a:r>
              <a:rPr lang="fa-IR" dirty="0" smtClean="0"/>
              <a:t>بازخرید سهام بهتراست یا تقسیم نقدی مدت دار</a:t>
            </a:r>
            <a:endParaRPr lang="en-US" dirty="0" smtClean="0"/>
          </a:p>
          <a:p>
            <a:pPr lvl="1" algn="r" rtl="1"/>
            <a:r>
              <a:rPr lang="fa-IR" dirty="0" smtClean="0"/>
              <a:t>تعادل بین نرخ رشد وسود تقسیمی درمدل گوردون </a:t>
            </a:r>
            <a:endParaRPr lang="en-US" dirty="0" smtClean="0"/>
          </a:p>
          <a:p>
            <a:pPr algn="r"/>
            <a:endParaRPr lang="en-US" dirty="0" smtClean="0"/>
          </a:p>
          <a:p>
            <a:endParaRPr lang="en-US" dirty="0"/>
          </a:p>
        </p:txBody>
      </p:sp>
    </p:spTree>
    <p:extLst>
      <p:ext uri="{BB962C8B-B14F-4D97-AF65-F5344CB8AC3E}">
        <p14:creationId xmlns:p14="http://schemas.microsoft.com/office/powerpoint/2010/main" val="1858875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295402" y="9821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a-IR" dirty="0" smtClean="0"/>
              <a:t>تئوریهای سه گانه تقسیم سود(مطالعه آزاد)</a:t>
            </a:r>
            <a:endParaRPr lang="en-US" dirty="0"/>
          </a:p>
        </p:txBody>
      </p:sp>
      <p:sp>
        <p:nvSpPr>
          <p:cNvPr id="3" name="Content Placeholder 2"/>
          <p:cNvSpPr>
            <a:spLocks noGrp="1"/>
          </p:cNvSpPr>
          <p:nvPr/>
        </p:nvSpPr>
        <p:spPr>
          <a:xfrm>
            <a:off x="1295401" y="2556932"/>
            <a:ext cx="9601196" cy="3318936"/>
          </a:xfrm>
          <a:prstGeom prst="rect">
            <a:avLst/>
          </a:prstGeom>
        </p:spPr>
        <p:txBody>
          <a:bodyPr vert="horz" lIns="91440" tIns="45720" rIns="91440" bIns="45720" rtlCol="0" anchor="t">
            <a:normAutofit fontScale="47500" lnSpcReduction="2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lgn="r" rtl="1"/>
            <a:r>
              <a:rPr lang="fa-IR" dirty="0" smtClean="0"/>
              <a:t>تئوریهای سه گانه تقسیم سود</a:t>
            </a:r>
            <a:endParaRPr lang="en-US" dirty="0" smtClean="0"/>
          </a:p>
          <a:p>
            <a:pPr lvl="1" algn="r" rtl="1"/>
            <a:r>
              <a:rPr lang="fa-IR" dirty="0" smtClean="0"/>
              <a:t>نامربوط بودن سودتقسیمی:میلرومودیلیانی میگویندتنها سودموردانتظاروریسک تعیین کننده ارزش ونه شیوه توزیع سود(دربلندمدت ریسک جریان نقدی ازطریق میزان ریسک جریان نقدی عملیاتی تعیین میشودونه توزیع سود).زیراخودسهامدارمیتواند با سودپرداختی وپرداخت نشده دربازاراین رفتارراشبیه سازی کند.اما همه اینها بافرض دوباره صفربودن هزینه کارمزدومالیات سودسهام است.</a:t>
            </a:r>
            <a:endParaRPr lang="en-US" dirty="0" smtClean="0"/>
          </a:p>
          <a:p>
            <a:pPr lvl="1" algn="r" rtl="1"/>
            <a:r>
              <a:rPr lang="fa-IR" dirty="0" smtClean="0"/>
              <a:t>تئوری پرنده دردست:مطالعات تجربی نشان میدهدکه سرمایه گذاران به سودتقسیمی بیشترازسودسرمایه ای واکنش نشان داده اند.زیرا بخشی ازبازده ناشی ازسودتقسیمی یعنی نسبت سود به قیمت درمقایسه با نرخ رشد ریسک کمتری دارد.معادله نرخ بازده برابراست با نسبت سود به قیمت بعلاوه نرخ رشد .</a:t>
            </a:r>
            <a:endParaRPr lang="en-US" dirty="0" smtClean="0"/>
          </a:p>
          <a:p>
            <a:pPr lvl="1" algn="r" rtl="1"/>
            <a:r>
              <a:rPr lang="fa-IR" dirty="0" smtClean="0"/>
              <a:t>تئوری الویت مالیاتی:سه عامل باعث میشودکه سرمایه گذارسودکمترراترجیح دهد</a:t>
            </a:r>
            <a:endParaRPr lang="en-US" dirty="0" smtClean="0"/>
          </a:p>
          <a:p>
            <a:pPr lvl="2" algn="r" rtl="1"/>
            <a:r>
              <a:rPr lang="fa-IR" dirty="0" smtClean="0"/>
              <a:t>مالیات سودسرمایه بلندمدت کمترازمالیات سودتقسیمی است واین مسئله ازطریق رشد به نفع سهامدارن اصلی شرکتهاست</a:t>
            </a:r>
            <a:endParaRPr lang="en-US" dirty="0" smtClean="0"/>
          </a:p>
          <a:p>
            <a:pPr lvl="2" algn="r" rtl="1"/>
            <a:r>
              <a:rPr lang="fa-IR" dirty="0" smtClean="0"/>
              <a:t>تازمانی که سهم به فروش نرود مشمول مالیات سودسرمایه نمیشودوریال مالیاتی آتی ارزش فعلی کمتری دارد</a:t>
            </a:r>
            <a:endParaRPr lang="en-US" dirty="0" smtClean="0"/>
          </a:p>
          <a:p>
            <a:pPr lvl="2" algn="r" rtl="1"/>
            <a:r>
              <a:rPr lang="fa-IR" dirty="0" smtClean="0"/>
              <a:t>هرچه فروش سهم به تعویق افتد،مالیاتی نخواهدداشت.وقیمت آن برای خریداربه بهای تمام شده آن سهم میل میکند.</a:t>
            </a:r>
            <a:endParaRPr lang="en-US" dirty="0" smtClean="0"/>
          </a:p>
          <a:p>
            <a:pPr algn="r" rtl="1"/>
            <a:r>
              <a:rPr lang="fa-IR" dirty="0" smtClean="0"/>
              <a:t>عوامل محدود کننده توزیع سود:</a:t>
            </a:r>
            <a:endParaRPr lang="en-US" dirty="0" smtClean="0"/>
          </a:p>
          <a:p>
            <a:pPr lvl="1" algn="r" rtl="1"/>
            <a:r>
              <a:rPr lang="fa-IR" dirty="0" smtClean="0"/>
              <a:t>مفادقراردادوام برای حمایت ازاعتباردهندگان </a:t>
            </a:r>
            <a:endParaRPr lang="en-US" dirty="0" smtClean="0"/>
          </a:p>
          <a:p>
            <a:pPr lvl="1" algn="r" rtl="1"/>
            <a:r>
              <a:rPr lang="fa-IR" dirty="0" smtClean="0"/>
              <a:t>محدودیتهای سهام ممتازوتقدم آنها نسبت به سود</a:t>
            </a:r>
            <a:endParaRPr lang="en-US" dirty="0" smtClean="0"/>
          </a:p>
          <a:p>
            <a:pPr lvl="1" algn="r" rtl="1"/>
            <a:r>
              <a:rPr lang="fa-IR" dirty="0" smtClean="0"/>
              <a:t>قاعده کاهش ارزش سرمایه به معنی اینک سودتوزیع شده نباید بیش ازکل مبلغ سودانباشته  باشد.برای حمایت ازبستانکاران یا اعتباردهندگان</a:t>
            </a:r>
            <a:endParaRPr lang="en-US" dirty="0" smtClean="0"/>
          </a:p>
          <a:p>
            <a:pPr lvl="1" algn="r" rtl="1"/>
            <a:r>
              <a:rPr lang="fa-IR" dirty="0" smtClean="0"/>
              <a:t>لزوم موجودبودن وجه نقدبرای عملیات </a:t>
            </a:r>
            <a:endParaRPr lang="en-US" dirty="0" smtClean="0"/>
          </a:p>
          <a:p>
            <a:pPr algn="r" rtl="1"/>
            <a:r>
              <a:rPr lang="fa-IR" dirty="0" smtClean="0"/>
              <a:t>محتوی اطلاعاتی نامتقارن تقسیم سود</a:t>
            </a:r>
            <a:endParaRPr lang="en-US" dirty="0" smtClean="0"/>
          </a:p>
          <a:p>
            <a:endParaRPr lang="en-US" dirty="0"/>
          </a:p>
        </p:txBody>
      </p:sp>
    </p:spTree>
    <p:extLst>
      <p:ext uri="{BB962C8B-B14F-4D97-AF65-F5344CB8AC3E}">
        <p14:creationId xmlns:p14="http://schemas.microsoft.com/office/powerpoint/2010/main" val="844408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2051" y="2386752"/>
            <a:ext cx="7115693" cy="981487"/>
          </a:xfrm>
          <a:prstGeom prst="rect">
            <a:avLst/>
          </a:prstGeom>
        </p:spPr>
        <p:txBody>
          <a:bodyPr wrap="square">
            <a:spAutoFit/>
          </a:bodyPr>
          <a:lstStyle/>
          <a:p>
            <a:pPr algn="r" rtl="1">
              <a:lnSpc>
                <a:spcPct val="107000"/>
              </a:lnSpc>
              <a:spcAft>
                <a:spcPts val="800"/>
              </a:spcAft>
            </a:pPr>
            <a:r>
              <a:rPr lang="fa-IR" sz="5400" dirty="0" smtClean="0">
                <a:solidFill>
                  <a:srgbClr val="FF0000"/>
                </a:solidFill>
                <a:latin typeface="Calibri" panose="020F0502020204030204" pitchFamily="34" charset="0"/>
                <a:ea typeface="Calibri" panose="020F0502020204030204" pitchFamily="34" charset="0"/>
                <a:cs typeface="B Titr" panose="00000700000000000000" pitchFamily="2" charset="-78"/>
              </a:rPr>
              <a:t>هستی را سپاس که هستی‌د</a:t>
            </a:r>
            <a:endParaRPr lang="en-US" sz="4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226938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TotalTime>
  <Words>1373</Words>
  <Application>Microsoft Office PowerPoint</Application>
  <PresentationFormat>Widescreen</PresentationFormat>
  <Paragraphs>178</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Times New Roman</vt:lpstr>
      <vt:lpstr>Arial</vt:lpstr>
      <vt:lpstr>Calibri Light</vt:lpstr>
      <vt:lpstr>B Titr</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Khayyat Khoshdooz</dc:creator>
  <cp:lastModifiedBy>mohammad mehdi khanlo</cp:lastModifiedBy>
  <cp:revision>59</cp:revision>
  <dcterms:created xsi:type="dcterms:W3CDTF">2024-05-06T07:15:48Z</dcterms:created>
  <dcterms:modified xsi:type="dcterms:W3CDTF">2026-08-19T15:05:20Z</dcterms:modified>
</cp:coreProperties>
</file>