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17.xml" ContentType="application/vnd.openxmlformats-officedocument.presentationml.notesSlide+xml"/>
  <Override PartName="/ppt/theme/themeOverride2.xml" ContentType="application/vnd.openxmlformats-officedocument.themeOverride+xml"/>
  <Override PartName="/ppt/notesSlides/notesSlide18.xml" ContentType="application/vnd.openxmlformats-officedocument.presentationml.notesSlide+xml"/>
  <Override PartName="/ppt/theme/themeOverride3.xml" ContentType="application/vnd.openxmlformats-officedocument.themeOverride+xml"/>
  <Override PartName="/ppt/notesSlides/notesSlide19.xml" ContentType="application/vnd.openxmlformats-officedocument.presentationml.notesSlide+xml"/>
  <Override PartName="/ppt/theme/themeOverride4.xml" ContentType="application/vnd.openxmlformats-officedocument.themeOverride+xml"/>
  <Override PartName="/ppt/notesSlides/notesSlide20.xml" ContentType="application/vnd.openxmlformats-officedocument.presentationml.notesSlide+xml"/>
  <Override PartName="/ppt/theme/themeOverride5.xml" ContentType="application/vnd.openxmlformats-officedocument.themeOverride+xml"/>
  <Override PartName="/ppt/notesSlides/notesSlide21.xml" ContentType="application/vnd.openxmlformats-officedocument.presentationml.notesSl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 id="2147483658" r:id="rId2"/>
  </p:sldMasterIdLst>
  <p:notesMasterIdLst>
    <p:notesMasterId r:id="rId48"/>
  </p:notesMasterIdLst>
  <p:sldIdLst>
    <p:sldId id="669" r:id="rId3"/>
    <p:sldId id="452" r:id="rId4"/>
    <p:sldId id="672" r:id="rId5"/>
    <p:sldId id="676" r:id="rId6"/>
    <p:sldId id="675" r:id="rId7"/>
    <p:sldId id="674" r:id="rId8"/>
    <p:sldId id="673" r:id="rId9"/>
    <p:sldId id="677" r:id="rId10"/>
    <p:sldId id="483" r:id="rId11"/>
    <p:sldId id="489" r:id="rId12"/>
    <p:sldId id="515" r:id="rId13"/>
    <p:sldId id="516" r:id="rId14"/>
    <p:sldId id="519" r:id="rId15"/>
    <p:sldId id="518" r:id="rId16"/>
    <p:sldId id="517" r:id="rId17"/>
    <p:sldId id="520" r:id="rId18"/>
    <p:sldId id="521" r:id="rId19"/>
    <p:sldId id="522" r:id="rId20"/>
    <p:sldId id="523" r:id="rId21"/>
    <p:sldId id="524" r:id="rId22"/>
    <p:sldId id="525" r:id="rId23"/>
    <p:sldId id="526" r:id="rId24"/>
    <p:sldId id="506" r:id="rId25"/>
    <p:sldId id="527" r:id="rId26"/>
    <p:sldId id="528" r:id="rId27"/>
    <p:sldId id="678" r:id="rId28"/>
    <p:sldId id="679" r:id="rId29"/>
    <p:sldId id="548" r:id="rId30"/>
    <p:sldId id="680" r:id="rId31"/>
    <p:sldId id="550" r:id="rId32"/>
    <p:sldId id="559" r:id="rId33"/>
    <p:sldId id="545" r:id="rId34"/>
    <p:sldId id="532" r:id="rId35"/>
    <p:sldId id="549" r:id="rId36"/>
    <p:sldId id="533" r:id="rId37"/>
    <p:sldId id="534" r:id="rId38"/>
    <p:sldId id="530" r:id="rId39"/>
    <p:sldId id="535" r:id="rId40"/>
    <p:sldId id="536" r:id="rId41"/>
    <p:sldId id="537" r:id="rId42"/>
    <p:sldId id="538" r:id="rId43"/>
    <p:sldId id="539" r:id="rId44"/>
    <p:sldId id="540" r:id="rId45"/>
    <p:sldId id="541" r:id="rId46"/>
    <p:sldId id="670" r:id="rId47"/>
  </p:sldIdLst>
  <p:sldSz cx="9144000" cy="5143500" type="screen16x9"/>
  <p:notesSz cx="7010400" cy="9296400"/>
  <p:embeddedFontLst>
    <p:embeddedFont>
      <p:font typeface="Arvo" panose="020B0604020202020204" charset="0"/>
      <p:regular r:id="rId49"/>
      <p:bold r:id="rId50"/>
      <p:italic r:id="rId51"/>
      <p:boldItalic r:id="rId52"/>
    </p:embeddedFont>
    <p:embeddedFont>
      <p:font typeface="B Jadid" panose="00000700000000000000" pitchFamily="2" charset="-78"/>
      <p:bold r:id="rId53"/>
    </p:embeddedFont>
    <p:embeddedFont>
      <p:font typeface="B Mitra" panose="00000400000000000000" pitchFamily="2" charset="-78"/>
      <p:regular r:id="rId54"/>
      <p:bold r:id="rId55"/>
    </p:embeddedFont>
    <p:embeddedFont>
      <p:font typeface="B Nazanin" panose="00000400000000000000" pitchFamily="2" charset="-78"/>
      <p:regular r:id="rId56"/>
      <p:bold r:id="rId57"/>
    </p:embeddedFont>
    <p:embeddedFont>
      <p:font typeface="Roboto Condensed" panose="02000000000000000000" pitchFamily="2" charset="0"/>
      <p:regular r:id="rId58"/>
      <p:bold r:id="rId59"/>
      <p:italic r:id="rId60"/>
      <p:boldItalic r:id="rId61"/>
    </p:embeddedFont>
    <p:embeddedFont>
      <p:font typeface="Roboto Condensed Light" panose="02000000000000000000" pitchFamily="2" charset="0"/>
      <p:regular r:id="rId62"/>
      <p:bold r:id="rId63"/>
      <p:italic r:id="rId64"/>
      <p:bold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2C02"/>
    <a:srgbClr val="66FFCC"/>
    <a:srgbClr val="F157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7E6197A-6C3F-4487-BB5B-8DFD0E85DE87}">
  <a:tblStyle styleId="{A7E6197A-6C3F-4487-BB5B-8DFD0E85DE87}"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989BC57A-06C2-4C6A-8FB8-EF61438B0361}"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63" autoAdjust="0"/>
    <p:restoredTop sz="94660"/>
  </p:normalViewPr>
  <p:slideViewPr>
    <p:cSldViewPr>
      <p:cViewPr varScale="1">
        <p:scale>
          <a:sx n="100" d="100"/>
          <a:sy n="100" d="100"/>
        </p:scale>
        <p:origin x="936" y="6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15.fntdata"/><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5.fntdata"/><Relationship Id="rId58" Type="http://schemas.openxmlformats.org/officeDocument/2006/relationships/font" Target="fonts/font10.fntdata"/><Relationship Id="rId66"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font" Target="fonts/font13.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56" Type="http://schemas.openxmlformats.org/officeDocument/2006/relationships/font" Target="fonts/font8.fntdata"/><Relationship Id="rId64" Type="http://schemas.openxmlformats.org/officeDocument/2006/relationships/font" Target="fonts/font16.fntdata"/><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font" Target="fonts/font3.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11.fntdata"/><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6.fntdata"/><Relationship Id="rId62"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4.fntdata"/><Relationship Id="rId60" Type="http://schemas.openxmlformats.org/officeDocument/2006/relationships/font" Target="fonts/font12.fntdata"/><Relationship Id="rId65" Type="http://schemas.openxmlformats.org/officeDocument/2006/relationships/font" Target="fonts/font17.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font" Target="fonts/font2.fntdata"/><Relationship Id="rId55"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238868560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Tree>
    <p:extLst>
      <p:ext uri="{BB962C8B-B14F-4D97-AF65-F5344CB8AC3E}">
        <p14:creationId xmlns:p14="http://schemas.microsoft.com/office/powerpoint/2010/main" val="2802439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27815-EAC6-1770-2CB1-05D59D6506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0D8EF8-BAB4-15EF-7527-0808BAC750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C9F81A-619C-7C46-E214-1EE7CF1E8FFE}"/>
              </a:ext>
            </a:extLst>
          </p:cNvPr>
          <p:cNvSpPr>
            <a:spLocks noGrp="1"/>
          </p:cNvSpPr>
          <p:nvPr>
            <p:ph type="body" idx="1"/>
          </p:nvPr>
        </p:nvSpPr>
        <p:spPr/>
        <p:txBody>
          <a:bodyPr/>
          <a:lstStyle/>
          <a:p>
            <a:endParaRPr lang="fa-IR"/>
          </a:p>
        </p:txBody>
      </p:sp>
    </p:spTree>
    <p:extLst>
      <p:ext uri="{BB962C8B-B14F-4D97-AF65-F5344CB8AC3E}">
        <p14:creationId xmlns:p14="http://schemas.microsoft.com/office/powerpoint/2010/main" val="1410521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2227C-6588-5C7C-A4AB-BA0C758A70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E9A84B-8C19-96BB-0F24-C26E2BED4B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8E9104-C8C8-DB3E-5FE3-D9E7E5090E74}"/>
              </a:ext>
            </a:extLst>
          </p:cNvPr>
          <p:cNvSpPr>
            <a:spLocks noGrp="1"/>
          </p:cNvSpPr>
          <p:nvPr>
            <p:ph type="body" idx="1"/>
          </p:nvPr>
        </p:nvSpPr>
        <p:spPr/>
        <p:txBody>
          <a:bodyPr/>
          <a:lstStyle/>
          <a:p>
            <a:endParaRPr lang="fa-IR"/>
          </a:p>
        </p:txBody>
      </p:sp>
    </p:spTree>
    <p:extLst>
      <p:ext uri="{BB962C8B-B14F-4D97-AF65-F5344CB8AC3E}">
        <p14:creationId xmlns:p14="http://schemas.microsoft.com/office/powerpoint/2010/main" val="271857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C62C7-6F99-9083-71B7-B58E1AA55B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654E9D-E078-9A6C-96B0-FA2F7D9279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994790-E1CD-F61E-4775-D6DB0BF50B30}"/>
              </a:ext>
            </a:extLst>
          </p:cNvPr>
          <p:cNvSpPr>
            <a:spLocks noGrp="1"/>
          </p:cNvSpPr>
          <p:nvPr>
            <p:ph type="body" idx="1"/>
          </p:nvPr>
        </p:nvSpPr>
        <p:spPr/>
        <p:txBody>
          <a:bodyPr/>
          <a:lstStyle/>
          <a:p>
            <a:endParaRPr lang="fa-IR"/>
          </a:p>
        </p:txBody>
      </p:sp>
    </p:spTree>
    <p:extLst>
      <p:ext uri="{BB962C8B-B14F-4D97-AF65-F5344CB8AC3E}">
        <p14:creationId xmlns:p14="http://schemas.microsoft.com/office/powerpoint/2010/main" val="1773833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0C7A5-4B36-B3DC-0A92-FDC6FA5E80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024D1F-4D49-A1F3-CD65-1A43699B0C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F06D6D-F628-5F1A-8D2B-56FB07744DD9}"/>
              </a:ext>
            </a:extLst>
          </p:cNvPr>
          <p:cNvSpPr>
            <a:spLocks noGrp="1"/>
          </p:cNvSpPr>
          <p:nvPr>
            <p:ph type="body" idx="1"/>
          </p:nvPr>
        </p:nvSpPr>
        <p:spPr/>
        <p:txBody>
          <a:bodyPr/>
          <a:lstStyle/>
          <a:p>
            <a:endParaRPr lang="fa-IR"/>
          </a:p>
        </p:txBody>
      </p:sp>
    </p:spTree>
    <p:extLst>
      <p:ext uri="{BB962C8B-B14F-4D97-AF65-F5344CB8AC3E}">
        <p14:creationId xmlns:p14="http://schemas.microsoft.com/office/powerpoint/2010/main" val="3306951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730CA-45F7-9B6C-A2B5-AA2209E116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AE2BB3-CE0E-DB76-810B-0B75E8C712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1D2285-CEAE-5FE3-FE78-19A77B9592D8}"/>
              </a:ext>
            </a:extLst>
          </p:cNvPr>
          <p:cNvSpPr>
            <a:spLocks noGrp="1"/>
          </p:cNvSpPr>
          <p:nvPr>
            <p:ph type="body" idx="1"/>
          </p:nvPr>
        </p:nvSpPr>
        <p:spPr/>
        <p:txBody>
          <a:bodyPr/>
          <a:lstStyle/>
          <a:p>
            <a:endParaRPr lang="fa-IR"/>
          </a:p>
        </p:txBody>
      </p:sp>
    </p:spTree>
    <p:extLst>
      <p:ext uri="{BB962C8B-B14F-4D97-AF65-F5344CB8AC3E}">
        <p14:creationId xmlns:p14="http://schemas.microsoft.com/office/powerpoint/2010/main" val="884528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311A1-B9CD-7475-F3E8-48D6D835F7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687614-2F40-EFB0-9C2F-D596F476C3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01BBBD-9F70-AED3-0DB9-0F425BAD3BC4}"/>
              </a:ext>
            </a:extLst>
          </p:cNvPr>
          <p:cNvSpPr>
            <a:spLocks noGrp="1"/>
          </p:cNvSpPr>
          <p:nvPr>
            <p:ph type="body" idx="1"/>
          </p:nvPr>
        </p:nvSpPr>
        <p:spPr/>
        <p:txBody>
          <a:bodyPr/>
          <a:lstStyle/>
          <a:p>
            <a:endParaRPr lang="fa-IR"/>
          </a:p>
        </p:txBody>
      </p:sp>
    </p:spTree>
    <p:extLst>
      <p:ext uri="{BB962C8B-B14F-4D97-AF65-F5344CB8AC3E}">
        <p14:creationId xmlns:p14="http://schemas.microsoft.com/office/powerpoint/2010/main" val="1759576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4019872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054008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295488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35104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3848121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7947457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028041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96887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5735487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27650516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5985936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8814720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0969134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5568834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779785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672000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6753233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8489962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2275429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3765603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8066499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29971751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06f1c2d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2470278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 2 columns" type="twoColTx">
  <p:cSld name="TITLE_AND_TWO_COLUMNS">
    <p:spTree>
      <p:nvGrpSpPr>
        <p:cNvPr id="1" name="Shape 81"/>
        <p:cNvGrpSpPr/>
        <p:nvPr/>
      </p:nvGrpSpPr>
      <p:grpSpPr>
        <a:xfrm>
          <a:off x="0" y="0"/>
          <a:ext cx="0" cy="0"/>
          <a:chOff x="0" y="0"/>
          <a:chExt cx="0" cy="0"/>
        </a:xfrm>
      </p:grpSpPr>
      <p:grpSp>
        <p:nvGrpSpPr>
          <p:cNvPr id="82" name="Google Shape;82;p6"/>
          <p:cNvGrpSpPr/>
          <p:nvPr/>
        </p:nvGrpSpPr>
        <p:grpSpPr>
          <a:xfrm>
            <a:off x="-4" y="40"/>
            <a:ext cx="7072430" cy="1327315"/>
            <a:chOff x="-4" y="40"/>
            <a:chExt cx="7072430" cy="1327315"/>
          </a:xfrm>
        </p:grpSpPr>
        <p:sp>
          <p:nvSpPr>
            <p:cNvPr id="83" name="Google Shape;83;p6"/>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nvGrpSpPr>
            <p:cNvPr id="84" name="Google Shape;84;p6"/>
            <p:cNvGrpSpPr/>
            <p:nvPr/>
          </p:nvGrpSpPr>
          <p:grpSpPr>
            <a:xfrm rot="10800000" flipH="1">
              <a:off x="3" y="40"/>
              <a:ext cx="6756168" cy="1327315"/>
              <a:chOff x="-2168138" y="330075"/>
              <a:chExt cx="8650663" cy="1699506"/>
            </a:xfrm>
          </p:grpSpPr>
          <p:sp>
            <p:nvSpPr>
              <p:cNvPr id="85" name="Google Shape;85;p6"/>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6" name="Google Shape;86;p6"/>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nvGrpSpPr>
            <p:cNvPr id="87" name="Google Shape;87;p6"/>
            <p:cNvGrpSpPr/>
            <p:nvPr/>
          </p:nvGrpSpPr>
          <p:grpSpPr>
            <a:xfrm rot="10800000" flipH="1">
              <a:off x="-4" y="381007"/>
              <a:ext cx="7072430" cy="771744"/>
              <a:chOff x="-9092084" y="330075"/>
              <a:chExt cx="15574609" cy="1699501"/>
            </a:xfrm>
          </p:grpSpPr>
          <p:sp>
            <p:nvSpPr>
              <p:cNvPr id="88" name="Google Shape;88;p6"/>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sp>
            <p:nvSpPr>
              <p:cNvPr id="89" name="Google Shape;89;p6"/>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rvo"/>
                  <a:ea typeface="Arvo"/>
                  <a:cs typeface="Arvo"/>
                  <a:sym typeface="Arvo"/>
                </a:endParaRPr>
              </a:p>
            </p:txBody>
          </p:sp>
        </p:grpSp>
      </p:grpSp>
      <p:grpSp>
        <p:nvGrpSpPr>
          <p:cNvPr id="90" name="Google Shape;90;p6"/>
          <p:cNvGrpSpPr/>
          <p:nvPr/>
        </p:nvGrpSpPr>
        <p:grpSpPr>
          <a:xfrm>
            <a:off x="6946842" y="4472723"/>
            <a:ext cx="2202830" cy="670795"/>
            <a:chOff x="5575242" y="4472723"/>
            <a:chExt cx="2202830" cy="670795"/>
          </a:xfrm>
        </p:grpSpPr>
        <p:sp>
          <p:nvSpPr>
            <p:cNvPr id="91" name="Google Shape;91;p6"/>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 name="Google Shape;92;p6"/>
            <p:cNvGrpSpPr/>
            <p:nvPr/>
          </p:nvGrpSpPr>
          <p:grpSpPr>
            <a:xfrm flipH="1">
              <a:off x="5734850" y="4472723"/>
              <a:ext cx="2040837" cy="670795"/>
              <a:chOff x="1297954" y="330075"/>
              <a:chExt cx="5169293" cy="1699506"/>
            </a:xfrm>
          </p:grpSpPr>
          <p:sp>
            <p:nvSpPr>
              <p:cNvPr id="93" name="Google Shape;93;p6"/>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6"/>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6"/>
            <p:cNvGrpSpPr/>
            <p:nvPr/>
          </p:nvGrpSpPr>
          <p:grpSpPr>
            <a:xfrm flipH="1">
              <a:off x="5578209" y="4646738"/>
              <a:ext cx="2199863" cy="304563"/>
              <a:chOff x="-5827153" y="330075"/>
              <a:chExt cx="12276019" cy="1699569"/>
            </a:xfrm>
          </p:grpSpPr>
          <p:sp>
            <p:nvSpPr>
              <p:cNvPr id="96" name="Google Shape;96;p6"/>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6"/>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8" name="Google Shape;98;p6"/>
          <p:cNvSpPr txBox="1">
            <a:spLocks noGrp="1"/>
          </p:cNvSpPr>
          <p:nvPr>
            <p:ph type="title"/>
          </p:nvPr>
        </p:nvSpPr>
        <p:spPr>
          <a:xfrm>
            <a:off x="814275" y="392575"/>
            <a:ext cx="5258400" cy="7662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99" name="Google Shape;99;p6"/>
          <p:cNvSpPr txBox="1">
            <a:spLocks noGrp="1"/>
          </p:cNvSpPr>
          <p:nvPr>
            <p:ph type="body" idx="1"/>
          </p:nvPr>
        </p:nvSpPr>
        <p:spPr>
          <a:xfrm>
            <a:off x="814275" y="1537988"/>
            <a:ext cx="3378300" cy="27243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0" name="Google Shape;100;p6"/>
          <p:cNvSpPr txBox="1">
            <a:spLocks noGrp="1"/>
          </p:cNvSpPr>
          <p:nvPr>
            <p:ph type="body" idx="2"/>
          </p:nvPr>
        </p:nvSpPr>
        <p:spPr>
          <a:xfrm>
            <a:off x="4396123" y="1537988"/>
            <a:ext cx="3378300" cy="27243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1000"/>
              </a:spcBef>
              <a:spcAft>
                <a:spcPts val="0"/>
              </a:spcAft>
              <a:buSzPts val="2000"/>
              <a:buChar char="▻"/>
              <a:defRPr sz="2000"/>
            </a:lvl2pPr>
            <a:lvl3pPr marL="1371600" lvl="2" indent="-355600">
              <a:spcBef>
                <a:spcPts val="1000"/>
              </a:spcBef>
              <a:spcAft>
                <a:spcPts val="0"/>
              </a:spcAft>
              <a:buSzPts val="2000"/>
              <a:buChar char="▻"/>
              <a:defRPr sz="2000"/>
            </a:lvl3pPr>
            <a:lvl4pPr marL="1828800" lvl="3" indent="-355600">
              <a:spcBef>
                <a:spcPts val="1000"/>
              </a:spcBef>
              <a:spcAft>
                <a:spcPts val="0"/>
              </a:spcAft>
              <a:buSzPts val="2000"/>
              <a:buChar char="▻"/>
              <a:defRPr sz="2000"/>
            </a:lvl4pPr>
            <a:lvl5pPr marL="2286000" lvl="4" indent="-355600">
              <a:spcBef>
                <a:spcPts val="1000"/>
              </a:spcBef>
              <a:spcAft>
                <a:spcPts val="0"/>
              </a:spcAft>
              <a:buSzPts val="2000"/>
              <a:buChar char="▻"/>
              <a:defRPr sz="2000"/>
            </a:lvl5pPr>
            <a:lvl6pPr marL="2743200" lvl="5" indent="-355600">
              <a:spcBef>
                <a:spcPts val="1000"/>
              </a:spcBef>
              <a:spcAft>
                <a:spcPts val="0"/>
              </a:spcAft>
              <a:buSzPts val="2000"/>
              <a:buChar char="▻"/>
              <a:defRPr sz="2000"/>
            </a:lvl6pPr>
            <a:lvl7pPr marL="3200400" lvl="6" indent="-355600">
              <a:spcBef>
                <a:spcPts val="1000"/>
              </a:spcBef>
              <a:spcAft>
                <a:spcPts val="0"/>
              </a:spcAft>
              <a:buSzPts val="2000"/>
              <a:buChar char="▻"/>
              <a:defRPr sz="2000"/>
            </a:lvl7pPr>
            <a:lvl8pPr marL="3657600" lvl="7" indent="-355600">
              <a:spcBef>
                <a:spcPts val="1000"/>
              </a:spcBef>
              <a:spcAft>
                <a:spcPts val="0"/>
              </a:spcAft>
              <a:buSzPts val="2000"/>
              <a:buChar char="▻"/>
              <a:defRPr sz="2000"/>
            </a:lvl8pPr>
            <a:lvl9pPr marL="4114800" lvl="8" indent="-355600">
              <a:spcBef>
                <a:spcPts val="1000"/>
              </a:spcBef>
              <a:spcAft>
                <a:spcPts val="1000"/>
              </a:spcAft>
              <a:buSzPts val="2000"/>
              <a:buChar char="▻"/>
              <a:defRPr sz="2000"/>
            </a:lvl9pPr>
          </a:lstStyle>
          <a:p>
            <a:endParaRPr/>
          </a:p>
        </p:txBody>
      </p:sp>
      <p:sp>
        <p:nvSpPr>
          <p:cNvPr id="101" name="Google Shape;101;p6"/>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62"/>
        <p:cNvGrpSpPr/>
        <p:nvPr/>
      </p:nvGrpSpPr>
      <p:grpSpPr>
        <a:xfrm>
          <a:off x="0" y="0"/>
          <a:ext cx="0" cy="0"/>
          <a:chOff x="0" y="0"/>
          <a:chExt cx="0" cy="0"/>
        </a:xfrm>
      </p:grpSpPr>
      <p:grpSp>
        <p:nvGrpSpPr>
          <p:cNvPr id="163" name="Google Shape;163;p10"/>
          <p:cNvGrpSpPr/>
          <p:nvPr/>
        </p:nvGrpSpPr>
        <p:grpSpPr>
          <a:xfrm rot="10800000">
            <a:off x="-8" y="-2"/>
            <a:ext cx="2202830" cy="670795"/>
            <a:chOff x="5575242" y="4472723"/>
            <a:chExt cx="2202830" cy="670795"/>
          </a:xfrm>
        </p:grpSpPr>
        <p:sp>
          <p:nvSpPr>
            <p:cNvPr id="164" name="Google Shape;164;p10"/>
            <p:cNvSpPr/>
            <p:nvPr/>
          </p:nvSpPr>
          <p:spPr>
            <a:xfrm rot="10800000">
              <a:off x="5575242" y="4948334"/>
              <a:ext cx="394200" cy="1314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5" name="Google Shape;165;p10"/>
            <p:cNvGrpSpPr/>
            <p:nvPr/>
          </p:nvGrpSpPr>
          <p:grpSpPr>
            <a:xfrm flipH="1">
              <a:off x="5734850" y="4472723"/>
              <a:ext cx="2040837" cy="670795"/>
              <a:chOff x="1297954" y="330075"/>
              <a:chExt cx="5169293" cy="1699506"/>
            </a:xfrm>
          </p:grpSpPr>
          <p:sp>
            <p:nvSpPr>
              <p:cNvPr id="166" name="Google Shape;166;p10"/>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0"/>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8" name="Google Shape;168;p10"/>
            <p:cNvGrpSpPr/>
            <p:nvPr/>
          </p:nvGrpSpPr>
          <p:grpSpPr>
            <a:xfrm flipH="1">
              <a:off x="5578209" y="4646738"/>
              <a:ext cx="2199863" cy="304563"/>
              <a:chOff x="-5827153" y="330075"/>
              <a:chExt cx="12276019" cy="1699569"/>
            </a:xfrm>
          </p:grpSpPr>
          <p:sp>
            <p:nvSpPr>
              <p:cNvPr id="169" name="Google Shape;169;p10"/>
              <p:cNvSpPr/>
              <p:nvPr/>
            </p:nvSpPr>
            <p:spPr>
              <a:xfrm>
                <a:off x="-5827153" y="330144"/>
                <a:ext cx="1061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0"/>
              <p:cNvSpPr/>
              <p:nvPr/>
            </p:nvSpPr>
            <p:spPr>
              <a:xfrm>
                <a:off x="4749366"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71" name="Google Shape;171;p10"/>
          <p:cNvGrpSpPr/>
          <p:nvPr/>
        </p:nvGrpSpPr>
        <p:grpSpPr>
          <a:xfrm>
            <a:off x="6946842" y="4472723"/>
            <a:ext cx="2202830" cy="670795"/>
            <a:chOff x="5575242" y="4472723"/>
            <a:chExt cx="2202830" cy="670795"/>
          </a:xfrm>
        </p:grpSpPr>
        <p:sp>
          <p:nvSpPr>
            <p:cNvPr id="172" name="Google Shape;172;p10"/>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3" name="Google Shape;173;p10"/>
            <p:cNvGrpSpPr/>
            <p:nvPr/>
          </p:nvGrpSpPr>
          <p:grpSpPr>
            <a:xfrm flipH="1">
              <a:off x="5734850" y="4472723"/>
              <a:ext cx="2040837" cy="670795"/>
              <a:chOff x="1297954" y="330075"/>
              <a:chExt cx="5169293" cy="1699506"/>
            </a:xfrm>
          </p:grpSpPr>
          <p:sp>
            <p:nvSpPr>
              <p:cNvPr id="174" name="Google Shape;174;p10"/>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0"/>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6" name="Google Shape;176;p10"/>
            <p:cNvGrpSpPr/>
            <p:nvPr/>
          </p:nvGrpSpPr>
          <p:grpSpPr>
            <a:xfrm flipH="1">
              <a:off x="5578209" y="4646738"/>
              <a:ext cx="2199863" cy="304563"/>
              <a:chOff x="-5827153" y="330075"/>
              <a:chExt cx="12276019" cy="1699569"/>
            </a:xfrm>
          </p:grpSpPr>
          <p:sp>
            <p:nvSpPr>
              <p:cNvPr id="177" name="Google Shape;177;p10"/>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0"/>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79" name="Google Shape;179;p10"/>
          <p:cNvSpPr txBox="1">
            <a:spLocks noGrp="1"/>
          </p:cNvSpPr>
          <p:nvPr>
            <p:ph type="sldNum" idx="12"/>
          </p:nvPr>
        </p:nvSpPr>
        <p:spPr>
          <a:xfrm>
            <a:off x="7618000" y="4636500"/>
            <a:ext cx="148740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242647" y="254632"/>
            <a:ext cx="8679898"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65010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16FEB831-9838-4AE0-A84C-DF41A507F948}" type="datetimeFigureOut">
              <a:rPr lang="en-US" smtClean="0"/>
              <a:t>5/24/2026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40FA97-46F5-4608-BD88-CC76B4AD96F7}" type="slidenum">
              <a:rPr lang="en-US" smtClean="0"/>
              <a:t>‹#›</a:t>
            </a:fld>
            <a:endParaRPr lang="en-US"/>
          </a:p>
        </p:txBody>
      </p:sp>
    </p:spTree>
    <p:extLst>
      <p:ext uri="{BB962C8B-B14F-4D97-AF65-F5344CB8AC3E}">
        <p14:creationId xmlns:p14="http://schemas.microsoft.com/office/powerpoint/2010/main" val="239630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Break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69628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dpi="0" rotWithShape="1">
          <a:blip r:embed="rId6">
            <a:lum/>
          </a:blip>
          <a:srcRect/>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14275" y="392575"/>
            <a:ext cx="5258400" cy="7662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1pPr>
            <a:lvl2pPr lvl="1">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2pPr>
            <a:lvl3pPr lvl="2">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3pPr>
            <a:lvl4pPr lvl="3">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4pPr>
            <a:lvl5pPr lvl="4">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5pPr>
            <a:lvl6pPr lvl="5">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6pPr>
            <a:lvl7pPr lvl="6">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7pPr>
            <a:lvl8pPr lvl="7">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8pPr>
            <a:lvl9pPr lvl="8">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9pPr>
          </a:lstStyle>
          <a:p>
            <a:endParaRPr/>
          </a:p>
        </p:txBody>
      </p:sp>
      <p:sp>
        <p:nvSpPr>
          <p:cNvPr id="7" name="Google Shape;7;p1"/>
          <p:cNvSpPr txBox="1">
            <a:spLocks noGrp="1"/>
          </p:cNvSpPr>
          <p:nvPr>
            <p:ph type="body" idx="1"/>
          </p:nvPr>
        </p:nvSpPr>
        <p:spPr>
          <a:xfrm>
            <a:off x="814275" y="1327350"/>
            <a:ext cx="6132600" cy="3145500"/>
          </a:xfrm>
          <a:prstGeom prst="rect">
            <a:avLst/>
          </a:prstGeom>
          <a:noFill/>
          <a:ln>
            <a:noFill/>
          </a:ln>
        </p:spPr>
        <p:txBody>
          <a:bodyPr spcFirstLastPara="1" wrap="square" lIns="91425" tIns="91425" rIns="91425" bIns="91425" anchor="ctr" anchorCtr="0">
            <a:noAutofit/>
          </a:bodyPr>
          <a:lstStyle>
            <a:lvl1pPr marL="457200" lvl="0" indent="-381000">
              <a:spcBef>
                <a:spcPts val="6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1pPr>
            <a:lvl2pPr marL="914400" lvl="1"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2pPr>
            <a:lvl3pPr marL="1371600" lvl="2"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3pPr>
            <a:lvl4pPr marL="1828800" lvl="3"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4pPr>
            <a:lvl5pPr marL="2286000" lvl="4"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5pPr>
            <a:lvl6pPr marL="2743200" lvl="5"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6pPr>
            <a:lvl7pPr marL="3200400" lvl="6"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7pPr>
            <a:lvl8pPr marL="3657600" lvl="7"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8pPr>
            <a:lvl9pPr marL="4114800" lvl="8" indent="-381000">
              <a:spcBef>
                <a:spcPts val="1000"/>
              </a:spcBef>
              <a:spcAft>
                <a:spcPts val="100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9pPr>
          </a:lstStyle>
          <a:p>
            <a:endParaRPr/>
          </a:p>
        </p:txBody>
      </p:sp>
      <p:sp>
        <p:nvSpPr>
          <p:cNvPr id="8" name="Google Shape;8;p1"/>
          <p:cNvSpPr txBox="1">
            <a:spLocks noGrp="1"/>
          </p:cNvSpPr>
          <p:nvPr>
            <p:ph type="sldNum" idx="12"/>
          </p:nvPr>
        </p:nvSpPr>
        <p:spPr>
          <a:xfrm>
            <a:off x="7618000" y="4636500"/>
            <a:ext cx="1487400" cy="315600"/>
          </a:xfrm>
          <a:prstGeom prst="rect">
            <a:avLst/>
          </a:prstGeom>
          <a:noFill/>
          <a:ln>
            <a:noFill/>
          </a:ln>
        </p:spPr>
        <p:txBody>
          <a:bodyPr spcFirstLastPara="1" wrap="square" lIns="91425" tIns="91425" rIns="91425" bIns="91425" anchor="ctr" anchorCtr="0">
            <a:noAutofit/>
          </a:bodyPr>
          <a:lstStyle>
            <a:lvl1pPr lvl="0" algn="r">
              <a:buNone/>
              <a:defRPr sz="1200" b="1">
                <a:solidFill>
                  <a:schemeClr val="lt1"/>
                </a:solidFill>
                <a:latin typeface="Roboto Condensed"/>
                <a:ea typeface="Roboto Condensed"/>
                <a:cs typeface="Roboto Condensed"/>
                <a:sym typeface="Roboto Condensed"/>
              </a:defRPr>
            </a:lvl1pPr>
            <a:lvl2pPr lvl="1" algn="r">
              <a:buNone/>
              <a:defRPr sz="1200" b="1">
                <a:solidFill>
                  <a:schemeClr val="lt1"/>
                </a:solidFill>
                <a:latin typeface="Roboto Condensed"/>
                <a:ea typeface="Roboto Condensed"/>
                <a:cs typeface="Roboto Condensed"/>
                <a:sym typeface="Roboto Condensed"/>
              </a:defRPr>
            </a:lvl2pPr>
            <a:lvl3pPr lvl="2" algn="r">
              <a:buNone/>
              <a:defRPr sz="1200" b="1">
                <a:solidFill>
                  <a:schemeClr val="lt1"/>
                </a:solidFill>
                <a:latin typeface="Roboto Condensed"/>
                <a:ea typeface="Roboto Condensed"/>
                <a:cs typeface="Roboto Condensed"/>
                <a:sym typeface="Roboto Condensed"/>
              </a:defRPr>
            </a:lvl3pPr>
            <a:lvl4pPr lvl="3" algn="r">
              <a:buNone/>
              <a:defRPr sz="1200" b="1">
                <a:solidFill>
                  <a:schemeClr val="lt1"/>
                </a:solidFill>
                <a:latin typeface="Roboto Condensed"/>
                <a:ea typeface="Roboto Condensed"/>
                <a:cs typeface="Roboto Condensed"/>
                <a:sym typeface="Roboto Condensed"/>
              </a:defRPr>
            </a:lvl4pPr>
            <a:lvl5pPr lvl="4" algn="r">
              <a:buNone/>
              <a:defRPr sz="1200" b="1">
                <a:solidFill>
                  <a:schemeClr val="lt1"/>
                </a:solidFill>
                <a:latin typeface="Roboto Condensed"/>
                <a:ea typeface="Roboto Condensed"/>
                <a:cs typeface="Roboto Condensed"/>
                <a:sym typeface="Roboto Condensed"/>
              </a:defRPr>
            </a:lvl5pPr>
            <a:lvl6pPr lvl="5" algn="r">
              <a:buNone/>
              <a:defRPr sz="1200" b="1">
                <a:solidFill>
                  <a:schemeClr val="lt1"/>
                </a:solidFill>
                <a:latin typeface="Roboto Condensed"/>
                <a:ea typeface="Roboto Condensed"/>
                <a:cs typeface="Roboto Condensed"/>
                <a:sym typeface="Roboto Condensed"/>
              </a:defRPr>
            </a:lvl6pPr>
            <a:lvl7pPr lvl="6" algn="r">
              <a:buNone/>
              <a:defRPr sz="1200" b="1">
                <a:solidFill>
                  <a:schemeClr val="lt1"/>
                </a:solidFill>
                <a:latin typeface="Roboto Condensed"/>
                <a:ea typeface="Roboto Condensed"/>
                <a:cs typeface="Roboto Condensed"/>
                <a:sym typeface="Roboto Condensed"/>
              </a:defRPr>
            </a:lvl7pPr>
            <a:lvl8pPr lvl="7" algn="r">
              <a:buNone/>
              <a:defRPr sz="1200" b="1">
                <a:solidFill>
                  <a:schemeClr val="lt1"/>
                </a:solidFill>
                <a:latin typeface="Roboto Condensed"/>
                <a:ea typeface="Roboto Condensed"/>
                <a:cs typeface="Roboto Condensed"/>
                <a:sym typeface="Roboto Condensed"/>
              </a:defRPr>
            </a:lvl8pPr>
            <a:lvl9pPr lvl="8" algn="r">
              <a:buNone/>
              <a:defRPr sz="1200" b="1">
                <a:solidFill>
                  <a:schemeClr val="lt1"/>
                </a:solidFill>
                <a:latin typeface="Roboto Condensed"/>
                <a:ea typeface="Roboto Condensed"/>
                <a:cs typeface="Roboto Condensed"/>
                <a:sym typeface="Roboto Condensed"/>
              </a:defRPr>
            </a:lvl9pPr>
          </a:lstStyle>
          <a:p>
            <a:pPr marL="0" lvl="0" indent="0" algn="r" rtl="0">
              <a:spcBef>
                <a:spcPts val="0"/>
              </a:spcBef>
              <a:spcAft>
                <a:spcPts val="0"/>
              </a:spcAft>
              <a:buNone/>
            </a:pPr>
            <a:fld id="{00000000-1234-1234-1234-123412341234}" type="slidenum">
              <a:rPr lang="en"/>
              <a:t>‹#›</a:t>
            </a:fld>
            <a:endParaRPr/>
          </a:p>
        </p:txBody>
      </p:sp>
    </p:spTree>
  </p:cSld>
  <p:clrMap bg1="lt1" tx1="dk1" bg2="lt2" tx2="dk2" accent1="accent1" accent2="accent2" accent3="accent3" accent4="accent4" accent5="accent5" accent6="accent6" hlink="hlink" folHlink="folHlink"/>
  <p:sldLayoutIdLst>
    <p:sldLayoutId id="2147483652" r:id="rId1"/>
    <p:sldLayoutId id="2147483656" r:id="rId2"/>
    <p:sldLayoutId id="2147483660" r:id="rId3"/>
    <p:sldLayoutId id="2147483661"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0497271"/>
      </p:ext>
    </p:extLst>
  </p:cSld>
  <p:clrMap bg1="lt1" tx1="dk1" bg2="lt2" tx2="dk2" accent1="accent1" accent2="accent2" accent3="accent3" accent4="accent4" accent5="accent5" accent6="accent6" hlink="hlink" folHlink="folHlink"/>
  <p:sldLayoutIdLst>
    <p:sldLayoutId id="2147483659" r:id="rId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png"/><Relationship Id="rId7" Type="http://schemas.openxmlformats.org/officeDocument/2006/relationships/image" Target="../media/image7.emf"/><Relationship Id="rId2" Type="http://schemas.openxmlformats.org/officeDocument/2006/relationships/image" Target="../media/image2.jpeg"/><Relationship Id="rId1" Type="http://schemas.openxmlformats.org/officeDocument/2006/relationships/slideLayout" Target="../slideLayouts/slideLayout4.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hemeOverride" Target="../theme/themeOverride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hemeOverride" Target="../theme/themeOverride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hemeOverride" Target="../theme/themeOverride5.xml"/><Relationship Id="rId4" Type="http://schemas.openxmlformats.org/officeDocument/2006/relationships/hyperlink" Target="http://www.intamedia.ir/" TargetMode="Externa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6.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7.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8.xml"/></Relationships>
</file>

<file path=ppt/slides/_rels/slide26.xml.rels><?xml version="1.0" encoding="UTF-8" standalone="yes"?>
<Relationships xmlns="http://schemas.openxmlformats.org/package/2006/relationships"><Relationship Id="rId3" Type="http://schemas.openxmlformats.org/officeDocument/2006/relationships/hyperlink" Target="https://regulation.tax.gov.ir/lwvi?lid=txs5000094120&amp;pid=&amp;ty=ry&amp;txt=" TargetMode="External"/><Relationship Id="rId7" Type="http://schemas.openxmlformats.org/officeDocument/2006/relationships/hyperlink" Target="https://regulation.tax.gov.ir/lwvi?ty=qh&amp;lid=txs5000060569&amp;pid=txs5000061461" TargetMode="External"/><Relationship Id="rId2" Type="http://schemas.openxmlformats.org/officeDocument/2006/relationships/slideLayout" Target="../slideLayouts/slideLayout1.xml"/><Relationship Id="rId1" Type="http://schemas.openxmlformats.org/officeDocument/2006/relationships/themeOverride" Target="../theme/themeOverride9.xml"/><Relationship Id="rId6" Type="http://schemas.openxmlformats.org/officeDocument/2006/relationships/hyperlink" Target="https://regulation.tax.gov.ir/lwvi?lid=txs5000087685&amp;pid=&amp;ty=mq&amp;txt=6978" TargetMode="External"/><Relationship Id="rId5" Type="http://schemas.openxmlformats.org/officeDocument/2006/relationships/hyperlink" Target="https://regulation.tax.gov.ir/lwvi?ty=qh&amp;lid=txs5000060569&amp;pid=txs5000061427" TargetMode="External"/><Relationship Id="rId4" Type="http://schemas.openxmlformats.org/officeDocument/2006/relationships/hyperlink" Target="https://regulation.tax.gov.ir/lwvi?lid=txs5000085246&amp;pid=&amp;ty=mq&amp;txt=21809"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regulation.tax.gov.ir/lwvi?lid=txs5000085246&amp;pid=&amp;ty=mq&amp;txt=21809" TargetMode="External"/><Relationship Id="rId2" Type="http://schemas.openxmlformats.org/officeDocument/2006/relationships/slideLayout" Target="../slideLayouts/slideLayout1.xml"/><Relationship Id="rId1" Type="http://schemas.openxmlformats.org/officeDocument/2006/relationships/themeOverride" Target="../theme/themeOverride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1.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png"/><Relationship Id="rId7" Type="http://schemas.openxmlformats.org/officeDocument/2006/relationships/image" Target="../media/image7.emf"/><Relationship Id="rId2" Type="http://schemas.openxmlformats.org/officeDocument/2006/relationships/image" Target="../media/image2.jpeg"/><Relationship Id="rId1" Type="http://schemas.openxmlformats.org/officeDocument/2006/relationships/slideLayout" Target="../slideLayouts/slideLayout4.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A sign on the side of a building&#10;&#10;Description automatically generated">
            <a:extLst>
              <a:ext uri="{FF2B5EF4-FFF2-40B4-BE49-F238E27FC236}">
                <a16:creationId xmlns:a16="http://schemas.microsoft.com/office/drawing/2014/main" id="{45DC7C8E-3B2E-4DBD-A85A-3BCC3909D58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2510"/>
          <a:stretch/>
        </p:blipFill>
        <p:spPr>
          <a:xfrm>
            <a:off x="0" y="-1"/>
            <a:ext cx="9144000" cy="5143501"/>
          </a:xfrm>
          <a:prstGeom prst="rect">
            <a:avLst/>
          </a:prstGeom>
        </p:spPr>
      </p:pic>
      <p:sp>
        <p:nvSpPr>
          <p:cNvPr id="5" name="Rectangle 4">
            <a:extLst>
              <a:ext uri="{FF2B5EF4-FFF2-40B4-BE49-F238E27FC236}">
                <a16:creationId xmlns:a16="http://schemas.microsoft.com/office/drawing/2014/main" id="{3B0B21E5-495A-47FE-8EB9-1353EEFBBA33}"/>
              </a:ext>
            </a:extLst>
          </p:cNvPr>
          <p:cNvSpPr/>
          <p:nvPr/>
        </p:nvSpPr>
        <p:spPr>
          <a:xfrm>
            <a:off x="-4838" y="11312"/>
            <a:ext cx="9144000" cy="5143500"/>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6" name="Group 5">
            <a:extLst>
              <a:ext uri="{FF2B5EF4-FFF2-40B4-BE49-F238E27FC236}">
                <a16:creationId xmlns:a16="http://schemas.microsoft.com/office/drawing/2014/main" id="{6CCECF30-6B7E-4C56-BA72-49A416F37A0E}"/>
              </a:ext>
            </a:extLst>
          </p:cNvPr>
          <p:cNvGrpSpPr/>
          <p:nvPr/>
        </p:nvGrpSpPr>
        <p:grpSpPr>
          <a:xfrm>
            <a:off x="6207093" y="2301673"/>
            <a:ext cx="1045242" cy="1045242"/>
            <a:chOff x="5260019" y="696158"/>
            <a:chExt cx="2133600" cy="2133600"/>
          </a:xfrm>
        </p:grpSpPr>
        <p:pic>
          <p:nvPicPr>
            <p:cNvPr id="7" name="Picture 5">
              <a:extLst>
                <a:ext uri="{FF2B5EF4-FFF2-40B4-BE49-F238E27FC236}">
                  <a16:creationId xmlns:a16="http://schemas.microsoft.com/office/drawing/2014/main" id="{F208A5F5-70ED-455D-8690-A940ADAAFDB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CE36104F-BD26-4A71-A56E-25398ED7698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697E24AB-7570-4C4C-AD72-F2A69BB6DCB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0182" y="1989971"/>
              <a:ext cx="5175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2C332440-23EE-48AD-887A-402CDAD231A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64882" y="1989971"/>
              <a:ext cx="5000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F178FC9A-2383-49F0-8569-0C27197D04C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74344" y="1989971"/>
              <a:ext cx="4746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AutoShape 7">
            <a:extLst>
              <a:ext uri="{FF2B5EF4-FFF2-40B4-BE49-F238E27FC236}">
                <a16:creationId xmlns:a16="http://schemas.microsoft.com/office/drawing/2014/main" id="{6700CD59-E57A-42DC-9427-092D8DF41BA1}"/>
              </a:ext>
            </a:extLst>
          </p:cNvPr>
          <p:cNvSpPr>
            <a:spLocks noChangeAspect="1" noChangeArrowheads="1" noTextEdit="1"/>
          </p:cNvSpPr>
          <p:nvPr/>
        </p:nvSpPr>
        <p:spPr bwMode="auto">
          <a:xfrm>
            <a:off x="4867275" y="4637485"/>
            <a:ext cx="42767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50"/>
          </a:p>
        </p:txBody>
      </p:sp>
      <p:sp>
        <p:nvSpPr>
          <p:cNvPr id="13" name="Rectangle 12">
            <a:extLst>
              <a:ext uri="{FF2B5EF4-FFF2-40B4-BE49-F238E27FC236}">
                <a16:creationId xmlns:a16="http://schemas.microsoft.com/office/drawing/2014/main" id="{518CCE24-30BE-4333-86C8-EF918F0560B2}"/>
              </a:ext>
            </a:extLst>
          </p:cNvPr>
          <p:cNvSpPr/>
          <p:nvPr/>
        </p:nvSpPr>
        <p:spPr>
          <a:xfrm>
            <a:off x="231183" y="278900"/>
            <a:ext cx="8681636" cy="4585701"/>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Rectangle 6">
            <a:extLst>
              <a:ext uri="{FF2B5EF4-FFF2-40B4-BE49-F238E27FC236}">
                <a16:creationId xmlns:a16="http://schemas.microsoft.com/office/drawing/2014/main" id="{C31B09F9-F76E-4865-B2F6-3F75BA2F7320}"/>
              </a:ext>
            </a:extLst>
          </p:cNvPr>
          <p:cNvSpPr>
            <a:spLocks noChangeArrowheads="1"/>
          </p:cNvSpPr>
          <p:nvPr/>
        </p:nvSpPr>
        <p:spPr bwMode="auto">
          <a:xfrm>
            <a:off x="-9675" y="2548726"/>
            <a:ext cx="6083928" cy="528638"/>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algn="ctr"/>
            <a:endParaRPr lang="en-US" altLang="en-US" sz="180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1C97DC1A-6C3F-468D-88B7-DC34BDA1AB44}"/>
              </a:ext>
            </a:extLst>
          </p:cNvPr>
          <p:cNvSpPr txBox="1"/>
          <p:nvPr/>
        </p:nvSpPr>
        <p:spPr>
          <a:xfrm>
            <a:off x="226345" y="2524505"/>
            <a:ext cx="5847908" cy="600164"/>
          </a:xfrm>
          <a:prstGeom prst="rect">
            <a:avLst/>
          </a:prstGeom>
          <a:noFill/>
        </p:spPr>
        <p:txBody>
          <a:bodyPr wrap="square" rtlCol="0">
            <a:spAutoFit/>
          </a:bodyPr>
          <a:lstStyle/>
          <a:p>
            <a:r>
              <a:rPr lang="en-US" sz="3300" b="1" dirty="0">
                <a:solidFill>
                  <a:schemeClr val="bg1"/>
                </a:solidFill>
                <a:latin typeface="Times New Roman" panose="02020603050405020304" pitchFamily="18" charset="0"/>
                <a:cs typeface="Times New Roman" panose="02020603050405020304" pitchFamily="18" charset="0"/>
              </a:rPr>
              <a:t>MAHAN BUSINESS SCHOOL</a:t>
            </a:r>
          </a:p>
        </p:txBody>
      </p:sp>
      <p:pic>
        <p:nvPicPr>
          <p:cNvPr id="16" name="Picture 15">
            <a:extLst>
              <a:ext uri="{FF2B5EF4-FFF2-40B4-BE49-F238E27FC236}">
                <a16:creationId xmlns:a16="http://schemas.microsoft.com/office/drawing/2014/main" id="{1EB3D677-768F-47BD-9931-6EE237A093D4}"/>
              </a:ext>
            </a:extLst>
          </p:cNvPr>
          <p:cNvPicPr>
            <a:picLocks noChangeAspect="1"/>
          </p:cNvPicPr>
          <p:nvPr/>
        </p:nvPicPr>
        <p:blipFill>
          <a:blip r:embed="rId8"/>
          <a:stretch>
            <a:fillRect/>
          </a:stretch>
        </p:blipFill>
        <p:spPr>
          <a:xfrm>
            <a:off x="635693" y="3601895"/>
            <a:ext cx="1122300" cy="1047600"/>
          </a:xfrm>
          <a:prstGeom prst="rect">
            <a:avLst/>
          </a:prstGeom>
        </p:spPr>
      </p:pic>
    </p:spTree>
    <p:extLst>
      <p:ext uri="{BB962C8B-B14F-4D97-AF65-F5344CB8AC3E}">
        <p14:creationId xmlns:p14="http://schemas.microsoft.com/office/powerpoint/2010/main" val="1850141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
        <p:nvSpPr>
          <p:cNvPr id="3" name="TextBox 2"/>
          <p:cNvSpPr txBox="1"/>
          <p:nvPr/>
        </p:nvSpPr>
        <p:spPr>
          <a:xfrm>
            <a:off x="3158522" y="2156252"/>
            <a:ext cx="2826957" cy="83099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indent="0" algn="ctr">
              <a:buClr>
                <a:schemeClr val="lt1"/>
              </a:buClr>
              <a:buSzPts val="4800"/>
              <a:buFont typeface="Roboto Condensed"/>
              <a:buNone/>
              <a:defRPr sz="4800" b="1">
                <a:solidFill>
                  <a:schemeClr val="lt1"/>
                </a:solidFill>
                <a:latin typeface="Roboto Condensed"/>
                <a:ea typeface="Roboto Condensed"/>
                <a:cs typeface="B Nazanin" panose="00000400000000000000" pitchFamily="2" charset="-78"/>
                <a:sym typeface="Roboto Condensed"/>
              </a:defRPr>
            </a:lvl1pPr>
            <a:lvl2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2pPr>
            <a:lvl3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3pPr>
            <a:lvl4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4pPr>
            <a:lvl5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5pPr>
            <a:lvl6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6pPr>
            <a:lvl7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7pPr>
            <a:lvl8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8pPr>
            <a:lvl9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9pPr>
          </a:lstStyle>
          <a:p>
            <a:r>
              <a:rPr lang="fa-IR" dirty="0">
                <a:solidFill>
                  <a:schemeClr val="accent4">
                    <a:lumMod val="50000"/>
                  </a:schemeClr>
                </a:solidFill>
                <a:cs typeface="B Jadid" panose="00000700000000000000" pitchFamily="2" charset="-78"/>
              </a:rPr>
              <a:t>بنام خدا</a:t>
            </a:r>
          </a:p>
        </p:txBody>
      </p:sp>
    </p:spTree>
    <p:extLst>
      <p:ext uri="{BB962C8B-B14F-4D97-AF65-F5344CB8AC3E}">
        <p14:creationId xmlns:p14="http://schemas.microsoft.com/office/powerpoint/2010/main" val="1330000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4118695-DE66-37A7-034C-E0A0F9B7355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3B6E30-1C0B-5AA6-155B-F99E56D8878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
        <p:nvSpPr>
          <p:cNvPr id="3" name="TextBox 2">
            <a:extLst>
              <a:ext uri="{FF2B5EF4-FFF2-40B4-BE49-F238E27FC236}">
                <a16:creationId xmlns:a16="http://schemas.microsoft.com/office/drawing/2014/main" id="{AEA11CED-6441-9BEF-9122-D8D2B91D4448}"/>
              </a:ext>
            </a:extLst>
          </p:cNvPr>
          <p:cNvSpPr txBox="1"/>
          <p:nvPr/>
        </p:nvSpPr>
        <p:spPr>
          <a:xfrm>
            <a:off x="3158522" y="2156252"/>
            <a:ext cx="2826957" cy="83099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indent="0" algn="ctr">
              <a:buClr>
                <a:schemeClr val="lt1"/>
              </a:buClr>
              <a:buSzPts val="4800"/>
              <a:buFont typeface="Roboto Condensed"/>
              <a:buNone/>
              <a:defRPr sz="4800" b="1">
                <a:solidFill>
                  <a:schemeClr val="lt1"/>
                </a:solidFill>
                <a:latin typeface="Roboto Condensed"/>
                <a:ea typeface="Roboto Condensed"/>
                <a:cs typeface="B Nazanin" panose="00000400000000000000" pitchFamily="2" charset="-78"/>
                <a:sym typeface="Roboto Condensed"/>
              </a:defRPr>
            </a:lvl1pPr>
            <a:lvl2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2pPr>
            <a:lvl3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3pPr>
            <a:lvl4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4pPr>
            <a:lvl5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5pPr>
            <a:lvl6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6pPr>
            <a:lvl7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7pPr>
            <a:lvl8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8pPr>
            <a:lvl9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9pPr>
          </a:lstStyle>
          <a:p>
            <a:endParaRPr lang="fa-IR" dirty="0">
              <a:solidFill>
                <a:schemeClr val="accent4">
                  <a:lumMod val="50000"/>
                </a:schemeClr>
              </a:solidFill>
              <a:cs typeface="B Jadid" panose="00000700000000000000" pitchFamily="2" charset="-78"/>
            </a:endParaRPr>
          </a:p>
        </p:txBody>
      </p:sp>
      <p:pic>
        <p:nvPicPr>
          <p:cNvPr id="5" name="Picture 4">
            <a:extLst>
              <a:ext uri="{FF2B5EF4-FFF2-40B4-BE49-F238E27FC236}">
                <a16:creationId xmlns:a16="http://schemas.microsoft.com/office/drawing/2014/main" id="{421CF108-45FB-1E1F-9B5F-6803B424A70A}"/>
              </a:ext>
            </a:extLst>
          </p:cNvPr>
          <p:cNvPicPr>
            <a:picLocks noChangeAspect="1"/>
          </p:cNvPicPr>
          <p:nvPr/>
        </p:nvPicPr>
        <p:blipFill>
          <a:blip r:embed="rId3"/>
          <a:srcRect t="8001" b="17799"/>
          <a:stretch>
            <a:fillRect/>
          </a:stretch>
        </p:blipFill>
        <p:spPr>
          <a:xfrm>
            <a:off x="2182869" y="1330584"/>
            <a:ext cx="4778263" cy="3545422"/>
          </a:xfrm>
          <a:prstGeom prst="rect">
            <a:avLst/>
          </a:prstGeom>
        </p:spPr>
      </p:pic>
    </p:spTree>
    <p:extLst>
      <p:ext uri="{BB962C8B-B14F-4D97-AF65-F5344CB8AC3E}">
        <p14:creationId xmlns:p14="http://schemas.microsoft.com/office/powerpoint/2010/main" val="3558663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373B6C0-F926-7534-107D-44F5528716D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A35B2F-1308-ADD8-0F3C-CD50B46CD29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a:t>
            </a:fld>
            <a:endParaRPr lang="en"/>
          </a:p>
        </p:txBody>
      </p:sp>
      <p:sp>
        <p:nvSpPr>
          <p:cNvPr id="3" name="TextBox 2">
            <a:extLst>
              <a:ext uri="{FF2B5EF4-FFF2-40B4-BE49-F238E27FC236}">
                <a16:creationId xmlns:a16="http://schemas.microsoft.com/office/drawing/2014/main" id="{6A8067F8-B094-2806-9CAE-ADF93D08FE5C}"/>
              </a:ext>
            </a:extLst>
          </p:cNvPr>
          <p:cNvSpPr txBox="1"/>
          <p:nvPr/>
        </p:nvSpPr>
        <p:spPr>
          <a:xfrm>
            <a:off x="3158522" y="2156252"/>
            <a:ext cx="2826957" cy="83099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indent="0" algn="ctr">
              <a:buClr>
                <a:schemeClr val="lt1"/>
              </a:buClr>
              <a:buSzPts val="4800"/>
              <a:buFont typeface="Roboto Condensed"/>
              <a:buNone/>
              <a:defRPr sz="4800" b="1">
                <a:solidFill>
                  <a:schemeClr val="lt1"/>
                </a:solidFill>
                <a:latin typeface="Roboto Condensed"/>
                <a:ea typeface="Roboto Condensed"/>
                <a:cs typeface="B Nazanin" panose="00000400000000000000" pitchFamily="2" charset="-78"/>
                <a:sym typeface="Roboto Condensed"/>
              </a:defRPr>
            </a:lvl1pPr>
            <a:lvl2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2pPr>
            <a:lvl3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3pPr>
            <a:lvl4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4pPr>
            <a:lvl5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5pPr>
            <a:lvl6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6pPr>
            <a:lvl7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7pPr>
            <a:lvl8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8pPr>
            <a:lvl9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9pPr>
          </a:lstStyle>
          <a:p>
            <a:endParaRPr lang="fa-IR" dirty="0">
              <a:solidFill>
                <a:schemeClr val="accent4">
                  <a:lumMod val="50000"/>
                </a:schemeClr>
              </a:solidFill>
              <a:cs typeface="B Jadid" panose="00000700000000000000" pitchFamily="2" charset="-78"/>
            </a:endParaRPr>
          </a:p>
        </p:txBody>
      </p:sp>
      <p:pic>
        <p:nvPicPr>
          <p:cNvPr id="7" name="Picture 6">
            <a:extLst>
              <a:ext uri="{FF2B5EF4-FFF2-40B4-BE49-F238E27FC236}">
                <a16:creationId xmlns:a16="http://schemas.microsoft.com/office/drawing/2014/main" id="{1C557A1A-EFF4-519A-295F-4D40BFF457C9}"/>
              </a:ext>
            </a:extLst>
          </p:cNvPr>
          <p:cNvPicPr>
            <a:picLocks noChangeAspect="1"/>
          </p:cNvPicPr>
          <p:nvPr/>
        </p:nvPicPr>
        <p:blipFill>
          <a:blip r:embed="rId3"/>
          <a:srcRect l="10410" r="10940"/>
          <a:stretch>
            <a:fillRect/>
          </a:stretch>
        </p:blipFill>
        <p:spPr>
          <a:xfrm>
            <a:off x="2339753" y="1372157"/>
            <a:ext cx="4896544" cy="3503849"/>
          </a:xfrm>
          <a:prstGeom prst="rect">
            <a:avLst/>
          </a:prstGeom>
        </p:spPr>
      </p:pic>
    </p:spTree>
    <p:extLst>
      <p:ext uri="{BB962C8B-B14F-4D97-AF65-F5344CB8AC3E}">
        <p14:creationId xmlns:p14="http://schemas.microsoft.com/office/powerpoint/2010/main" val="3313821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DA2CD1E-D685-584E-2142-03FA7796791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C87FE41-B59B-F72F-B583-16AAB9DD66B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a:t>
            </a:fld>
            <a:endParaRPr lang="en"/>
          </a:p>
        </p:txBody>
      </p:sp>
      <p:sp>
        <p:nvSpPr>
          <p:cNvPr id="3" name="TextBox 2">
            <a:extLst>
              <a:ext uri="{FF2B5EF4-FFF2-40B4-BE49-F238E27FC236}">
                <a16:creationId xmlns:a16="http://schemas.microsoft.com/office/drawing/2014/main" id="{CEABD2C2-4D90-94E6-D092-DB0674F5E567}"/>
              </a:ext>
            </a:extLst>
          </p:cNvPr>
          <p:cNvSpPr txBox="1"/>
          <p:nvPr/>
        </p:nvSpPr>
        <p:spPr>
          <a:xfrm>
            <a:off x="3158522" y="2156252"/>
            <a:ext cx="2826957" cy="83099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indent="0" algn="ctr">
              <a:buClr>
                <a:schemeClr val="lt1"/>
              </a:buClr>
              <a:buSzPts val="4800"/>
              <a:buFont typeface="Roboto Condensed"/>
              <a:buNone/>
              <a:defRPr sz="4800" b="1">
                <a:solidFill>
                  <a:schemeClr val="lt1"/>
                </a:solidFill>
                <a:latin typeface="Roboto Condensed"/>
                <a:ea typeface="Roboto Condensed"/>
                <a:cs typeface="B Nazanin" panose="00000400000000000000" pitchFamily="2" charset="-78"/>
                <a:sym typeface="Roboto Condensed"/>
              </a:defRPr>
            </a:lvl1pPr>
            <a:lvl2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2pPr>
            <a:lvl3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3pPr>
            <a:lvl4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4pPr>
            <a:lvl5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5pPr>
            <a:lvl6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6pPr>
            <a:lvl7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7pPr>
            <a:lvl8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8pPr>
            <a:lvl9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9pPr>
          </a:lstStyle>
          <a:p>
            <a:endParaRPr lang="fa-IR" dirty="0">
              <a:solidFill>
                <a:schemeClr val="accent4">
                  <a:lumMod val="50000"/>
                </a:schemeClr>
              </a:solidFill>
              <a:cs typeface="B Jadid" panose="00000700000000000000" pitchFamily="2" charset="-78"/>
            </a:endParaRPr>
          </a:p>
        </p:txBody>
      </p:sp>
      <p:pic>
        <p:nvPicPr>
          <p:cNvPr id="6" name="Picture 5">
            <a:extLst>
              <a:ext uri="{FF2B5EF4-FFF2-40B4-BE49-F238E27FC236}">
                <a16:creationId xmlns:a16="http://schemas.microsoft.com/office/drawing/2014/main" id="{DC2A4817-8B7E-FFD6-B4B1-019A9E70B38F}"/>
              </a:ext>
            </a:extLst>
          </p:cNvPr>
          <p:cNvPicPr>
            <a:picLocks noChangeAspect="1"/>
          </p:cNvPicPr>
          <p:nvPr/>
        </p:nvPicPr>
        <p:blipFill>
          <a:blip r:embed="rId3"/>
          <a:stretch>
            <a:fillRect/>
          </a:stretch>
        </p:blipFill>
        <p:spPr>
          <a:xfrm>
            <a:off x="1289563" y="1347614"/>
            <a:ext cx="6269363" cy="3528392"/>
          </a:xfrm>
          <a:prstGeom prst="rect">
            <a:avLst/>
          </a:prstGeom>
        </p:spPr>
      </p:pic>
    </p:spTree>
    <p:extLst>
      <p:ext uri="{BB962C8B-B14F-4D97-AF65-F5344CB8AC3E}">
        <p14:creationId xmlns:p14="http://schemas.microsoft.com/office/powerpoint/2010/main" val="1655306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E03B839-D654-20C4-BDAB-F00C83E839F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9F04C7-AFCB-D2C4-BDFF-04D28823CA1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sp>
        <p:nvSpPr>
          <p:cNvPr id="3" name="TextBox 2">
            <a:extLst>
              <a:ext uri="{FF2B5EF4-FFF2-40B4-BE49-F238E27FC236}">
                <a16:creationId xmlns:a16="http://schemas.microsoft.com/office/drawing/2014/main" id="{DA8D2F1A-DACD-2CF3-9418-9A3B1D122112}"/>
              </a:ext>
            </a:extLst>
          </p:cNvPr>
          <p:cNvSpPr txBox="1"/>
          <p:nvPr/>
        </p:nvSpPr>
        <p:spPr>
          <a:xfrm>
            <a:off x="3158522" y="2156252"/>
            <a:ext cx="2826957" cy="83099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indent="0" algn="ctr">
              <a:buClr>
                <a:schemeClr val="lt1"/>
              </a:buClr>
              <a:buSzPts val="4800"/>
              <a:buFont typeface="Roboto Condensed"/>
              <a:buNone/>
              <a:defRPr sz="4800" b="1">
                <a:solidFill>
                  <a:schemeClr val="lt1"/>
                </a:solidFill>
                <a:latin typeface="Roboto Condensed"/>
                <a:ea typeface="Roboto Condensed"/>
                <a:cs typeface="B Nazanin" panose="00000400000000000000" pitchFamily="2" charset="-78"/>
                <a:sym typeface="Roboto Condensed"/>
              </a:defRPr>
            </a:lvl1pPr>
            <a:lvl2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2pPr>
            <a:lvl3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3pPr>
            <a:lvl4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4pPr>
            <a:lvl5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5pPr>
            <a:lvl6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6pPr>
            <a:lvl7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7pPr>
            <a:lvl8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8pPr>
            <a:lvl9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9pPr>
          </a:lstStyle>
          <a:p>
            <a:endParaRPr lang="fa-IR" dirty="0">
              <a:solidFill>
                <a:schemeClr val="accent4">
                  <a:lumMod val="50000"/>
                </a:schemeClr>
              </a:solidFill>
              <a:cs typeface="B Jadid" panose="00000700000000000000" pitchFamily="2" charset="-78"/>
            </a:endParaRPr>
          </a:p>
        </p:txBody>
      </p:sp>
      <p:pic>
        <p:nvPicPr>
          <p:cNvPr id="5" name="Picture 4">
            <a:extLst>
              <a:ext uri="{FF2B5EF4-FFF2-40B4-BE49-F238E27FC236}">
                <a16:creationId xmlns:a16="http://schemas.microsoft.com/office/drawing/2014/main" id="{BA8A486B-3920-185C-33DA-8833C2FF4CDB}"/>
              </a:ext>
            </a:extLst>
          </p:cNvPr>
          <p:cNvPicPr>
            <a:picLocks noChangeAspect="1"/>
          </p:cNvPicPr>
          <p:nvPr/>
        </p:nvPicPr>
        <p:blipFill>
          <a:blip r:embed="rId3"/>
          <a:srcRect b="12201"/>
          <a:stretch>
            <a:fillRect/>
          </a:stretch>
        </p:blipFill>
        <p:spPr>
          <a:xfrm>
            <a:off x="1403649" y="1297524"/>
            <a:ext cx="6214352" cy="3637446"/>
          </a:xfrm>
          <a:prstGeom prst="rect">
            <a:avLst/>
          </a:prstGeom>
        </p:spPr>
      </p:pic>
    </p:spTree>
    <p:extLst>
      <p:ext uri="{BB962C8B-B14F-4D97-AF65-F5344CB8AC3E}">
        <p14:creationId xmlns:p14="http://schemas.microsoft.com/office/powerpoint/2010/main" val="18869369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331D8B-8691-BC48-ADEC-AA8E56CF950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C2B31CF-7E52-B859-DAF1-C1627DDEA9C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sp>
        <p:nvSpPr>
          <p:cNvPr id="3" name="TextBox 2">
            <a:extLst>
              <a:ext uri="{FF2B5EF4-FFF2-40B4-BE49-F238E27FC236}">
                <a16:creationId xmlns:a16="http://schemas.microsoft.com/office/drawing/2014/main" id="{C8CE129C-BBA7-3142-3FBC-8A43F19EEC9C}"/>
              </a:ext>
            </a:extLst>
          </p:cNvPr>
          <p:cNvSpPr txBox="1"/>
          <p:nvPr/>
        </p:nvSpPr>
        <p:spPr>
          <a:xfrm>
            <a:off x="3158522" y="2156252"/>
            <a:ext cx="2826957" cy="83099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indent="0" algn="ctr">
              <a:buClr>
                <a:schemeClr val="lt1"/>
              </a:buClr>
              <a:buSzPts val="4800"/>
              <a:buFont typeface="Roboto Condensed"/>
              <a:buNone/>
              <a:defRPr sz="4800" b="1">
                <a:solidFill>
                  <a:schemeClr val="lt1"/>
                </a:solidFill>
                <a:latin typeface="Roboto Condensed"/>
                <a:ea typeface="Roboto Condensed"/>
                <a:cs typeface="B Nazanin" panose="00000400000000000000" pitchFamily="2" charset="-78"/>
                <a:sym typeface="Roboto Condensed"/>
              </a:defRPr>
            </a:lvl1pPr>
            <a:lvl2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2pPr>
            <a:lvl3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3pPr>
            <a:lvl4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4pPr>
            <a:lvl5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5pPr>
            <a:lvl6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6pPr>
            <a:lvl7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7pPr>
            <a:lvl8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8pPr>
            <a:lvl9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9pPr>
          </a:lstStyle>
          <a:p>
            <a:endParaRPr lang="fa-IR" dirty="0">
              <a:solidFill>
                <a:schemeClr val="accent4">
                  <a:lumMod val="50000"/>
                </a:schemeClr>
              </a:solidFill>
              <a:cs typeface="B Jadid" panose="00000700000000000000" pitchFamily="2" charset="-78"/>
            </a:endParaRPr>
          </a:p>
        </p:txBody>
      </p:sp>
      <p:pic>
        <p:nvPicPr>
          <p:cNvPr id="5" name="Picture 4">
            <a:extLst>
              <a:ext uri="{FF2B5EF4-FFF2-40B4-BE49-F238E27FC236}">
                <a16:creationId xmlns:a16="http://schemas.microsoft.com/office/drawing/2014/main" id="{6461415C-871F-BADB-FE1E-DE535E3C89AF}"/>
              </a:ext>
            </a:extLst>
          </p:cNvPr>
          <p:cNvPicPr>
            <a:picLocks noChangeAspect="1"/>
          </p:cNvPicPr>
          <p:nvPr/>
        </p:nvPicPr>
        <p:blipFill>
          <a:blip r:embed="rId3"/>
          <a:srcRect b="11305"/>
          <a:stretch>
            <a:fillRect/>
          </a:stretch>
        </p:blipFill>
        <p:spPr>
          <a:xfrm>
            <a:off x="1708147" y="1299826"/>
            <a:ext cx="5909853" cy="3494474"/>
          </a:xfrm>
          <a:prstGeom prst="rect">
            <a:avLst/>
          </a:prstGeom>
          <a:ln>
            <a:noFill/>
          </a:ln>
          <a:effectLst>
            <a:softEdge rad="112500"/>
          </a:effectLst>
        </p:spPr>
      </p:pic>
    </p:spTree>
    <p:extLst>
      <p:ext uri="{BB962C8B-B14F-4D97-AF65-F5344CB8AC3E}">
        <p14:creationId xmlns:p14="http://schemas.microsoft.com/office/powerpoint/2010/main" val="3008271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800107E-C20B-25B6-3E52-2196E60CEBB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33CD41-0F17-243D-7765-A099B113BFD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sp>
        <p:nvSpPr>
          <p:cNvPr id="3" name="TextBox 2">
            <a:extLst>
              <a:ext uri="{FF2B5EF4-FFF2-40B4-BE49-F238E27FC236}">
                <a16:creationId xmlns:a16="http://schemas.microsoft.com/office/drawing/2014/main" id="{846106CC-47D3-D48D-D91E-2EEAC02A8DEB}"/>
              </a:ext>
            </a:extLst>
          </p:cNvPr>
          <p:cNvSpPr txBox="1"/>
          <p:nvPr/>
        </p:nvSpPr>
        <p:spPr>
          <a:xfrm>
            <a:off x="3158522" y="2156252"/>
            <a:ext cx="2826957" cy="83099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indent="0" algn="ctr">
              <a:buClr>
                <a:schemeClr val="lt1"/>
              </a:buClr>
              <a:buSzPts val="4800"/>
              <a:buFont typeface="Roboto Condensed"/>
              <a:buNone/>
              <a:defRPr sz="4800" b="1">
                <a:solidFill>
                  <a:schemeClr val="lt1"/>
                </a:solidFill>
                <a:latin typeface="Roboto Condensed"/>
                <a:ea typeface="Roboto Condensed"/>
                <a:cs typeface="B Nazanin" panose="00000400000000000000" pitchFamily="2" charset="-78"/>
                <a:sym typeface="Roboto Condensed"/>
              </a:defRPr>
            </a:lvl1pPr>
            <a:lvl2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2pPr>
            <a:lvl3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3pPr>
            <a:lvl4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4pPr>
            <a:lvl5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5pPr>
            <a:lvl6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6pPr>
            <a:lvl7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7pPr>
            <a:lvl8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8pPr>
            <a:lvl9pPr algn="ctr">
              <a:buClr>
                <a:schemeClr val="lt1"/>
              </a:buClr>
              <a:buSzPts val="4800"/>
              <a:buFont typeface="Roboto Condensed"/>
              <a:buNone/>
              <a:defRPr sz="4800" b="1">
                <a:solidFill>
                  <a:schemeClr val="lt1"/>
                </a:solidFill>
                <a:latin typeface="Roboto Condensed"/>
                <a:ea typeface="Roboto Condensed"/>
                <a:cs typeface="Roboto Condensed"/>
                <a:sym typeface="Roboto Condensed"/>
              </a:defRPr>
            </a:lvl9pPr>
          </a:lstStyle>
          <a:p>
            <a:endParaRPr lang="fa-IR" dirty="0">
              <a:solidFill>
                <a:schemeClr val="accent4">
                  <a:lumMod val="50000"/>
                </a:schemeClr>
              </a:solidFill>
              <a:cs typeface="B Jadid" panose="00000700000000000000" pitchFamily="2" charset="-78"/>
            </a:endParaRPr>
          </a:p>
        </p:txBody>
      </p:sp>
      <p:pic>
        <p:nvPicPr>
          <p:cNvPr id="5" name="Picture 4">
            <a:extLst>
              <a:ext uri="{FF2B5EF4-FFF2-40B4-BE49-F238E27FC236}">
                <a16:creationId xmlns:a16="http://schemas.microsoft.com/office/drawing/2014/main" id="{CE5A7379-4888-A9FD-3CAE-9EFB17632C59}"/>
              </a:ext>
            </a:extLst>
          </p:cNvPr>
          <p:cNvPicPr>
            <a:picLocks noChangeAspect="1"/>
          </p:cNvPicPr>
          <p:nvPr/>
        </p:nvPicPr>
        <p:blipFill>
          <a:blip r:embed="rId3"/>
          <a:srcRect b="14667"/>
          <a:stretch>
            <a:fillRect/>
          </a:stretch>
        </p:blipFill>
        <p:spPr>
          <a:xfrm>
            <a:off x="1259632" y="1347614"/>
            <a:ext cx="7179625" cy="3448029"/>
          </a:xfrm>
          <a:prstGeom prst="rect">
            <a:avLst/>
          </a:prstGeom>
        </p:spPr>
      </p:pic>
    </p:spTree>
    <p:extLst>
      <p:ext uri="{BB962C8B-B14F-4D97-AF65-F5344CB8AC3E}">
        <p14:creationId xmlns:p14="http://schemas.microsoft.com/office/powerpoint/2010/main" val="3814713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267744" y="267494"/>
            <a:ext cx="5965171"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sym typeface="Roboto Condensed Light"/>
              </a:rPr>
              <a:t>مالیات چیست؟  کارکرد انواع مالیات چگونه است؟</a:t>
            </a:r>
            <a:endParaRPr dirty="0">
              <a:solidFill>
                <a:schemeClr val="bg1"/>
              </a:solidFill>
              <a:latin typeface="Roboto Condensed Light"/>
              <a:ea typeface="Roboto Condensed Light"/>
              <a:cs typeface="B Nazanin" panose="00000400000000000000" pitchFamily="2" charset="-78"/>
              <a:sym typeface="Roboto Condensed Light"/>
            </a:endParaRPr>
          </a:p>
        </p:txBody>
      </p:sp>
      <p:sp>
        <p:nvSpPr>
          <p:cNvPr id="190" name="Google Shape;190;p12"/>
          <p:cNvSpPr txBox="1">
            <a:spLocks noGrp="1"/>
          </p:cNvSpPr>
          <p:nvPr>
            <p:ph type="body" idx="1"/>
          </p:nvPr>
        </p:nvSpPr>
        <p:spPr>
          <a:xfrm>
            <a:off x="1331640" y="1808769"/>
            <a:ext cx="6627068" cy="2277071"/>
          </a:xfrm>
          <a:prstGeom prst="rect">
            <a:avLst/>
          </a:prstGeom>
          <a:noFill/>
          <a:ln>
            <a:noFill/>
          </a:ln>
        </p:spPr>
        <p:txBody>
          <a:bodyPr spcFirstLastPara="1" wrap="square" lIns="91425" tIns="91425" rIns="91425" bIns="91425" anchor="ctr" anchorCtr="0">
            <a:noAutofit/>
          </a:bodyPr>
          <a:lstStyle/>
          <a:p>
            <a:pPr marL="101600" indent="0" algn="r" rtl="1">
              <a:buNone/>
            </a:pPr>
            <a:r>
              <a:rPr lang="fa-IR" sz="1600" b="1" dirty="0">
                <a:solidFill>
                  <a:schemeClr val="accent4">
                    <a:lumMod val="50000"/>
                  </a:schemeClr>
                </a:solidFill>
                <a:cs typeface="B Nazanin" panose="00000400000000000000" pitchFamily="2" charset="-78"/>
              </a:rPr>
              <a:t>مالیات پرداختی است، لازم، اجباری و بلاعوض جهت تامین مخارج عمومی دولت</a:t>
            </a:r>
          </a:p>
          <a:p>
            <a:pPr marL="101600" indent="0" algn="r" rtl="1">
              <a:buNone/>
            </a:pPr>
            <a:endParaRPr lang="fa-IR" sz="700" dirty="0"/>
          </a:p>
          <a:p>
            <a:pPr lvl="0" algn="r"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درآمد دولت   </a:t>
            </a:r>
            <a:r>
              <a:rPr lang="fa-IR" sz="1400" dirty="0">
                <a:solidFill>
                  <a:schemeClr val="accent4">
                    <a:lumMod val="50000"/>
                  </a:schemeClr>
                </a:solidFill>
                <a:cs typeface="B Nazanin" panose="00000400000000000000" pitchFamily="2" charset="-78"/>
              </a:rPr>
              <a:t>( تامین مخارج عمومی دولت)</a:t>
            </a:r>
          </a:p>
          <a:p>
            <a:pPr marL="101600" lvl="0" indent="0" algn="r" rtl="1">
              <a:buNone/>
            </a:pPr>
            <a:endParaRPr lang="en-US" sz="1400" dirty="0">
              <a:solidFill>
                <a:schemeClr val="accent4">
                  <a:lumMod val="50000"/>
                </a:schemeClr>
              </a:solidFill>
              <a:cs typeface="B Nazanin" panose="00000400000000000000" pitchFamily="2" charset="-78"/>
            </a:endParaRPr>
          </a:p>
          <a:p>
            <a:pPr lvl="0" algn="r"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تنظیم رفتار اقتصادی و اجتماعی </a:t>
            </a:r>
            <a:r>
              <a:rPr lang="fa-IR" sz="1400" dirty="0">
                <a:solidFill>
                  <a:schemeClr val="accent4">
                    <a:lumMod val="50000"/>
                  </a:schemeClr>
                </a:solidFill>
                <a:cs typeface="B Nazanin" panose="00000400000000000000" pitchFamily="2" charset="-78"/>
              </a:rPr>
              <a:t>(مالیات خانه های خالی، ارزش افزوده سنگین بر دخانیات، معافیت مالیات بر درآمد باشگاههای ورزشی)</a:t>
            </a:r>
          </a:p>
          <a:p>
            <a:pPr marL="101600" lvl="0" indent="0" algn="r" rtl="1">
              <a:buNone/>
            </a:pPr>
            <a:endParaRPr lang="en-US" sz="1400" dirty="0">
              <a:solidFill>
                <a:schemeClr val="accent4">
                  <a:lumMod val="50000"/>
                </a:schemeClr>
              </a:solidFill>
              <a:cs typeface="B Nazanin" panose="00000400000000000000" pitchFamily="2" charset="-78"/>
            </a:endParaRPr>
          </a:p>
          <a:p>
            <a:pPr lvl="0" algn="r"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کاهش اختلاف طبقاتی </a:t>
            </a:r>
            <a:r>
              <a:rPr lang="fa-IR" sz="1400" dirty="0">
                <a:solidFill>
                  <a:schemeClr val="accent4">
                    <a:lumMod val="50000"/>
                  </a:schemeClr>
                </a:solidFill>
                <a:cs typeface="B Nazanin" panose="00000400000000000000" pitchFamily="2" charset="-78"/>
              </a:rPr>
              <a:t>(مالیات بر خودروها و خانه های لوکس)</a:t>
            </a:r>
          </a:p>
          <a:p>
            <a:pPr marL="101600" lvl="0" indent="0" algn="r" rtl="1">
              <a:buNone/>
            </a:pPr>
            <a:endParaRPr lang="en-US" sz="1400" dirty="0">
              <a:solidFill>
                <a:schemeClr val="accent4">
                  <a:lumMod val="50000"/>
                </a:schemeClr>
              </a:solidFill>
              <a:cs typeface="B Nazanin" panose="00000400000000000000" pitchFamily="2" charset="-78"/>
            </a:endParaRPr>
          </a:p>
          <a:p>
            <a:pPr lvl="0" algn="r"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تنظیم چرخه اقتصادی </a:t>
            </a:r>
            <a:r>
              <a:rPr lang="fa-IR" sz="1400" dirty="0">
                <a:solidFill>
                  <a:schemeClr val="accent4">
                    <a:lumMod val="50000"/>
                  </a:schemeClr>
                </a:solidFill>
                <a:cs typeface="B Nazanin" panose="00000400000000000000" pitchFamily="2" charset="-78"/>
              </a:rPr>
              <a:t>(معافیت صادرات، مشوقهای سرمایه گذاری)</a:t>
            </a:r>
            <a:endParaRPr lang="en-US" sz="1400" dirty="0">
              <a:solidFill>
                <a:schemeClr val="accent4">
                  <a:lumMod val="50000"/>
                </a:schemeClr>
              </a:solidFill>
              <a:cs typeface="B Nazanin" panose="00000400000000000000" pitchFamily="2" charset="-78"/>
            </a:endParaRPr>
          </a:p>
          <a:p>
            <a:pPr marL="101600" indent="0" algn="r" rtl="1">
              <a:buNone/>
            </a:pPr>
            <a:endParaRPr lang="fa-IR" sz="1400" b="1" dirty="0">
              <a:solidFill>
                <a:schemeClr val="accent4">
                  <a:lumMod val="50000"/>
                </a:schemeClr>
              </a:solidFill>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9</a:t>
            </a:fld>
            <a:endParaRPr dirty="0"/>
          </a:p>
        </p:txBody>
      </p:sp>
    </p:spTree>
    <p:extLst>
      <p:ext uri="{BB962C8B-B14F-4D97-AF65-F5344CB8AC3E}">
        <p14:creationId xmlns:p14="http://schemas.microsoft.com/office/powerpoint/2010/main" val="3541492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987824" y="267494"/>
            <a:ext cx="5258400"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ماده 1 ق.م.م (مشمولین مالیات)</a:t>
            </a:r>
            <a:endParaRPr dirty="0">
              <a:solidFill>
                <a:schemeClr val="bg1"/>
              </a:solidFill>
              <a:latin typeface="Roboto Condensed Light"/>
              <a:ea typeface="Roboto Condensed Light"/>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10</a:t>
            </a:fld>
            <a:endParaRPr dirty="0"/>
          </a:p>
        </p:txBody>
      </p:sp>
      <p:sp>
        <p:nvSpPr>
          <p:cNvPr id="2" name="Text Placeholder 1"/>
          <p:cNvSpPr>
            <a:spLocks noGrp="1"/>
          </p:cNvSpPr>
          <p:nvPr>
            <p:ph type="body" idx="1"/>
          </p:nvPr>
        </p:nvSpPr>
        <p:spPr>
          <a:xfrm>
            <a:off x="971600" y="1209600"/>
            <a:ext cx="7171451"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1- کلیة </a:t>
            </a:r>
            <a:r>
              <a:rPr lang="fa-IR" sz="1600" b="1" dirty="0">
                <a:solidFill>
                  <a:srgbClr val="FF0000"/>
                </a:solidFill>
                <a:cs typeface="B Nazanin" panose="00000400000000000000" pitchFamily="2" charset="-78"/>
              </a:rPr>
              <a:t>مالکین</a:t>
            </a:r>
            <a:r>
              <a:rPr lang="fa-IR" sz="1600" b="1" dirty="0">
                <a:solidFill>
                  <a:schemeClr val="accent4">
                    <a:lumMod val="50000"/>
                  </a:schemeClr>
                </a:solidFill>
                <a:cs typeface="B Nazanin" panose="00000400000000000000" pitchFamily="2" charset="-78"/>
              </a:rPr>
              <a:t> اعم از اشخاص </a:t>
            </a:r>
            <a:r>
              <a:rPr lang="fa-IR" sz="1600" b="1" dirty="0">
                <a:solidFill>
                  <a:srgbClr val="FF0000"/>
                </a:solidFill>
                <a:cs typeface="B Nazanin" panose="00000400000000000000" pitchFamily="2" charset="-78"/>
              </a:rPr>
              <a:t>حقیقی یا حقوقی </a:t>
            </a:r>
            <a:r>
              <a:rPr lang="fa-IR" sz="1600" b="1" dirty="0">
                <a:solidFill>
                  <a:schemeClr val="accent4">
                    <a:lumMod val="50000"/>
                  </a:schemeClr>
                </a:solidFill>
                <a:cs typeface="B Nazanin" panose="00000400000000000000" pitchFamily="2" charset="-78"/>
              </a:rPr>
              <a:t>نسبت به اموال یا املاک خود </a:t>
            </a:r>
            <a:r>
              <a:rPr lang="fa-IR" sz="1600" b="1" dirty="0">
                <a:solidFill>
                  <a:srgbClr val="FF0000"/>
                </a:solidFill>
                <a:cs typeface="B Nazanin" panose="00000400000000000000" pitchFamily="2" charset="-78"/>
              </a:rPr>
              <a:t>واقع در ایران </a:t>
            </a:r>
            <a:r>
              <a:rPr lang="fa-IR" sz="1600" b="1" dirty="0">
                <a:solidFill>
                  <a:schemeClr val="accent4">
                    <a:lumMod val="50000"/>
                  </a:schemeClr>
                </a:solidFill>
                <a:cs typeface="B Nazanin" panose="00000400000000000000" pitchFamily="2" charset="-78"/>
              </a:rPr>
              <a:t>طبق مقررات باب دوم.  (مالیات بر داراییها)</a:t>
            </a:r>
          </a:p>
        </p:txBody>
      </p:sp>
    </p:spTree>
    <p:extLst>
      <p:ext uri="{BB962C8B-B14F-4D97-AF65-F5344CB8AC3E}">
        <p14:creationId xmlns:p14="http://schemas.microsoft.com/office/powerpoint/2010/main" val="3432364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987824" y="267494"/>
            <a:ext cx="5258400"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ماده 1 ق.م.م (مشمولین مالیات)</a:t>
            </a:r>
            <a:endParaRPr dirty="0">
              <a:solidFill>
                <a:schemeClr val="bg1"/>
              </a:solidFill>
              <a:latin typeface="Roboto Condensed Light"/>
              <a:ea typeface="Roboto Condensed Light"/>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11</a:t>
            </a:fld>
            <a:endParaRPr dirty="0"/>
          </a:p>
        </p:txBody>
      </p:sp>
      <p:sp>
        <p:nvSpPr>
          <p:cNvPr id="2" name="Text Placeholder 1"/>
          <p:cNvSpPr>
            <a:spLocks noGrp="1"/>
          </p:cNvSpPr>
          <p:nvPr>
            <p:ph type="body" idx="1"/>
          </p:nvPr>
        </p:nvSpPr>
        <p:spPr>
          <a:xfrm>
            <a:off x="971600" y="1209600"/>
            <a:ext cx="7171451"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2- هر شخص </a:t>
            </a:r>
            <a:r>
              <a:rPr lang="fa-IR" sz="1600" b="1" dirty="0">
                <a:solidFill>
                  <a:srgbClr val="FF0000"/>
                </a:solidFill>
                <a:cs typeface="B Nazanin" panose="00000400000000000000" pitchFamily="2" charset="-78"/>
              </a:rPr>
              <a:t>حقیقی ایرانی مقیم </a:t>
            </a:r>
            <a:r>
              <a:rPr lang="fa-IR" sz="1600" b="1" dirty="0">
                <a:solidFill>
                  <a:schemeClr val="accent4">
                    <a:lumMod val="50000"/>
                  </a:schemeClr>
                </a:solidFill>
                <a:cs typeface="B Nazanin" panose="00000400000000000000" pitchFamily="2" charset="-78"/>
              </a:rPr>
              <a:t>ایران نسبت به کلیة درآمدهایی که </a:t>
            </a:r>
            <a:r>
              <a:rPr lang="fa-IR" sz="1600" b="1" dirty="0">
                <a:solidFill>
                  <a:srgbClr val="FF0000"/>
                </a:solidFill>
                <a:cs typeface="B Nazanin" panose="00000400000000000000" pitchFamily="2" charset="-78"/>
              </a:rPr>
              <a:t>در</a:t>
            </a:r>
            <a:r>
              <a:rPr lang="fa-IR" sz="1600" b="1" dirty="0">
                <a:solidFill>
                  <a:schemeClr val="accent4">
                    <a:lumMod val="50000"/>
                  </a:schemeClr>
                </a:solidFill>
                <a:cs typeface="B Nazanin" panose="00000400000000000000" pitchFamily="2" charset="-78"/>
              </a:rPr>
              <a:t> ایران یا </a:t>
            </a:r>
            <a:r>
              <a:rPr lang="fa-IR" sz="1600" b="1" dirty="0">
                <a:solidFill>
                  <a:srgbClr val="FF0000"/>
                </a:solidFill>
                <a:cs typeface="B Nazanin" panose="00000400000000000000" pitchFamily="2" charset="-78"/>
              </a:rPr>
              <a:t>خارج از</a:t>
            </a:r>
            <a:r>
              <a:rPr lang="fa-IR" sz="1600" b="1" dirty="0">
                <a:solidFill>
                  <a:schemeClr val="accent4">
                    <a:lumMod val="50000"/>
                  </a:schemeClr>
                </a:solidFill>
                <a:cs typeface="B Nazanin" panose="00000400000000000000" pitchFamily="2" charset="-78"/>
              </a:rPr>
              <a:t> ایران تحصیل می نماید.</a:t>
            </a:r>
            <a:endParaRPr lang="en-US" sz="1600" b="1"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3238027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987824" y="267494"/>
            <a:ext cx="5258400"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ماده 1 ق.م.م (مشمولین مالیات)</a:t>
            </a:r>
            <a:endParaRPr dirty="0">
              <a:solidFill>
                <a:schemeClr val="bg1"/>
              </a:solidFill>
              <a:latin typeface="Roboto Condensed Light"/>
              <a:ea typeface="Roboto Condensed Light"/>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12</a:t>
            </a:fld>
            <a:endParaRPr dirty="0"/>
          </a:p>
        </p:txBody>
      </p:sp>
      <p:sp>
        <p:nvSpPr>
          <p:cNvPr id="2" name="Text Placeholder 1"/>
          <p:cNvSpPr>
            <a:spLocks noGrp="1"/>
          </p:cNvSpPr>
          <p:nvPr>
            <p:ph type="body" idx="1"/>
          </p:nvPr>
        </p:nvSpPr>
        <p:spPr>
          <a:xfrm>
            <a:off x="683568" y="1209600"/>
            <a:ext cx="7459483"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3- هر شخص حقیقی ایرانی </a:t>
            </a:r>
            <a:r>
              <a:rPr lang="fa-IR" sz="1600" b="1" dirty="0">
                <a:solidFill>
                  <a:srgbClr val="FF0000"/>
                </a:solidFill>
                <a:cs typeface="B Nazanin" panose="00000400000000000000" pitchFamily="2" charset="-78"/>
              </a:rPr>
              <a:t>مقیم خارج از ایران </a:t>
            </a:r>
            <a:r>
              <a:rPr lang="fa-IR" sz="1600" b="1" dirty="0">
                <a:solidFill>
                  <a:schemeClr val="accent4">
                    <a:lumMod val="50000"/>
                  </a:schemeClr>
                </a:solidFill>
                <a:cs typeface="B Nazanin" panose="00000400000000000000" pitchFamily="2" charset="-78"/>
              </a:rPr>
              <a:t>نسبت به کلیة درآمدهایی که </a:t>
            </a:r>
            <a:r>
              <a:rPr lang="fa-IR" sz="1600" b="1" dirty="0">
                <a:solidFill>
                  <a:srgbClr val="FF0000"/>
                </a:solidFill>
                <a:cs typeface="B Nazanin" panose="00000400000000000000" pitchFamily="2" charset="-78"/>
              </a:rPr>
              <a:t>در</a:t>
            </a:r>
            <a:r>
              <a:rPr lang="fa-IR" sz="1600" b="1" dirty="0">
                <a:solidFill>
                  <a:schemeClr val="accent4">
                    <a:lumMod val="50000"/>
                  </a:schemeClr>
                </a:solidFill>
                <a:cs typeface="B Nazanin" panose="00000400000000000000" pitchFamily="2" charset="-78"/>
              </a:rPr>
              <a:t> ایران تحصیل می کند.</a:t>
            </a:r>
            <a:endParaRPr lang="en-US" sz="1600" b="1"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42358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987824" y="267494"/>
            <a:ext cx="5258400"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ماده 1 ق.م.م (مشمولین مالیات)</a:t>
            </a:r>
            <a:endParaRPr dirty="0">
              <a:solidFill>
                <a:schemeClr val="bg1"/>
              </a:solidFill>
              <a:latin typeface="Roboto Condensed Light"/>
              <a:ea typeface="Roboto Condensed Light"/>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13</a:t>
            </a:fld>
            <a:endParaRPr dirty="0"/>
          </a:p>
        </p:txBody>
      </p:sp>
      <p:sp>
        <p:nvSpPr>
          <p:cNvPr id="2" name="Text Placeholder 1"/>
          <p:cNvSpPr>
            <a:spLocks noGrp="1"/>
          </p:cNvSpPr>
          <p:nvPr>
            <p:ph type="body" idx="1"/>
          </p:nvPr>
        </p:nvSpPr>
        <p:spPr>
          <a:xfrm>
            <a:off x="971600" y="1209600"/>
            <a:ext cx="7171451"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4- هر شخص </a:t>
            </a:r>
            <a:r>
              <a:rPr lang="fa-IR" sz="1600" b="1" dirty="0">
                <a:solidFill>
                  <a:srgbClr val="FF0000"/>
                </a:solidFill>
                <a:cs typeface="B Nazanin" panose="00000400000000000000" pitchFamily="2" charset="-78"/>
              </a:rPr>
              <a:t>حقوقی ایرانی </a:t>
            </a:r>
            <a:r>
              <a:rPr lang="fa-IR" sz="1600" b="1" dirty="0">
                <a:solidFill>
                  <a:schemeClr val="accent4">
                    <a:lumMod val="50000"/>
                  </a:schemeClr>
                </a:solidFill>
                <a:cs typeface="B Nazanin" panose="00000400000000000000" pitchFamily="2" charset="-78"/>
              </a:rPr>
              <a:t>نسبت به کلیة درآمدهایی که </a:t>
            </a:r>
            <a:r>
              <a:rPr lang="fa-IR" sz="1600" b="1" dirty="0">
                <a:solidFill>
                  <a:srgbClr val="FF0000"/>
                </a:solidFill>
                <a:cs typeface="B Nazanin" panose="00000400000000000000" pitchFamily="2" charset="-78"/>
              </a:rPr>
              <a:t>در ایران </a:t>
            </a:r>
            <a:r>
              <a:rPr lang="fa-IR" sz="1600" b="1" dirty="0">
                <a:solidFill>
                  <a:schemeClr val="accent4">
                    <a:lumMod val="50000"/>
                  </a:schemeClr>
                </a:solidFill>
                <a:cs typeface="B Nazanin" panose="00000400000000000000" pitchFamily="2" charset="-78"/>
              </a:rPr>
              <a:t>یا </a:t>
            </a:r>
            <a:r>
              <a:rPr lang="fa-IR" sz="1600" b="1" dirty="0">
                <a:solidFill>
                  <a:srgbClr val="FF0000"/>
                </a:solidFill>
                <a:cs typeface="B Nazanin" panose="00000400000000000000" pitchFamily="2" charset="-78"/>
              </a:rPr>
              <a:t>خارج از ایران </a:t>
            </a:r>
            <a:r>
              <a:rPr lang="fa-IR" sz="1600" b="1" dirty="0">
                <a:solidFill>
                  <a:schemeClr val="accent4">
                    <a:lumMod val="50000"/>
                  </a:schemeClr>
                </a:solidFill>
                <a:cs typeface="B Nazanin" panose="00000400000000000000" pitchFamily="2" charset="-78"/>
              </a:rPr>
              <a:t>تحصیل می نماید.</a:t>
            </a:r>
            <a:endParaRPr lang="en-US" sz="1600" b="1"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356825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987824" y="267494"/>
            <a:ext cx="5258400"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ماده 1 ق.م.م (مشمولین مالیات)</a:t>
            </a:r>
            <a:endParaRPr dirty="0">
              <a:solidFill>
                <a:schemeClr val="bg1"/>
              </a:solidFill>
              <a:latin typeface="Roboto Condensed Light"/>
              <a:ea typeface="Roboto Condensed Light"/>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14</a:t>
            </a:fld>
            <a:endParaRPr dirty="0"/>
          </a:p>
        </p:txBody>
      </p:sp>
      <p:sp>
        <p:nvSpPr>
          <p:cNvPr id="2" name="Text Placeholder 1"/>
          <p:cNvSpPr>
            <a:spLocks noGrp="1"/>
          </p:cNvSpPr>
          <p:nvPr>
            <p:ph type="body" idx="1"/>
          </p:nvPr>
        </p:nvSpPr>
        <p:spPr>
          <a:xfrm>
            <a:off x="971600" y="1209600"/>
            <a:ext cx="7171451"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5- هر شخص </a:t>
            </a:r>
            <a:r>
              <a:rPr lang="fa-IR" sz="1600" b="1" dirty="0">
                <a:solidFill>
                  <a:srgbClr val="FF0000"/>
                </a:solidFill>
                <a:cs typeface="B Nazanin" panose="00000400000000000000" pitchFamily="2" charset="-78"/>
              </a:rPr>
              <a:t>غیر ایرانی </a:t>
            </a:r>
            <a:r>
              <a:rPr lang="fa-IR" sz="1600" b="1" dirty="0">
                <a:solidFill>
                  <a:schemeClr val="accent4">
                    <a:lumMod val="50000"/>
                  </a:schemeClr>
                </a:solidFill>
                <a:cs typeface="B Nazanin" panose="00000400000000000000" pitchFamily="2" charset="-78"/>
              </a:rPr>
              <a:t>(اعم از حقیقی یا حقوقی) نسبت به درآمدهایی که </a:t>
            </a:r>
            <a:r>
              <a:rPr lang="fa-IR" sz="1600" b="1" dirty="0">
                <a:solidFill>
                  <a:srgbClr val="FF0000"/>
                </a:solidFill>
                <a:cs typeface="B Nazanin" panose="00000400000000000000" pitchFamily="2" charset="-78"/>
              </a:rPr>
              <a:t>در</a:t>
            </a:r>
            <a:r>
              <a:rPr lang="fa-IR" sz="1600" b="1" dirty="0">
                <a:solidFill>
                  <a:schemeClr val="accent4">
                    <a:lumMod val="50000"/>
                  </a:schemeClr>
                </a:solidFill>
                <a:cs typeface="B Nazanin" panose="00000400000000000000" pitchFamily="2" charset="-78"/>
              </a:rPr>
              <a:t> ایران تحصیل          می نماید و همچنین نسبت به درآمدهایی که بابت واگذاری امتیازات یا سایر حقوق خود و یا دادن تعلیمات و کمک های فنی و یا واگذاری فیلم های سینمایی(که به عنوان بها یا حق نمایش یا هر عنوان دیگر عاید آنها می گردد) </a:t>
            </a:r>
            <a:r>
              <a:rPr lang="fa-IR" sz="1600" b="1" dirty="0">
                <a:solidFill>
                  <a:srgbClr val="FF0000"/>
                </a:solidFill>
                <a:cs typeface="B Nazanin" panose="00000400000000000000" pitchFamily="2" charset="-78"/>
              </a:rPr>
              <a:t>از</a:t>
            </a:r>
            <a:r>
              <a:rPr lang="fa-IR" sz="1600" b="1" dirty="0">
                <a:solidFill>
                  <a:schemeClr val="accent4">
                    <a:lumMod val="50000"/>
                  </a:schemeClr>
                </a:solidFill>
                <a:cs typeface="B Nazanin" panose="00000400000000000000" pitchFamily="2" charset="-78"/>
              </a:rPr>
              <a:t> ایران تحصیل می کند.</a:t>
            </a:r>
            <a:endParaRPr lang="en-US" sz="1600" b="1"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1959143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40271" y="267494"/>
            <a:ext cx="6072675"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ماده 2 ق.م.م </a:t>
            </a:r>
            <a:r>
              <a:rPr lang="fa-IR" sz="1600" dirty="0">
                <a:solidFill>
                  <a:schemeClr val="bg1"/>
                </a:solidFill>
                <a:latin typeface="Roboto Condensed Light"/>
                <a:ea typeface="Roboto Condensed Light"/>
                <a:cs typeface="B Nazanin" panose="00000400000000000000" pitchFamily="2" charset="-78"/>
              </a:rPr>
              <a:t>(مشمول پرداخت مالیات‌های موضوع این قانون نیستند)</a:t>
            </a:r>
            <a:endParaRPr dirty="0">
              <a:solidFill>
                <a:schemeClr val="bg1"/>
              </a:solidFill>
              <a:latin typeface="Roboto Condensed Light"/>
              <a:ea typeface="Roboto Condensed Light"/>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15</a:t>
            </a:fld>
            <a:endParaRPr dirty="0"/>
          </a:p>
        </p:txBody>
      </p:sp>
      <p:sp>
        <p:nvSpPr>
          <p:cNvPr id="2" name="Text Placeholder 1"/>
          <p:cNvSpPr>
            <a:spLocks noGrp="1"/>
          </p:cNvSpPr>
          <p:nvPr>
            <p:ph type="body" idx="1"/>
          </p:nvPr>
        </p:nvSpPr>
        <p:spPr>
          <a:xfrm>
            <a:off x="1043608" y="1419622"/>
            <a:ext cx="7171451"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1-  وزارتخانه‌ها و موسسات دولتی;</a:t>
            </a:r>
            <a:endParaRPr lang="en-US" sz="1600" b="1" dirty="0">
              <a:solidFill>
                <a:schemeClr val="accent4">
                  <a:lumMod val="50000"/>
                </a:schemeClr>
              </a:solidFill>
              <a:cs typeface="B Nazanin" panose="00000400000000000000" pitchFamily="2" charset="-78"/>
            </a:endParaRPr>
          </a:p>
          <a:p>
            <a:pPr marL="101600" indent="0" algn="just" rtl="1">
              <a:lnSpc>
                <a:spcPct val="150000"/>
              </a:lnSpc>
              <a:buNone/>
            </a:pPr>
            <a:r>
              <a:rPr lang="fa-IR" sz="1600" b="1" dirty="0">
                <a:solidFill>
                  <a:schemeClr val="accent4">
                    <a:lumMod val="50000"/>
                  </a:schemeClr>
                </a:solidFill>
                <a:cs typeface="B Nazanin" panose="00000400000000000000" pitchFamily="2" charset="-78"/>
              </a:rPr>
              <a:t>2- دستگاه­هایی که بودجه آنها وسیله دولت تأمین می‌شود.</a:t>
            </a:r>
            <a:endParaRPr lang="en-US" sz="1600" b="1" dirty="0">
              <a:solidFill>
                <a:schemeClr val="accent4">
                  <a:lumMod val="50000"/>
                </a:schemeClr>
              </a:solidFill>
              <a:cs typeface="B Nazanin" panose="00000400000000000000" pitchFamily="2" charset="-78"/>
            </a:endParaRPr>
          </a:p>
          <a:p>
            <a:pPr marL="101600" indent="0" algn="just" rtl="1">
              <a:lnSpc>
                <a:spcPct val="150000"/>
              </a:lnSpc>
              <a:buNone/>
            </a:pPr>
            <a:r>
              <a:rPr lang="fa-IR" sz="1600" b="1" dirty="0">
                <a:solidFill>
                  <a:schemeClr val="accent4">
                    <a:lumMod val="50000"/>
                  </a:schemeClr>
                </a:solidFill>
                <a:cs typeface="B Nazanin" panose="00000400000000000000" pitchFamily="2" charset="-78"/>
              </a:rPr>
              <a:t>3- شهرداری‌ها و دهیاریها</a:t>
            </a:r>
            <a:endParaRPr lang="en-US" sz="1600" b="1" dirty="0">
              <a:solidFill>
                <a:schemeClr val="accent4">
                  <a:lumMod val="50000"/>
                </a:schemeClr>
              </a:solidFill>
              <a:cs typeface="B Nazanin" panose="00000400000000000000" pitchFamily="2" charset="-78"/>
            </a:endParaRPr>
          </a:p>
          <a:p>
            <a:pPr marL="101600" indent="0" algn="just" rtl="1">
              <a:lnSpc>
                <a:spcPct val="150000"/>
              </a:lnSpc>
              <a:buNone/>
            </a:pPr>
            <a:r>
              <a:rPr lang="fa-IR" sz="1600" b="1" dirty="0">
                <a:solidFill>
                  <a:schemeClr val="accent4">
                    <a:lumMod val="50000"/>
                  </a:schemeClr>
                </a:solidFill>
                <a:cs typeface="B Nazanin" panose="00000400000000000000" pitchFamily="2" charset="-78"/>
              </a:rPr>
              <a:t>4- بنیادها و نهادهای انقلاب اسلامی دارای مجوز معافیت از طرف حضرت امام خمینی(ره) و مقام معظم رهبری</a:t>
            </a:r>
            <a:endParaRPr lang="en-US" sz="1600" b="1"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318845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16</a:t>
            </a:fld>
            <a:endParaRPr dirty="0"/>
          </a:p>
        </p:txBody>
      </p:sp>
      <p:sp>
        <p:nvSpPr>
          <p:cNvPr id="2" name="Text Placeholder 1"/>
          <p:cNvSpPr>
            <a:spLocks noGrp="1"/>
          </p:cNvSpPr>
          <p:nvPr>
            <p:ph type="body" idx="1"/>
          </p:nvPr>
        </p:nvSpPr>
        <p:spPr>
          <a:xfrm>
            <a:off x="1043608" y="1419622"/>
            <a:ext cx="7171451"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تبصره‌– اعمال این ماده از زمان تأسیس دهیاری‌های کشور می‌باشد. مالیات‌هایی که قبل از لازم الاجرا شدن این قانون به دهیاری‌ها تعلق گرفته و اخذ شده است، مشمول معافیت این قانون نمی‌شود</a:t>
            </a:r>
          </a:p>
          <a:p>
            <a:pPr marL="101600" indent="0" algn="just" rtl="1">
              <a:lnSpc>
                <a:spcPct val="150000"/>
              </a:lnSpc>
              <a:buNone/>
            </a:pPr>
            <a:r>
              <a:rPr lang="fa-IR" sz="1600" b="1" dirty="0">
                <a:solidFill>
                  <a:schemeClr val="accent4">
                    <a:lumMod val="50000"/>
                  </a:schemeClr>
                </a:solidFill>
                <a:cs typeface="B Nazanin" panose="00000400000000000000" pitchFamily="2" charset="-78"/>
              </a:rPr>
              <a:t>‌تبصره ‌1- شرکت‌هایی که تمام یا قسمتی از سرمایه آنها متعلق به اشخاص و موسسه‌های مذکور در بندهای فوق باشد، سهم درآمد یا سود آنها‌ مشمول حکم این ماده نخواهد بود. حکم این تبصره مانع استفاده شرکت‌های مزبور از معافیت‌های مقرر در این قانون، حسب مورد، نیست.</a:t>
            </a:r>
            <a:endParaRPr lang="en-US" sz="1600" b="1" dirty="0">
              <a:solidFill>
                <a:schemeClr val="accent4">
                  <a:lumMod val="50000"/>
                </a:schemeClr>
              </a:solidFill>
              <a:cs typeface="B Nazanin" panose="00000400000000000000" pitchFamily="2" charset="-78"/>
            </a:endParaRPr>
          </a:p>
          <a:p>
            <a:pPr marL="101600" indent="0" algn="just" rtl="1">
              <a:lnSpc>
                <a:spcPct val="150000"/>
              </a:lnSpc>
              <a:buNone/>
            </a:pPr>
            <a:endParaRPr lang="en-US" sz="1600" b="1" dirty="0">
              <a:solidFill>
                <a:schemeClr val="accent4">
                  <a:lumMod val="50000"/>
                </a:schemeClr>
              </a:solidFill>
              <a:cs typeface="B Nazanin" panose="00000400000000000000" pitchFamily="2" charset="-78"/>
            </a:endParaRPr>
          </a:p>
        </p:txBody>
      </p:sp>
      <p:sp>
        <p:nvSpPr>
          <p:cNvPr id="6" name="Google Shape;189;p12"/>
          <p:cNvSpPr txBox="1">
            <a:spLocks/>
          </p:cNvSpPr>
          <p:nvPr/>
        </p:nvSpPr>
        <p:spPr>
          <a:xfrm>
            <a:off x="2140271" y="267494"/>
            <a:ext cx="6072675" cy="766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1pPr>
            <a:lvl2pPr marR="0" lvl="1"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2pPr>
            <a:lvl3pPr marR="0" lvl="2"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3pPr>
            <a:lvl4pPr marR="0" lvl="3"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4pPr>
            <a:lvl5pPr marR="0" lvl="4"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5pPr>
            <a:lvl6pPr marR="0" lvl="5"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6pPr>
            <a:lvl7pPr marR="0" lvl="6"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7pPr>
            <a:lvl8pPr marR="0" lvl="7"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8pPr>
            <a:lvl9pPr marR="0" lvl="8"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9pPr>
          </a:lstStyle>
          <a:p>
            <a:pPr algn="r"/>
            <a:r>
              <a:rPr lang="fa-IR">
                <a:solidFill>
                  <a:schemeClr val="bg1"/>
                </a:solidFill>
                <a:latin typeface="Roboto Condensed Light"/>
                <a:ea typeface="Roboto Condensed Light"/>
                <a:cs typeface="B Nazanin" panose="00000400000000000000" pitchFamily="2" charset="-78"/>
              </a:rPr>
              <a:t>ماده 2 ق.م.م </a:t>
            </a:r>
            <a:r>
              <a:rPr lang="fa-IR" sz="1600">
                <a:solidFill>
                  <a:schemeClr val="bg1"/>
                </a:solidFill>
                <a:latin typeface="Roboto Condensed Light"/>
                <a:ea typeface="Roboto Condensed Light"/>
                <a:cs typeface="B Nazanin" panose="00000400000000000000" pitchFamily="2" charset="-78"/>
              </a:rPr>
              <a:t>(مشمول پرداخت مالیات‌های موضوع این قانون نیستند)</a:t>
            </a:r>
            <a:endParaRPr lang="fa-IR" dirty="0">
              <a:solidFill>
                <a:schemeClr val="bg1"/>
              </a:solidFill>
              <a:latin typeface="Roboto Condensed Light"/>
              <a:ea typeface="Roboto Condensed Light"/>
              <a:cs typeface="B Nazanin" panose="00000400000000000000" pitchFamily="2" charset="-78"/>
            </a:endParaRPr>
          </a:p>
        </p:txBody>
      </p:sp>
    </p:spTree>
    <p:extLst>
      <p:ext uri="{BB962C8B-B14F-4D97-AF65-F5344CB8AC3E}">
        <p14:creationId xmlns:p14="http://schemas.microsoft.com/office/powerpoint/2010/main" val="4230102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17</a:t>
            </a:fld>
            <a:endParaRPr dirty="0"/>
          </a:p>
        </p:txBody>
      </p:sp>
      <p:sp>
        <p:nvSpPr>
          <p:cNvPr id="2" name="Text Placeholder 1"/>
          <p:cNvSpPr>
            <a:spLocks noGrp="1"/>
          </p:cNvSpPr>
          <p:nvPr>
            <p:ph type="body" idx="1"/>
          </p:nvPr>
        </p:nvSpPr>
        <p:spPr>
          <a:xfrm>
            <a:off x="1043608" y="1419622"/>
            <a:ext cx="7171451"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تبصره2- درآمدهای حاصل از فعالیت‌های اقتصادی از قبیل فعالیت‌های صنعتی، معدنی، تجاری، خدماتی و سایر فعالیت‌های تولیدی برای‌</a:t>
            </a:r>
            <a:r>
              <a:rPr lang="en-US" sz="1600" b="1" dirty="0">
                <a:solidFill>
                  <a:schemeClr val="accent4">
                    <a:lumMod val="50000"/>
                  </a:schemeClr>
                </a:solidFill>
                <a:cs typeface="B Nazanin" panose="00000400000000000000" pitchFamily="2" charset="-78"/>
              </a:rPr>
              <a:t> </a:t>
            </a:r>
            <a:r>
              <a:rPr lang="fa-IR" sz="1600" b="1" dirty="0">
                <a:solidFill>
                  <a:schemeClr val="accent4">
                    <a:lumMod val="50000"/>
                  </a:schemeClr>
                </a:solidFill>
                <a:cs typeface="B Nazanin" panose="00000400000000000000" pitchFamily="2" charset="-78"/>
              </a:rPr>
              <a:t>اشخاص موضوع این ماده، که به نحوی غیر از طریق شرکت نیز تحصیل می‌شود، در هر مورد به طور جداگانه به نرخ مذکور در ماده‌ (</a:t>
            </a:r>
            <a:r>
              <a:rPr lang="en-US" sz="1600" b="1" dirty="0">
                <a:solidFill>
                  <a:schemeClr val="accent4">
                    <a:lumMod val="50000"/>
                  </a:schemeClr>
                </a:solidFill>
                <a:cs typeface="B Nazanin" panose="00000400000000000000" pitchFamily="2" charset="-78"/>
              </a:rPr>
              <a:t>105</a:t>
            </a:r>
            <a:r>
              <a:rPr lang="fa-IR" sz="1600" b="1" dirty="0">
                <a:solidFill>
                  <a:schemeClr val="accent4">
                    <a:lumMod val="50000"/>
                  </a:schemeClr>
                </a:solidFill>
                <a:cs typeface="B Nazanin" panose="00000400000000000000" pitchFamily="2" charset="-78"/>
              </a:rPr>
              <a:t>) این قانون‌ مشمول مالیات خواهد بود.</a:t>
            </a:r>
            <a:endParaRPr lang="en-US" sz="1600" b="1" dirty="0">
              <a:solidFill>
                <a:schemeClr val="accent4">
                  <a:lumMod val="50000"/>
                </a:schemeClr>
              </a:solidFill>
              <a:cs typeface="B Nazanin" panose="00000400000000000000" pitchFamily="2" charset="-78"/>
            </a:endParaRPr>
          </a:p>
          <a:p>
            <a:pPr marL="101600" indent="0" algn="just" rtl="1">
              <a:lnSpc>
                <a:spcPct val="150000"/>
              </a:lnSpc>
              <a:buNone/>
            </a:pPr>
            <a:r>
              <a:rPr lang="fa-IR" sz="1600" b="1" dirty="0">
                <a:solidFill>
                  <a:schemeClr val="accent4">
                    <a:lumMod val="50000"/>
                  </a:schemeClr>
                </a:solidFill>
                <a:cs typeface="B Nazanin" panose="00000400000000000000" pitchFamily="2" charset="-78"/>
              </a:rPr>
              <a:t>مسئولان اداره امور در این‌گونه موارد نسبت به سهم فعالیت مذکور مکلف به انجام دادن تکالیف مربوط طبق مقررات این قانون خواهند بود. در غیر</a:t>
            </a:r>
            <a:r>
              <a:rPr lang="en-US" sz="1600" b="1" dirty="0">
                <a:solidFill>
                  <a:schemeClr val="accent4">
                    <a:lumMod val="50000"/>
                  </a:schemeClr>
                </a:solidFill>
                <a:cs typeface="B Nazanin" panose="00000400000000000000" pitchFamily="2" charset="-78"/>
              </a:rPr>
              <a:t> </a:t>
            </a:r>
            <a:r>
              <a:rPr lang="fa-IR" sz="1600" b="1" dirty="0">
                <a:solidFill>
                  <a:schemeClr val="accent4">
                    <a:lumMod val="50000"/>
                  </a:schemeClr>
                </a:solidFill>
                <a:cs typeface="B Nazanin" panose="00000400000000000000" pitchFamily="2" charset="-78"/>
              </a:rPr>
              <a:t>‌این صورت نسبت به پرداخت مالیات متعلق با مودی مسوولیت تضامنی خواهند داشت.</a:t>
            </a:r>
            <a:endParaRPr lang="en-US" sz="1600" b="1" dirty="0">
              <a:solidFill>
                <a:schemeClr val="accent4">
                  <a:lumMod val="50000"/>
                </a:schemeClr>
              </a:solidFill>
              <a:cs typeface="B Nazanin" panose="00000400000000000000" pitchFamily="2" charset="-78"/>
            </a:endParaRPr>
          </a:p>
        </p:txBody>
      </p:sp>
      <p:sp>
        <p:nvSpPr>
          <p:cNvPr id="6" name="Google Shape;189;p12"/>
          <p:cNvSpPr txBox="1">
            <a:spLocks/>
          </p:cNvSpPr>
          <p:nvPr/>
        </p:nvSpPr>
        <p:spPr>
          <a:xfrm>
            <a:off x="2140271" y="267494"/>
            <a:ext cx="6072675" cy="766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1pPr>
            <a:lvl2pPr marR="0" lvl="1"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2pPr>
            <a:lvl3pPr marR="0" lvl="2"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3pPr>
            <a:lvl4pPr marR="0" lvl="3"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4pPr>
            <a:lvl5pPr marR="0" lvl="4"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5pPr>
            <a:lvl6pPr marR="0" lvl="5"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6pPr>
            <a:lvl7pPr marR="0" lvl="6"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7pPr>
            <a:lvl8pPr marR="0" lvl="7"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8pPr>
            <a:lvl9pPr marR="0" lvl="8"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9pPr>
          </a:lstStyle>
          <a:p>
            <a:pPr algn="r"/>
            <a:r>
              <a:rPr lang="fa-IR">
                <a:solidFill>
                  <a:schemeClr val="bg1"/>
                </a:solidFill>
                <a:latin typeface="Roboto Condensed Light"/>
                <a:ea typeface="Roboto Condensed Light"/>
                <a:cs typeface="B Nazanin" panose="00000400000000000000" pitchFamily="2" charset="-78"/>
              </a:rPr>
              <a:t>ماده 2 ق.م.م </a:t>
            </a:r>
            <a:r>
              <a:rPr lang="fa-IR" sz="1600">
                <a:solidFill>
                  <a:schemeClr val="bg1"/>
                </a:solidFill>
                <a:latin typeface="Roboto Condensed Light"/>
                <a:ea typeface="Roboto Condensed Light"/>
                <a:cs typeface="B Nazanin" panose="00000400000000000000" pitchFamily="2" charset="-78"/>
              </a:rPr>
              <a:t>(مشمول پرداخت مالیات‌های موضوع این قانون نیستند)</a:t>
            </a:r>
            <a:endParaRPr lang="fa-IR" dirty="0">
              <a:solidFill>
                <a:schemeClr val="bg1"/>
              </a:solidFill>
              <a:latin typeface="Roboto Condensed Light"/>
              <a:ea typeface="Roboto Condensed Light"/>
              <a:cs typeface="B Nazanin" panose="00000400000000000000" pitchFamily="2" charset="-78"/>
            </a:endParaRPr>
          </a:p>
        </p:txBody>
      </p:sp>
    </p:spTree>
    <p:extLst>
      <p:ext uri="{BB962C8B-B14F-4D97-AF65-F5344CB8AC3E}">
        <p14:creationId xmlns:p14="http://schemas.microsoft.com/office/powerpoint/2010/main" val="27661588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سر فصلهای قانون مالیاتهای مستقیم</a:t>
            </a:r>
            <a:endParaRPr dirty="0">
              <a:solidFill>
                <a:schemeClr val="bg1"/>
              </a:solidFill>
              <a:latin typeface="Roboto Condensed Light"/>
              <a:ea typeface="Roboto Condensed Light"/>
              <a:cs typeface="B Nazanin" panose="00000400000000000000" pitchFamily="2" charset="-78"/>
            </a:endParaRPr>
          </a:p>
        </p:txBody>
      </p:sp>
      <p:sp>
        <p:nvSpPr>
          <p:cNvPr id="2" name="Text Placeholder 1"/>
          <p:cNvSpPr>
            <a:spLocks noGrp="1"/>
          </p:cNvSpPr>
          <p:nvPr>
            <p:ph type="body" idx="1"/>
          </p:nvPr>
        </p:nvSpPr>
        <p:spPr>
          <a:xfrm>
            <a:off x="2987824" y="1203598"/>
            <a:ext cx="3240361"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u="sng" dirty="0">
                <a:solidFill>
                  <a:schemeClr val="accent4">
                    <a:lumMod val="50000"/>
                  </a:schemeClr>
                </a:solidFill>
                <a:cs typeface="B Nazanin" panose="00000400000000000000" pitchFamily="2" charset="-78"/>
              </a:rPr>
              <a:t>اشخاص مشمول مالیات</a:t>
            </a:r>
            <a:endParaRPr lang="en-US" sz="1600" b="1" u="sng" dirty="0">
              <a:solidFill>
                <a:schemeClr val="accent4">
                  <a:lumMod val="50000"/>
                </a:schemeClr>
              </a:solidFill>
              <a:cs typeface="B Nazanin" panose="00000400000000000000" pitchFamily="2" charset="-78"/>
            </a:endParaRPr>
          </a:p>
          <a:p>
            <a:pPr marL="101600" indent="0" algn="just" rtl="1">
              <a:lnSpc>
                <a:spcPct val="150000"/>
              </a:lnSpc>
              <a:buNone/>
            </a:pPr>
            <a:r>
              <a:rPr lang="fa-IR" sz="1600" b="1" u="sng" dirty="0">
                <a:solidFill>
                  <a:schemeClr val="accent4">
                    <a:lumMod val="50000"/>
                  </a:schemeClr>
                </a:solidFill>
                <a:cs typeface="B Nazanin" panose="00000400000000000000" pitchFamily="2" charset="-78"/>
              </a:rPr>
              <a:t>مالیات بر دارایی ها</a:t>
            </a:r>
            <a:endParaRPr lang="en-US" sz="1600" b="1" u="sng"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مالیات سالانه املاک</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مالیات مستغلات خانه های خالی</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مالیات بر ارضی بایر</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مالیات بر ارث</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حق تمبر (51-44)</a:t>
            </a:r>
            <a:endParaRPr lang="en-US" sz="1400" dirty="0">
              <a:solidFill>
                <a:srgbClr val="FF0000"/>
              </a:solidFill>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18</a:t>
            </a:fld>
            <a:endParaRPr dirty="0"/>
          </a:p>
        </p:txBody>
      </p:sp>
    </p:spTree>
    <p:extLst>
      <p:ext uri="{BB962C8B-B14F-4D97-AF65-F5344CB8AC3E}">
        <p14:creationId xmlns:p14="http://schemas.microsoft.com/office/powerpoint/2010/main" val="2083540626"/>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2" name="Text Placeholder 1"/>
          <p:cNvSpPr>
            <a:spLocks noGrp="1"/>
          </p:cNvSpPr>
          <p:nvPr>
            <p:ph type="body" idx="1"/>
          </p:nvPr>
        </p:nvSpPr>
        <p:spPr>
          <a:xfrm>
            <a:off x="2627784" y="1249718"/>
            <a:ext cx="3672409"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u="sng" dirty="0">
                <a:solidFill>
                  <a:schemeClr val="accent4">
                    <a:lumMod val="50000"/>
                  </a:schemeClr>
                </a:solidFill>
                <a:cs typeface="B Nazanin" panose="00000400000000000000" pitchFamily="2" charset="-78"/>
              </a:rPr>
              <a:t>مالیات بر درآمد</a:t>
            </a:r>
            <a:endParaRPr lang="en-US" sz="1600" b="1" u="sng"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مالیات بر درآمد املاک</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مالیات بر درآمد کشاورزی</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مالیات بر درآمد حقوق</a:t>
            </a:r>
            <a:endParaRPr lang="en-US"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مالیات بر درآمد مشاغل</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مالیات بر درآمد اشخاص حقوقی (118-105)</a:t>
            </a:r>
            <a:endParaRPr lang="en-US"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مالیات بر درآمد اتفاقی (128-119)</a:t>
            </a:r>
            <a:endParaRPr lang="en-US"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مالیات بر جمع درآمد ناشی از منابع مختلف</a:t>
            </a:r>
            <a:endParaRPr lang="en-US" sz="1400" dirty="0">
              <a:solidFill>
                <a:schemeClr val="accent4">
                  <a:lumMod val="50000"/>
                </a:schemeClr>
              </a:solidFill>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19</a:t>
            </a:fld>
            <a:endParaRPr dirty="0"/>
          </a:p>
        </p:txBody>
      </p:sp>
      <p:sp>
        <p:nvSpPr>
          <p:cNvPr id="3" name="Title 2"/>
          <p:cNvSpPr>
            <a:spLocks noGrp="1"/>
          </p:cNvSpPr>
          <p:nvPr>
            <p:ph type="title"/>
          </p:nvPr>
        </p:nvSpPr>
        <p:spPr/>
        <p:txBody>
          <a:bodyPr/>
          <a:lstStyle/>
          <a:p>
            <a:endParaRPr lang="fa-IR"/>
          </a:p>
        </p:txBody>
      </p:sp>
      <p:sp>
        <p:nvSpPr>
          <p:cNvPr id="7" name="Google Shape;189;p12"/>
          <p:cNvSpPr txBox="1">
            <a:spLocks/>
          </p:cNvSpPr>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1pPr>
            <a:lvl2pPr marR="0" lvl="1"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2pPr>
            <a:lvl3pPr marR="0" lvl="2"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3pPr>
            <a:lvl4pPr marR="0" lvl="3"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4pPr>
            <a:lvl5pPr marR="0" lvl="4"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5pPr>
            <a:lvl6pPr marR="0" lvl="5"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6pPr>
            <a:lvl7pPr marR="0" lvl="6"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7pPr>
            <a:lvl8pPr marR="0" lvl="7"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8pPr>
            <a:lvl9pPr marR="0" lvl="8"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9pPr>
          </a:lstStyle>
          <a:p>
            <a:pPr algn="r"/>
            <a:r>
              <a:rPr lang="fa-IR">
                <a:solidFill>
                  <a:schemeClr val="bg1"/>
                </a:solidFill>
                <a:latin typeface="Roboto Condensed Light"/>
                <a:ea typeface="Roboto Condensed Light"/>
                <a:cs typeface="B Nazanin" panose="00000400000000000000" pitchFamily="2" charset="-78"/>
              </a:rPr>
              <a:t>سر فصلهای قانون مالیاتهای مستقیم</a:t>
            </a:r>
            <a:endParaRPr lang="fa-IR" dirty="0">
              <a:solidFill>
                <a:schemeClr val="bg1"/>
              </a:solidFill>
              <a:latin typeface="Roboto Condensed Light"/>
              <a:ea typeface="Roboto Condensed Light"/>
              <a:cs typeface="B Nazanin" panose="00000400000000000000" pitchFamily="2" charset="-78"/>
            </a:endParaRPr>
          </a:p>
        </p:txBody>
      </p:sp>
    </p:spTree>
    <p:extLst>
      <p:ext uri="{BB962C8B-B14F-4D97-AF65-F5344CB8AC3E}">
        <p14:creationId xmlns:p14="http://schemas.microsoft.com/office/powerpoint/2010/main" val="513932584"/>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2" name="Text Placeholder 1"/>
          <p:cNvSpPr>
            <a:spLocks noGrp="1"/>
          </p:cNvSpPr>
          <p:nvPr>
            <p:ph type="body" idx="1"/>
          </p:nvPr>
        </p:nvSpPr>
        <p:spPr>
          <a:xfrm>
            <a:off x="2915816" y="1419622"/>
            <a:ext cx="3312368"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u="sng" dirty="0">
                <a:solidFill>
                  <a:schemeClr val="accent4">
                    <a:lumMod val="50000"/>
                  </a:schemeClr>
                </a:solidFill>
                <a:cs typeface="B Nazanin" panose="00000400000000000000" pitchFamily="2" charset="-78"/>
              </a:rPr>
              <a:t>مقررات مختلفه</a:t>
            </a:r>
            <a:endParaRPr lang="en-US" sz="1600" b="1" u="sng"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معافیتها (146-132)</a:t>
            </a:r>
            <a:endParaRPr lang="en-US"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هزینه های قابل قبول و استهلاک (151-147)</a:t>
            </a:r>
            <a:endParaRPr lang="en-US"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قرائن و ضرایب مالیاتی</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مقررات عمومی</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وظایف مودیان</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وظایف اشخاص ثالث</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تشویقات و جرائم مالیاتی</a:t>
            </a:r>
            <a:endParaRPr lang="en-US"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ابلاغ (209-203)</a:t>
            </a:r>
            <a:endParaRPr lang="en-US"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وصول مالیات (218-210)</a:t>
            </a:r>
            <a:endParaRPr lang="en-US" sz="1400" dirty="0">
              <a:solidFill>
                <a:srgbClr val="FF0000"/>
              </a:solidFill>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20</a:t>
            </a:fld>
            <a:endParaRPr dirty="0"/>
          </a:p>
        </p:txBody>
      </p:sp>
      <p:sp>
        <p:nvSpPr>
          <p:cNvPr id="3" name="Title 2"/>
          <p:cNvSpPr>
            <a:spLocks noGrp="1"/>
          </p:cNvSpPr>
          <p:nvPr>
            <p:ph type="title"/>
          </p:nvPr>
        </p:nvSpPr>
        <p:spPr/>
        <p:txBody>
          <a:bodyPr/>
          <a:lstStyle/>
          <a:p>
            <a:endParaRPr lang="fa-IR"/>
          </a:p>
        </p:txBody>
      </p:sp>
      <p:sp>
        <p:nvSpPr>
          <p:cNvPr id="6" name="Google Shape;189;p12"/>
          <p:cNvSpPr txBox="1">
            <a:spLocks/>
          </p:cNvSpPr>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1pPr>
            <a:lvl2pPr marR="0" lvl="1"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2pPr>
            <a:lvl3pPr marR="0" lvl="2"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3pPr>
            <a:lvl4pPr marR="0" lvl="3"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4pPr>
            <a:lvl5pPr marR="0" lvl="4"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5pPr>
            <a:lvl6pPr marR="0" lvl="5"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6pPr>
            <a:lvl7pPr marR="0" lvl="6"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7pPr>
            <a:lvl8pPr marR="0" lvl="7"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8pPr>
            <a:lvl9pPr marR="0" lvl="8"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9pPr>
          </a:lstStyle>
          <a:p>
            <a:pPr algn="r"/>
            <a:r>
              <a:rPr lang="fa-IR">
                <a:solidFill>
                  <a:schemeClr val="bg1"/>
                </a:solidFill>
                <a:latin typeface="Roboto Condensed Light"/>
                <a:ea typeface="Roboto Condensed Light"/>
                <a:cs typeface="B Nazanin" panose="00000400000000000000" pitchFamily="2" charset="-78"/>
              </a:rPr>
              <a:t>سر فصلهای قانون مالیاتهای مستقیم</a:t>
            </a:r>
            <a:endParaRPr lang="fa-IR" dirty="0">
              <a:solidFill>
                <a:schemeClr val="bg1"/>
              </a:solidFill>
              <a:latin typeface="Roboto Condensed Light"/>
              <a:ea typeface="Roboto Condensed Light"/>
              <a:cs typeface="B Nazanin" panose="00000400000000000000" pitchFamily="2" charset="-78"/>
            </a:endParaRPr>
          </a:p>
        </p:txBody>
      </p:sp>
    </p:spTree>
    <p:extLst>
      <p:ext uri="{BB962C8B-B14F-4D97-AF65-F5344CB8AC3E}">
        <p14:creationId xmlns:p14="http://schemas.microsoft.com/office/powerpoint/2010/main" val="2803554808"/>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2" name="Text Placeholder 1"/>
          <p:cNvSpPr>
            <a:spLocks noGrp="1"/>
          </p:cNvSpPr>
          <p:nvPr>
            <p:ph type="body" idx="1"/>
          </p:nvPr>
        </p:nvSpPr>
        <p:spPr>
          <a:xfrm>
            <a:off x="1907704" y="1131590"/>
            <a:ext cx="4392488"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u="sng" dirty="0">
                <a:solidFill>
                  <a:schemeClr val="accent4">
                    <a:lumMod val="50000"/>
                  </a:schemeClr>
                </a:solidFill>
                <a:cs typeface="B Nazanin" panose="00000400000000000000" pitchFamily="2" charset="-78"/>
              </a:rPr>
              <a:t>سازمان تشخیص و مراجع مالیاتی</a:t>
            </a:r>
            <a:endParaRPr lang="en-US" sz="1600" b="1" u="sng"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مراجع تشخیص مالیات و وظایف و اختیارات آنها (235-219)</a:t>
            </a:r>
            <a:endParaRPr lang="en-US"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ترتیب رسیدگی(243-236)</a:t>
            </a:r>
            <a:endParaRPr lang="en-US"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rgbClr val="FF0000"/>
                </a:solidFill>
                <a:cs typeface="B Nazanin" panose="00000400000000000000" pitchFamily="2" charset="-78"/>
              </a:rPr>
              <a:t>مرجع حل اختلاف مالیاتی (251-244)</a:t>
            </a:r>
            <a:endParaRPr lang="en-US"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شورایعالی مالیاتی و وظایف و اختیارات آن</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هیات عالی انتطامی مالیاتی و وظایف و اختیارات آن</a:t>
            </a:r>
            <a:endParaRPr lang="en-US" sz="1400"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دادستانی انتظامی مالیاتی و وظایف و اختیارات آن</a:t>
            </a:r>
            <a:endParaRPr lang="en-US" sz="1400" dirty="0">
              <a:solidFill>
                <a:schemeClr val="accent4">
                  <a:lumMod val="50000"/>
                </a:schemeClr>
              </a:solidFill>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21</a:t>
            </a:fld>
            <a:endParaRPr dirty="0"/>
          </a:p>
        </p:txBody>
      </p:sp>
      <p:sp>
        <p:nvSpPr>
          <p:cNvPr id="3" name="Title 2"/>
          <p:cNvSpPr>
            <a:spLocks noGrp="1"/>
          </p:cNvSpPr>
          <p:nvPr>
            <p:ph type="title"/>
          </p:nvPr>
        </p:nvSpPr>
        <p:spPr/>
        <p:txBody>
          <a:bodyPr/>
          <a:lstStyle/>
          <a:p>
            <a:endParaRPr lang="fa-IR"/>
          </a:p>
        </p:txBody>
      </p:sp>
      <p:sp>
        <p:nvSpPr>
          <p:cNvPr id="6" name="Google Shape;189;p12"/>
          <p:cNvSpPr txBox="1">
            <a:spLocks/>
          </p:cNvSpPr>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1pPr>
            <a:lvl2pPr marR="0" lvl="1"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2pPr>
            <a:lvl3pPr marR="0" lvl="2"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3pPr>
            <a:lvl4pPr marR="0" lvl="3"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4pPr>
            <a:lvl5pPr marR="0" lvl="4"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5pPr>
            <a:lvl6pPr marR="0" lvl="5"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6pPr>
            <a:lvl7pPr marR="0" lvl="6"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7pPr>
            <a:lvl8pPr marR="0" lvl="7"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8pPr>
            <a:lvl9pPr marR="0" lvl="8"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9pPr>
          </a:lstStyle>
          <a:p>
            <a:pPr algn="r"/>
            <a:r>
              <a:rPr lang="fa-IR">
                <a:solidFill>
                  <a:schemeClr val="bg1"/>
                </a:solidFill>
                <a:latin typeface="Roboto Condensed Light"/>
                <a:ea typeface="Roboto Condensed Light"/>
                <a:cs typeface="B Nazanin" panose="00000400000000000000" pitchFamily="2" charset="-78"/>
              </a:rPr>
              <a:t>سر فصلهای قانون مالیاتهای مستقیم</a:t>
            </a:r>
            <a:endParaRPr lang="fa-IR" dirty="0">
              <a:solidFill>
                <a:schemeClr val="bg1"/>
              </a:solidFill>
              <a:latin typeface="Roboto Condensed Light"/>
              <a:ea typeface="Roboto Condensed Light"/>
              <a:cs typeface="B Nazanin" panose="00000400000000000000" pitchFamily="2" charset="-78"/>
            </a:endParaRPr>
          </a:p>
        </p:txBody>
      </p:sp>
    </p:spTree>
    <p:extLst>
      <p:ext uri="{BB962C8B-B14F-4D97-AF65-F5344CB8AC3E}">
        <p14:creationId xmlns:p14="http://schemas.microsoft.com/office/powerpoint/2010/main" val="1939419332"/>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2" name="Text Placeholder 1"/>
          <p:cNvSpPr>
            <a:spLocks noGrp="1"/>
          </p:cNvSpPr>
          <p:nvPr>
            <p:ph type="body" idx="1"/>
          </p:nvPr>
        </p:nvSpPr>
        <p:spPr>
          <a:xfrm>
            <a:off x="1907704" y="1347614"/>
            <a:ext cx="4392488" cy="2724300"/>
          </a:xfrm>
          <a:noFill/>
          <a:ln>
            <a:noFill/>
          </a:ln>
        </p:spPr>
        <p:txBody>
          <a:bodyPr spcFirstLastPara="1" wrap="square" lIns="91425" tIns="91425" rIns="91425" bIns="91425" anchor="ctr" anchorCtr="0">
            <a:noAutofit/>
          </a:bodyPr>
          <a:lstStyle/>
          <a:p>
            <a:pPr lvl="0" algn="just" rtl="1">
              <a:buFont typeface="Arial" panose="020B0604020202020204" pitchFamily="34" charset="0"/>
              <a:buChar char="•"/>
            </a:pPr>
            <a:r>
              <a:rPr lang="fa-IR" sz="1400" dirty="0">
                <a:solidFill>
                  <a:srgbClr val="FF0000"/>
                </a:solidFill>
                <a:cs typeface="B Nazanin" panose="00000400000000000000" pitchFamily="2" charset="-78"/>
              </a:rPr>
              <a:t>قانون مالیات بر ارزش افزوده</a:t>
            </a:r>
            <a:endParaRPr lang="en-US" sz="1400" dirty="0">
              <a:solidFill>
                <a:srgbClr val="FF0000"/>
              </a:solidFill>
              <a:cs typeface="B Nazanin" panose="00000400000000000000" pitchFamily="2" charset="-78"/>
            </a:endParaRPr>
          </a:p>
          <a:p>
            <a:pPr lvl="0" algn="just" rtl="1">
              <a:buFont typeface="Arial" panose="020B0604020202020204" pitchFamily="34" charset="0"/>
              <a:buChar char="•"/>
            </a:pPr>
            <a:r>
              <a:rPr lang="fa-IR" sz="1400" dirty="0">
                <a:solidFill>
                  <a:srgbClr val="FF0000"/>
                </a:solidFill>
                <a:cs typeface="B Nazanin" panose="00000400000000000000" pitchFamily="2" charset="-78"/>
              </a:rPr>
              <a:t>قانون پایانه های فروشگاهی و سامانه مودیان</a:t>
            </a:r>
            <a:endParaRPr lang="en-US" sz="1400" dirty="0">
              <a:solidFill>
                <a:srgbClr val="FF0000"/>
              </a:solidFill>
              <a:cs typeface="B Nazanin" panose="00000400000000000000" pitchFamily="2" charset="-78"/>
            </a:endParaRPr>
          </a:p>
          <a:p>
            <a:pPr lvl="0"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احکام مالیاتی در سایر قوانین</a:t>
            </a:r>
            <a:r>
              <a:rPr lang="en-US" sz="1400" dirty="0">
                <a:solidFill>
                  <a:schemeClr val="accent4">
                    <a:lumMod val="50000"/>
                  </a:schemeClr>
                </a:solidFill>
                <a:cs typeface="B Nazanin" panose="00000400000000000000" pitchFamily="2" charset="-78"/>
              </a:rPr>
              <a:t>  </a:t>
            </a:r>
            <a:r>
              <a:rPr lang="fa-IR" sz="1400" dirty="0">
                <a:solidFill>
                  <a:schemeClr val="accent4">
                    <a:lumMod val="50000"/>
                  </a:schemeClr>
                </a:solidFill>
                <a:cs typeface="B Nazanin" panose="00000400000000000000" pitchFamily="2" charset="-78"/>
              </a:rPr>
              <a:t> ( مختص صنعت فعالیت)</a:t>
            </a:r>
          </a:p>
          <a:p>
            <a:pPr lvl="0" algn="just" rtl="1">
              <a:buFont typeface="Arial" panose="020B0604020202020204" pitchFamily="34" charset="0"/>
              <a:buChar char="•"/>
            </a:pPr>
            <a:endParaRPr lang="fa-IR" sz="1400" dirty="0">
              <a:solidFill>
                <a:schemeClr val="accent4">
                  <a:lumMod val="50000"/>
                </a:schemeClr>
              </a:solidFill>
              <a:cs typeface="B Nazanin" panose="00000400000000000000" pitchFamily="2" charset="-78"/>
            </a:endParaRPr>
          </a:p>
          <a:p>
            <a:pPr marL="101600" indent="0" algn="ctr" rtl="1">
              <a:buNone/>
            </a:pPr>
            <a:r>
              <a:rPr lang="en-US" u="sng" dirty="0">
                <a:solidFill>
                  <a:srgbClr val="FF0000"/>
                </a:solidFill>
                <a:hlinkClick r:id="rId4">
                  <a:extLst>
                    <a:ext uri="{A12FA001-AC4F-418D-AE19-62706E023703}">
                      <ahyp:hlinkClr xmlns:ahyp="http://schemas.microsoft.com/office/drawing/2018/hyperlinkcolor" val="tx"/>
                    </a:ext>
                  </a:extLst>
                </a:hlinkClick>
              </a:rPr>
              <a:t>www.intamedia.ir</a:t>
            </a:r>
            <a:endParaRPr lang="fa-IR" u="sng" dirty="0">
              <a:solidFill>
                <a:srgbClr val="FF0000"/>
              </a:solidFill>
            </a:endParaRPr>
          </a:p>
          <a:p>
            <a:pPr marL="101600" indent="0" algn="ctr" rtl="1">
              <a:buNone/>
            </a:pPr>
            <a:r>
              <a:rPr lang="en-US" u="sng" dirty="0">
                <a:solidFill>
                  <a:srgbClr val="FF0000"/>
                </a:solidFill>
              </a:rPr>
              <a:t>Dotic.ir</a:t>
            </a:r>
          </a:p>
          <a:p>
            <a:pPr marL="101600" lvl="0" indent="0" algn="just" rtl="1">
              <a:buNone/>
            </a:pPr>
            <a:endParaRPr lang="en-US" sz="1400" dirty="0">
              <a:solidFill>
                <a:schemeClr val="accent4">
                  <a:lumMod val="50000"/>
                </a:schemeClr>
              </a:solidFill>
              <a:cs typeface="B Nazanin"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22</a:t>
            </a:fld>
            <a:endParaRPr dirty="0"/>
          </a:p>
        </p:txBody>
      </p:sp>
      <p:sp>
        <p:nvSpPr>
          <p:cNvPr id="6" name="Google Shape;189;p12"/>
          <p:cNvSpPr txBox="1">
            <a:spLocks/>
          </p:cNvSpPr>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1pPr>
            <a:lvl2pPr marR="0" lvl="1"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2pPr>
            <a:lvl3pPr marR="0" lvl="2"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3pPr>
            <a:lvl4pPr marR="0" lvl="3"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4pPr>
            <a:lvl5pPr marR="0" lvl="4"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5pPr>
            <a:lvl6pPr marR="0" lvl="5"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6pPr>
            <a:lvl7pPr marR="0" lvl="6"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7pPr>
            <a:lvl8pPr marR="0" lvl="7"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8pPr>
            <a:lvl9pPr marR="0" lvl="8" algn="l" rtl="0">
              <a:lnSpc>
                <a:spcPct val="100000"/>
              </a:lnSpc>
              <a:spcBef>
                <a:spcPts val="0"/>
              </a:spcBef>
              <a:spcAft>
                <a:spcPts val="0"/>
              </a:spcAft>
              <a:buClr>
                <a:schemeClr val="lt1"/>
              </a:buClr>
              <a:buSzPts val="2000"/>
              <a:buFont typeface="Roboto Condensed"/>
              <a:buNone/>
              <a:defRPr sz="2000" b="1" i="0" u="none" strike="noStrike" cap="none">
                <a:solidFill>
                  <a:schemeClr val="lt1"/>
                </a:solidFill>
                <a:latin typeface="Roboto Condensed"/>
                <a:ea typeface="Roboto Condensed"/>
                <a:cs typeface="Roboto Condensed"/>
                <a:sym typeface="Roboto Condensed"/>
              </a:defRPr>
            </a:lvl9pPr>
          </a:lstStyle>
          <a:p>
            <a:pPr algn="r"/>
            <a:r>
              <a:rPr lang="fa-IR" dirty="0">
                <a:solidFill>
                  <a:schemeClr val="bg1"/>
                </a:solidFill>
                <a:latin typeface="Roboto Condensed Light"/>
                <a:ea typeface="Roboto Condensed Light"/>
                <a:cs typeface="B Nazanin" panose="00000400000000000000" pitchFamily="2" charset="-78"/>
              </a:rPr>
              <a:t>سر فصلهای قانون مالیاتهای مستقیم</a:t>
            </a:r>
          </a:p>
        </p:txBody>
      </p:sp>
    </p:spTree>
    <p:extLst>
      <p:ext uri="{BB962C8B-B14F-4D97-AF65-F5344CB8AC3E}">
        <p14:creationId xmlns:p14="http://schemas.microsoft.com/office/powerpoint/2010/main" val="4124359895"/>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Google Shape;189;p12"/>
          <p:cNvSpPr txBox="1">
            <a:spLocks noGrp="1"/>
          </p:cNvSpPr>
          <p:nvPr>
            <p:ph type="title"/>
          </p:nvPr>
        </p:nvSpPr>
        <p:spPr>
          <a:xfrm>
            <a:off x="2183743" y="273651"/>
            <a:ext cx="6072675"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sym typeface="Arial"/>
              </a:rPr>
              <a:t>مسئولیت مدیران در قانون مالیاتها</a:t>
            </a:r>
            <a:endParaRPr dirty="0">
              <a:solidFill>
                <a:schemeClr val="bg1"/>
              </a:solidFill>
              <a:latin typeface="Roboto Condensed Light"/>
              <a:ea typeface="Roboto Condensed Light"/>
              <a:cs typeface="B Nazanin" panose="00000400000000000000" pitchFamily="2" charset="-78"/>
              <a:sym typeface="Arial"/>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grpSp>
        <p:nvGrpSpPr>
          <p:cNvPr id="2" name="Group 1"/>
          <p:cNvGrpSpPr/>
          <p:nvPr/>
        </p:nvGrpSpPr>
        <p:grpSpPr>
          <a:xfrm>
            <a:off x="107504" y="1512060"/>
            <a:ext cx="2160240" cy="2834542"/>
            <a:chOff x="-162189" y="1086010"/>
            <a:chExt cx="2070673" cy="2546510"/>
          </a:xfrm>
        </p:grpSpPr>
        <p:grpSp>
          <p:nvGrpSpPr>
            <p:cNvPr id="42" name="Group 41">
              <a:extLst>
                <a:ext uri="{FF2B5EF4-FFF2-40B4-BE49-F238E27FC236}">
                  <a16:creationId xmlns:a16="http://schemas.microsoft.com/office/drawing/2014/main" id="{F92604C4-E8D4-4428-A1A0-612A2BD37715}"/>
                </a:ext>
              </a:extLst>
            </p:cNvPr>
            <p:cNvGrpSpPr/>
            <p:nvPr/>
          </p:nvGrpSpPr>
          <p:grpSpPr>
            <a:xfrm rot="20882761">
              <a:off x="108484" y="1832520"/>
              <a:ext cx="1800000" cy="1800000"/>
              <a:chOff x="-1237001" y="1420097"/>
              <a:chExt cx="3170094" cy="3929396"/>
            </a:xfrm>
            <a:solidFill>
              <a:srgbClr val="62B7E8">
                <a:alpha val="9000"/>
              </a:srgbClr>
            </a:solidFill>
          </p:grpSpPr>
          <p:sp>
            <p:nvSpPr>
              <p:cNvPr id="43" name="Freeform 20">
                <a:extLst>
                  <a:ext uri="{FF2B5EF4-FFF2-40B4-BE49-F238E27FC236}">
                    <a16:creationId xmlns:a16="http://schemas.microsoft.com/office/drawing/2014/main" id="{2CE3A842-4A3C-4D3D-BC21-FD215DE55881}"/>
                  </a:ext>
                </a:extLst>
              </p:cNvPr>
              <p:cNvSpPr/>
              <p:nvPr/>
            </p:nvSpPr>
            <p:spPr>
              <a:xfrm rot="1800000" flipH="1">
                <a:off x="-927535" y="1420097"/>
                <a:ext cx="2860628" cy="3411191"/>
              </a:xfrm>
              <a:custGeom>
                <a:avLst/>
                <a:gdLst>
                  <a:gd name="connsiteX0" fmla="*/ 2332439 w 2860627"/>
                  <a:gd name="connsiteY0" fmla="*/ 109484 h 3334674"/>
                  <a:gd name="connsiteX1" fmla="*/ 1509012 w 2860627"/>
                  <a:gd name="connsiteY1" fmla="*/ 0 h 3334674"/>
                  <a:gd name="connsiteX2" fmla="*/ 364700 w 2860627"/>
                  <a:gd name="connsiteY2" fmla="*/ 1279977 h 3334674"/>
                  <a:gd name="connsiteX3" fmla="*/ 160 w 2860627"/>
                  <a:gd name="connsiteY3" fmla="*/ 1755003 h 3334674"/>
                  <a:gd name="connsiteX4" fmla="*/ 286853 w 2860627"/>
                  <a:gd name="connsiteY4" fmla="*/ 1930370 h 3334674"/>
                  <a:gd name="connsiteX5" fmla="*/ 207417 w 2860627"/>
                  <a:gd name="connsiteY5" fmla="*/ 2111278 h 3334674"/>
                  <a:gd name="connsiteX6" fmla="*/ 287242 w 2860627"/>
                  <a:gd name="connsiteY6" fmla="*/ 2167898 h 3334674"/>
                  <a:gd name="connsiteX7" fmla="*/ 256972 w 2860627"/>
                  <a:gd name="connsiteY7" fmla="*/ 2262662 h 3334674"/>
                  <a:gd name="connsiteX8" fmla="*/ 368654 w 2860627"/>
                  <a:gd name="connsiteY8" fmla="*/ 2376290 h 3334674"/>
                  <a:gd name="connsiteX9" fmla="*/ 465657 w 2860627"/>
                  <a:gd name="connsiteY9" fmla="*/ 2793853 h 3334674"/>
                  <a:gd name="connsiteX10" fmla="*/ 1108723 w 2860627"/>
                  <a:gd name="connsiteY10" fmla="*/ 2720803 h 3334674"/>
                  <a:gd name="connsiteX11" fmla="*/ 1313164 w 2860627"/>
                  <a:gd name="connsiteY11" fmla="*/ 3300023 h 3334674"/>
                  <a:gd name="connsiteX12" fmla="*/ 1936108 w 2860627"/>
                  <a:gd name="connsiteY12" fmla="*/ 3321065 h 3334674"/>
                  <a:gd name="connsiteX13" fmla="*/ 1882503 w 2860627"/>
                  <a:gd name="connsiteY13" fmla="*/ 1973867 h 3334674"/>
                  <a:gd name="connsiteX14" fmla="*/ 1315566 w 2860627"/>
                  <a:gd name="connsiteY14" fmla="*/ 1469419 h 3334674"/>
                  <a:gd name="connsiteX15" fmla="*/ 1294771 w 2860627"/>
                  <a:gd name="connsiteY15" fmla="*/ 1450917 h 3334674"/>
                  <a:gd name="connsiteX16" fmla="*/ 1253957 w 2860627"/>
                  <a:gd name="connsiteY16" fmla="*/ 1414601 h 3334674"/>
                  <a:gd name="connsiteX17" fmla="*/ 1259713 w 2860627"/>
                  <a:gd name="connsiteY17" fmla="*/ 1414265 h 3334674"/>
                  <a:gd name="connsiteX18" fmla="*/ 1156260 w 2860627"/>
                  <a:gd name="connsiteY18" fmla="*/ 686769 h 3334674"/>
                  <a:gd name="connsiteX19" fmla="*/ 2022208 w 2860627"/>
                  <a:gd name="connsiteY19" fmla="*/ 483047 h 3334674"/>
                  <a:gd name="connsiteX20" fmla="*/ 2336014 w 2860627"/>
                  <a:gd name="connsiteY20" fmla="*/ 897827 h 3334674"/>
                  <a:gd name="connsiteX21" fmla="*/ 2860627 w 2860627"/>
                  <a:gd name="connsiteY21" fmla="*/ 876952 h 3334674"/>
                  <a:gd name="connsiteX22" fmla="*/ 2332439 w 2860627"/>
                  <a:gd name="connsiteY22" fmla="*/ 109484 h 3334674"/>
                  <a:gd name="connsiteX0" fmla="*/ 2332439 w 2860627"/>
                  <a:gd name="connsiteY0" fmla="*/ 176751 h 3401941"/>
                  <a:gd name="connsiteX1" fmla="*/ 1525852 w 2860627"/>
                  <a:gd name="connsiteY1" fmla="*/ 0 h 3401941"/>
                  <a:gd name="connsiteX2" fmla="*/ 364700 w 2860627"/>
                  <a:gd name="connsiteY2" fmla="*/ 1347244 h 3401941"/>
                  <a:gd name="connsiteX3" fmla="*/ 160 w 2860627"/>
                  <a:gd name="connsiteY3" fmla="*/ 1822270 h 3401941"/>
                  <a:gd name="connsiteX4" fmla="*/ 286853 w 2860627"/>
                  <a:gd name="connsiteY4" fmla="*/ 1997637 h 3401941"/>
                  <a:gd name="connsiteX5" fmla="*/ 207417 w 2860627"/>
                  <a:gd name="connsiteY5" fmla="*/ 2178545 h 3401941"/>
                  <a:gd name="connsiteX6" fmla="*/ 287242 w 2860627"/>
                  <a:gd name="connsiteY6" fmla="*/ 2235165 h 3401941"/>
                  <a:gd name="connsiteX7" fmla="*/ 256972 w 2860627"/>
                  <a:gd name="connsiteY7" fmla="*/ 2329929 h 3401941"/>
                  <a:gd name="connsiteX8" fmla="*/ 368654 w 2860627"/>
                  <a:gd name="connsiteY8" fmla="*/ 2443557 h 3401941"/>
                  <a:gd name="connsiteX9" fmla="*/ 465657 w 2860627"/>
                  <a:gd name="connsiteY9" fmla="*/ 2861120 h 3401941"/>
                  <a:gd name="connsiteX10" fmla="*/ 1108723 w 2860627"/>
                  <a:gd name="connsiteY10" fmla="*/ 2788070 h 3401941"/>
                  <a:gd name="connsiteX11" fmla="*/ 1313164 w 2860627"/>
                  <a:gd name="connsiteY11" fmla="*/ 3367290 h 3401941"/>
                  <a:gd name="connsiteX12" fmla="*/ 1936108 w 2860627"/>
                  <a:gd name="connsiteY12" fmla="*/ 3388332 h 3401941"/>
                  <a:gd name="connsiteX13" fmla="*/ 1882503 w 2860627"/>
                  <a:gd name="connsiteY13" fmla="*/ 2041134 h 3401941"/>
                  <a:gd name="connsiteX14" fmla="*/ 1315566 w 2860627"/>
                  <a:gd name="connsiteY14" fmla="*/ 1536686 h 3401941"/>
                  <a:gd name="connsiteX15" fmla="*/ 1294771 w 2860627"/>
                  <a:gd name="connsiteY15" fmla="*/ 1518184 h 3401941"/>
                  <a:gd name="connsiteX16" fmla="*/ 1253957 w 2860627"/>
                  <a:gd name="connsiteY16" fmla="*/ 1481868 h 3401941"/>
                  <a:gd name="connsiteX17" fmla="*/ 1259713 w 2860627"/>
                  <a:gd name="connsiteY17" fmla="*/ 1481532 h 3401941"/>
                  <a:gd name="connsiteX18" fmla="*/ 1156260 w 2860627"/>
                  <a:gd name="connsiteY18" fmla="*/ 754036 h 3401941"/>
                  <a:gd name="connsiteX19" fmla="*/ 2022208 w 2860627"/>
                  <a:gd name="connsiteY19" fmla="*/ 550314 h 3401941"/>
                  <a:gd name="connsiteX20" fmla="*/ 2336014 w 2860627"/>
                  <a:gd name="connsiteY20" fmla="*/ 965094 h 3401941"/>
                  <a:gd name="connsiteX21" fmla="*/ 2860627 w 2860627"/>
                  <a:gd name="connsiteY21" fmla="*/ 944219 h 3401941"/>
                  <a:gd name="connsiteX22" fmla="*/ 2332439 w 2860627"/>
                  <a:gd name="connsiteY22" fmla="*/ 176751 h 3401941"/>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94771 w 2860627"/>
                  <a:gd name="connsiteY15" fmla="*/ 1527433 h 3411190"/>
                  <a:gd name="connsiteX16" fmla="*/ 1253957 w 2860627"/>
                  <a:gd name="connsiteY16" fmla="*/ 1491117 h 3411190"/>
                  <a:gd name="connsiteX17" fmla="*/ 1259713 w 2860627"/>
                  <a:gd name="connsiteY17" fmla="*/ 1490781 h 3411190"/>
                  <a:gd name="connsiteX18" fmla="*/ 1156260 w 2860627"/>
                  <a:gd name="connsiteY18" fmla="*/ 763285 h 3411190"/>
                  <a:gd name="connsiteX19" fmla="*/ 2022208 w 2860627"/>
                  <a:gd name="connsiteY19" fmla="*/ 559563 h 3411190"/>
                  <a:gd name="connsiteX20" fmla="*/ 2336014 w 2860627"/>
                  <a:gd name="connsiteY20" fmla="*/ 974343 h 3411190"/>
                  <a:gd name="connsiteX21" fmla="*/ 2860627 w 2860627"/>
                  <a:gd name="connsiteY21" fmla="*/ 953468 h 3411190"/>
                  <a:gd name="connsiteX22" fmla="*/ 2332439 w 2860627"/>
                  <a:gd name="connsiteY22"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53957 w 2860627"/>
                  <a:gd name="connsiteY15" fmla="*/ 1491117 h 3411190"/>
                  <a:gd name="connsiteX16" fmla="*/ 1259713 w 2860627"/>
                  <a:gd name="connsiteY16" fmla="*/ 1490781 h 3411190"/>
                  <a:gd name="connsiteX17" fmla="*/ 1156260 w 2860627"/>
                  <a:gd name="connsiteY17" fmla="*/ 763285 h 3411190"/>
                  <a:gd name="connsiteX18" fmla="*/ 2022208 w 2860627"/>
                  <a:gd name="connsiteY18" fmla="*/ 559563 h 3411190"/>
                  <a:gd name="connsiteX19" fmla="*/ 2336014 w 2860627"/>
                  <a:gd name="connsiteY19" fmla="*/ 974343 h 3411190"/>
                  <a:gd name="connsiteX20" fmla="*/ 2860627 w 2860627"/>
                  <a:gd name="connsiteY20" fmla="*/ 953468 h 3411190"/>
                  <a:gd name="connsiteX21" fmla="*/ 2332439 w 2860627"/>
                  <a:gd name="connsiteY21"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0627" h="3411190">
                    <a:moveTo>
                      <a:pt x="2332439" y="186000"/>
                    </a:moveTo>
                    <a:cubicBezTo>
                      <a:pt x="2114028" y="67375"/>
                      <a:pt x="1894506" y="-31252"/>
                      <a:pt x="1525852" y="9249"/>
                    </a:cubicBezTo>
                    <a:cubicBezTo>
                      <a:pt x="735732" y="27225"/>
                      <a:pt x="265149" y="734924"/>
                      <a:pt x="364700" y="1356493"/>
                    </a:cubicBezTo>
                    <a:cubicBezTo>
                      <a:pt x="243187" y="1514835"/>
                      <a:pt x="-7219" y="1802068"/>
                      <a:pt x="160" y="1831519"/>
                    </a:cubicBezTo>
                    <a:cubicBezTo>
                      <a:pt x="17130" y="1925603"/>
                      <a:pt x="185001" y="1956813"/>
                      <a:pt x="286853" y="2006886"/>
                    </a:cubicBezTo>
                    <a:cubicBezTo>
                      <a:pt x="253040" y="2069284"/>
                      <a:pt x="200362" y="2166263"/>
                      <a:pt x="207417" y="2187794"/>
                    </a:cubicBezTo>
                    <a:cubicBezTo>
                      <a:pt x="222499" y="2208763"/>
                      <a:pt x="256442" y="2226588"/>
                      <a:pt x="287242" y="2244414"/>
                    </a:cubicBezTo>
                    <a:cubicBezTo>
                      <a:pt x="277153" y="2276002"/>
                      <a:pt x="241912" y="2313878"/>
                      <a:pt x="256972" y="2339178"/>
                    </a:cubicBezTo>
                    <a:cubicBezTo>
                      <a:pt x="285816" y="2378102"/>
                      <a:pt x="349241" y="2404451"/>
                      <a:pt x="368654" y="2452806"/>
                    </a:cubicBezTo>
                    <a:cubicBezTo>
                      <a:pt x="412514" y="2527024"/>
                      <a:pt x="255179" y="2774145"/>
                      <a:pt x="465657" y="2870369"/>
                    </a:cubicBezTo>
                    <a:cubicBezTo>
                      <a:pt x="653816" y="2944521"/>
                      <a:pt x="911133" y="2842626"/>
                      <a:pt x="1108723" y="2797319"/>
                    </a:cubicBezTo>
                    <a:cubicBezTo>
                      <a:pt x="1261750" y="2755661"/>
                      <a:pt x="1267023" y="3179274"/>
                      <a:pt x="1313164" y="3376539"/>
                    </a:cubicBezTo>
                    <a:cubicBezTo>
                      <a:pt x="1541931" y="3416747"/>
                      <a:pt x="1746247" y="3419423"/>
                      <a:pt x="1936108" y="3397581"/>
                    </a:cubicBezTo>
                    <a:cubicBezTo>
                      <a:pt x="1911464" y="2966600"/>
                      <a:pt x="1933512" y="2397598"/>
                      <a:pt x="1886582" y="2195718"/>
                    </a:cubicBezTo>
                    <a:cubicBezTo>
                      <a:pt x="1843777" y="1980896"/>
                      <a:pt x="1445585" y="1714871"/>
                      <a:pt x="1253957" y="1491117"/>
                    </a:cubicBezTo>
                    <a:lnTo>
                      <a:pt x="1259713" y="1490781"/>
                    </a:lnTo>
                    <a:cubicBezTo>
                      <a:pt x="1069359" y="1294123"/>
                      <a:pt x="1020028" y="999248"/>
                      <a:pt x="1156260" y="763285"/>
                    </a:cubicBezTo>
                    <a:cubicBezTo>
                      <a:pt x="1324542" y="471813"/>
                      <a:pt x="1712240" y="380603"/>
                      <a:pt x="2022208" y="559563"/>
                    </a:cubicBezTo>
                    <a:cubicBezTo>
                      <a:pt x="2187368" y="654919"/>
                      <a:pt x="2297137" y="807738"/>
                      <a:pt x="2336014" y="974343"/>
                    </a:cubicBezTo>
                    <a:lnTo>
                      <a:pt x="2860627" y="953468"/>
                    </a:lnTo>
                    <a:cubicBezTo>
                      <a:pt x="2773794" y="641332"/>
                      <a:pt x="2600917" y="331818"/>
                      <a:pt x="2332439" y="18600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sp>
            <p:nvSpPr>
              <p:cNvPr id="44" name="Oval 43">
                <a:extLst>
                  <a:ext uri="{FF2B5EF4-FFF2-40B4-BE49-F238E27FC236}">
                    <a16:creationId xmlns:a16="http://schemas.microsoft.com/office/drawing/2014/main" id="{EA9141AB-E643-439D-9BB6-7D59F48972EA}"/>
                  </a:ext>
                </a:extLst>
              </p:cNvPr>
              <p:cNvSpPr/>
              <p:nvPr/>
            </p:nvSpPr>
            <p:spPr>
              <a:xfrm>
                <a:off x="-1237001" y="4496781"/>
                <a:ext cx="852711" cy="852712"/>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grpSp>
        <p:grpSp>
          <p:nvGrpSpPr>
            <p:cNvPr id="12" name="Group 11">
              <a:extLst>
                <a:ext uri="{FF2B5EF4-FFF2-40B4-BE49-F238E27FC236}">
                  <a16:creationId xmlns:a16="http://schemas.microsoft.com/office/drawing/2014/main" id="{F92604C4-E8D4-4428-A1A0-612A2BD37715}"/>
                </a:ext>
              </a:extLst>
            </p:cNvPr>
            <p:cNvGrpSpPr/>
            <p:nvPr/>
          </p:nvGrpSpPr>
          <p:grpSpPr>
            <a:xfrm rot="20882761">
              <a:off x="-162189" y="1086010"/>
              <a:ext cx="1800000" cy="1800000"/>
              <a:chOff x="395536" y="1793041"/>
              <a:chExt cx="3170093" cy="3929395"/>
            </a:xfrm>
            <a:solidFill>
              <a:srgbClr val="62B7E8">
                <a:alpha val="90000"/>
              </a:srgbClr>
            </a:solidFill>
          </p:grpSpPr>
          <p:sp>
            <p:nvSpPr>
              <p:cNvPr id="13" name="Freeform 20">
                <a:extLst>
                  <a:ext uri="{FF2B5EF4-FFF2-40B4-BE49-F238E27FC236}">
                    <a16:creationId xmlns:a16="http://schemas.microsoft.com/office/drawing/2014/main" id="{2CE3A842-4A3C-4D3D-BC21-FD215DE55881}"/>
                  </a:ext>
                </a:extLst>
              </p:cNvPr>
              <p:cNvSpPr/>
              <p:nvPr/>
            </p:nvSpPr>
            <p:spPr>
              <a:xfrm rot="1800000" flipH="1">
                <a:off x="705002" y="1793041"/>
                <a:ext cx="2860627" cy="3411190"/>
              </a:xfrm>
              <a:custGeom>
                <a:avLst/>
                <a:gdLst>
                  <a:gd name="connsiteX0" fmla="*/ 2332439 w 2860627"/>
                  <a:gd name="connsiteY0" fmla="*/ 109484 h 3334674"/>
                  <a:gd name="connsiteX1" fmla="*/ 1509012 w 2860627"/>
                  <a:gd name="connsiteY1" fmla="*/ 0 h 3334674"/>
                  <a:gd name="connsiteX2" fmla="*/ 364700 w 2860627"/>
                  <a:gd name="connsiteY2" fmla="*/ 1279977 h 3334674"/>
                  <a:gd name="connsiteX3" fmla="*/ 160 w 2860627"/>
                  <a:gd name="connsiteY3" fmla="*/ 1755003 h 3334674"/>
                  <a:gd name="connsiteX4" fmla="*/ 286853 w 2860627"/>
                  <a:gd name="connsiteY4" fmla="*/ 1930370 h 3334674"/>
                  <a:gd name="connsiteX5" fmla="*/ 207417 w 2860627"/>
                  <a:gd name="connsiteY5" fmla="*/ 2111278 h 3334674"/>
                  <a:gd name="connsiteX6" fmla="*/ 287242 w 2860627"/>
                  <a:gd name="connsiteY6" fmla="*/ 2167898 h 3334674"/>
                  <a:gd name="connsiteX7" fmla="*/ 256972 w 2860627"/>
                  <a:gd name="connsiteY7" fmla="*/ 2262662 h 3334674"/>
                  <a:gd name="connsiteX8" fmla="*/ 368654 w 2860627"/>
                  <a:gd name="connsiteY8" fmla="*/ 2376290 h 3334674"/>
                  <a:gd name="connsiteX9" fmla="*/ 465657 w 2860627"/>
                  <a:gd name="connsiteY9" fmla="*/ 2793853 h 3334674"/>
                  <a:gd name="connsiteX10" fmla="*/ 1108723 w 2860627"/>
                  <a:gd name="connsiteY10" fmla="*/ 2720803 h 3334674"/>
                  <a:gd name="connsiteX11" fmla="*/ 1313164 w 2860627"/>
                  <a:gd name="connsiteY11" fmla="*/ 3300023 h 3334674"/>
                  <a:gd name="connsiteX12" fmla="*/ 1936108 w 2860627"/>
                  <a:gd name="connsiteY12" fmla="*/ 3321065 h 3334674"/>
                  <a:gd name="connsiteX13" fmla="*/ 1882503 w 2860627"/>
                  <a:gd name="connsiteY13" fmla="*/ 1973867 h 3334674"/>
                  <a:gd name="connsiteX14" fmla="*/ 1315566 w 2860627"/>
                  <a:gd name="connsiteY14" fmla="*/ 1469419 h 3334674"/>
                  <a:gd name="connsiteX15" fmla="*/ 1294771 w 2860627"/>
                  <a:gd name="connsiteY15" fmla="*/ 1450917 h 3334674"/>
                  <a:gd name="connsiteX16" fmla="*/ 1253957 w 2860627"/>
                  <a:gd name="connsiteY16" fmla="*/ 1414601 h 3334674"/>
                  <a:gd name="connsiteX17" fmla="*/ 1259713 w 2860627"/>
                  <a:gd name="connsiteY17" fmla="*/ 1414265 h 3334674"/>
                  <a:gd name="connsiteX18" fmla="*/ 1156260 w 2860627"/>
                  <a:gd name="connsiteY18" fmla="*/ 686769 h 3334674"/>
                  <a:gd name="connsiteX19" fmla="*/ 2022208 w 2860627"/>
                  <a:gd name="connsiteY19" fmla="*/ 483047 h 3334674"/>
                  <a:gd name="connsiteX20" fmla="*/ 2336014 w 2860627"/>
                  <a:gd name="connsiteY20" fmla="*/ 897827 h 3334674"/>
                  <a:gd name="connsiteX21" fmla="*/ 2860627 w 2860627"/>
                  <a:gd name="connsiteY21" fmla="*/ 876952 h 3334674"/>
                  <a:gd name="connsiteX22" fmla="*/ 2332439 w 2860627"/>
                  <a:gd name="connsiteY22" fmla="*/ 109484 h 3334674"/>
                  <a:gd name="connsiteX0" fmla="*/ 2332439 w 2860627"/>
                  <a:gd name="connsiteY0" fmla="*/ 176751 h 3401941"/>
                  <a:gd name="connsiteX1" fmla="*/ 1525852 w 2860627"/>
                  <a:gd name="connsiteY1" fmla="*/ 0 h 3401941"/>
                  <a:gd name="connsiteX2" fmla="*/ 364700 w 2860627"/>
                  <a:gd name="connsiteY2" fmla="*/ 1347244 h 3401941"/>
                  <a:gd name="connsiteX3" fmla="*/ 160 w 2860627"/>
                  <a:gd name="connsiteY3" fmla="*/ 1822270 h 3401941"/>
                  <a:gd name="connsiteX4" fmla="*/ 286853 w 2860627"/>
                  <a:gd name="connsiteY4" fmla="*/ 1997637 h 3401941"/>
                  <a:gd name="connsiteX5" fmla="*/ 207417 w 2860627"/>
                  <a:gd name="connsiteY5" fmla="*/ 2178545 h 3401941"/>
                  <a:gd name="connsiteX6" fmla="*/ 287242 w 2860627"/>
                  <a:gd name="connsiteY6" fmla="*/ 2235165 h 3401941"/>
                  <a:gd name="connsiteX7" fmla="*/ 256972 w 2860627"/>
                  <a:gd name="connsiteY7" fmla="*/ 2329929 h 3401941"/>
                  <a:gd name="connsiteX8" fmla="*/ 368654 w 2860627"/>
                  <a:gd name="connsiteY8" fmla="*/ 2443557 h 3401941"/>
                  <a:gd name="connsiteX9" fmla="*/ 465657 w 2860627"/>
                  <a:gd name="connsiteY9" fmla="*/ 2861120 h 3401941"/>
                  <a:gd name="connsiteX10" fmla="*/ 1108723 w 2860627"/>
                  <a:gd name="connsiteY10" fmla="*/ 2788070 h 3401941"/>
                  <a:gd name="connsiteX11" fmla="*/ 1313164 w 2860627"/>
                  <a:gd name="connsiteY11" fmla="*/ 3367290 h 3401941"/>
                  <a:gd name="connsiteX12" fmla="*/ 1936108 w 2860627"/>
                  <a:gd name="connsiteY12" fmla="*/ 3388332 h 3401941"/>
                  <a:gd name="connsiteX13" fmla="*/ 1882503 w 2860627"/>
                  <a:gd name="connsiteY13" fmla="*/ 2041134 h 3401941"/>
                  <a:gd name="connsiteX14" fmla="*/ 1315566 w 2860627"/>
                  <a:gd name="connsiteY14" fmla="*/ 1536686 h 3401941"/>
                  <a:gd name="connsiteX15" fmla="*/ 1294771 w 2860627"/>
                  <a:gd name="connsiteY15" fmla="*/ 1518184 h 3401941"/>
                  <a:gd name="connsiteX16" fmla="*/ 1253957 w 2860627"/>
                  <a:gd name="connsiteY16" fmla="*/ 1481868 h 3401941"/>
                  <a:gd name="connsiteX17" fmla="*/ 1259713 w 2860627"/>
                  <a:gd name="connsiteY17" fmla="*/ 1481532 h 3401941"/>
                  <a:gd name="connsiteX18" fmla="*/ 1156260 w 2860627"/>
                  <a:gd name="connsiteY18" fmla="*/ 754036 h 3401941"/>
                  <a:gd name="connsiteX19" fmla="*/ 2022208 w 2860627"/>
                  <a:gd name="connsiteY19" fmla="*/ 550314 h 3401941"/>
                  <a:gd name="connsiteX20" fmla="*/ 2336014 w 2860627"/>
                  <a:gd name="connsiteY20" fmla="*/ 965094 h 3401941"/>
                  <a:gd name="connsiteX21" fmla="*/ 2860627 w 2860627"/>
                  <a:gd name="connsiteY21" fmla="*/ 944219 h 3401941"/>
                  <a:gd name="connsiteX22" fmla="*/ 2332439 w 2860627"/>
                  <a:gd name="connsiteY22" fmla="*/ 176751 h 3401941"/>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94771 w 2860627"/>
                  <a:gd name="connsiteY15" fmla="*/ 1527433 h 3411190"/>
                  <a:gd name="connsiteX16" fmla="*/ 1253957 w 2860627"/>
                  <a:gd name="connsiteY16" fmla="*/ 1491117 h 3411190"/>
                  <a:gd name="connsiteX17" fmla="*/ 1259713 w 2860627"/>
                  <a:gd name="connsiteY17" fmla="*/ 1490781 h 3411190"/>
                  <a:gd name="connsiteX18" fmla="*/ 1156260 w 2860627"/>
                  <a:gd name="connsiteY18" fmla="*/ 763285 h 3411190"/>
                  <a:gd name="connsiteX19" fmla="*/ 2022208 w 2860627"/>
                  <a:gd name="connsiteY19" fmla="*/ 559563 h 3411190"/>
                  <a:gd name="connsiteX20" fmla="*/ 2336014 w 2860627"/>
                  <a:gd name="connsiteY20" fmla="*/ 974343 h 3411190"/>
                  <a:gd name="connsiteX21" fmla="*/ 2860627 w 2860627"/>
                  <a:gd name="connsiteY21" fmla="*/ 953468 h 3411190"/>
                  <a:gd name="connsiteX22" fmla="*/ 2332439 w 2860627"/>
                  <a:gd name="connsiteY22"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53957 w 2860627"/>
                  <a:gd name="connsiteY15" fmla="*/ 1491117 h 3411190"/>
                  <a:gd name="connsiteX16" fmla="*/ 1259713 w 2860627"/>
                  <a:gd name="connsiteY16" fmla="*/ 1490781 h 3411190"/>
                  <a:gd name="connsiteX17" fmla="*/ 1156260 w 2860627"/>
                  <a:gd name="connsiteY17" fmla="*/ 763285 h 3411190"/>
                  <a:gd name="connsiteX18" fmla="*/ 2022208 w 2860627"/>
                  <a:gd name="connsiteY18" fmla="*/ 559563 h 3411190"/>
                  <a:gd name="connsiteX19" fmla="*/ 2336014 w 2860627"/>
                  <a:gd name="connsiteY19" fmla="*/ 974343 h 3411190"/>
                  <a:gd name="connsiteX20" fmla="*/ 2860627 w 2860627"/>
                  <a:gd name="connsiteY20" fmla="*/ 953468 h 3411190"/>
                  <a:gd name="connsiteX21" fmla="*/ 2332439 w 2860627"/>
                  <a:gd name="connsiteY21"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0627" h="3411190">
                    <a:moveTo>
                      <a:pt x="2332439" y="186000"/>
                    </a:moveTo>
                    <a:cubicBezTo>
                      <a:pt x="2114028" y="67375"/>
                      <a:pt x="1894506" y="-31252"/>
                      <a:pt x="1525852" y="9249"/>
                    </a:cubicBezTo>
                    <a:cubicBezTo>
                      <a:pt x="735732" y="27225"/>
                      <a:pt x="265149" y="734924"/>
                      <a:pt x="364700" y="1356493"/>
                    </a:cubicBezTo>
                    <a:cubicBezTo>
                      <a:pt x="243187" y="1514835"/>
                      <a:pt x="-7219" y="1802068"/>
                      <a:pt x="160" y="1831519"/>
                    </a:cubicBezTo>
                    <a:cubicBezTo>
                      <a:pt x="17130" y="1925603"/>
                      <a:pt x="185001" y="1956813"/>
                      <a:pt x="286853" y="2006886"/>
                    </a:cubicBezTo>
                    <a:cubicBezTo>
                      <a:pt x="253040" y="2069284"/>
                      <a:pt x="200362" y="2166263"/>
                      <a:pt x="207417" y="2187794"/>
                    </a:cubicBezTo>
                    <a:cubicBezTo>
                      <a:pt x="222499" y="2208763"/>
                      <a:pt x="256442" y="2226588"/>
                      <a:pt x="287242" y="2244414"/>
                    </a:cubicBezTo>
                    <a:cubicBezTo>
                      <a:pt x="277153" y="2276002"/>
                      <a:pt x="241912" y="2313878"/>
                      <a:pt x="256972" y="2339178"/>
                    </a:cubicBezTo>
                    <a:cubicBezTo>
                      <a:pt x="285816" y="2378102"/>
                      <a:pt x="349241" y="2404451"/>
                      <a:pt x="368654" y="2452806"/>
                    </a:cubicBezTo>
                    <a:cubicBezTo>
                      <a:pt x="412514" y="2527024"/>
                      <a:pt x="255179" y="2774145"/>
                      <a:pt x="465657" y="2870369"/>
                    </a:cubicBezTo>
                    <a:cubicBezTo>
                      <a:pt x="653816" y="2944521"/>
                      <a:pt x="911133" y="2842626"/>
                      <a:pt x="1108723" y="2797319"/>
                    </a:cubicBezTo>
                    <a:cubicBezTo>
                      <a:pt x="1261750" y="2755661"/>
                      <a:pt x="1267023" y="3179274"/>
                      <a:pt x="1313164" y="3376539"/>
                    </a:cubicBezTo>
                    <a:cubicBezTo>
                      <a:pt x="1541931" y="3416747"/>
                      <a:pt x="1746247" y="3419423"/>
                      <a:pt x="1936108" y="3397581"/>
                    </a:cubicBezTo>
                    <a:cubicBezTo>
                      <a:pt x="1911464" y="2966600"/>
                      <a:pt x="1933512" y="2397598"/>
                      <a:pt x="1886582" y="2195718"/>
                    </a:cubicBezTo>
                    <a:cubicBezTo>
                      <a:pt x="1843777" y="1980896"/>
                      <a:pt x="1445585" y="1714871"/>
                      <a:pt x="1253957" y="1491117"/>
                    </a:cubicBezTo>
                    <a:lnTo>
                      <a:pt x="1259713" y="1490781"/>
                    </a:lnTo>
                    <a:cubicBezTo>
                      <a:pt x="1069359" y="1294123"/>
                      <a:pt x="1020028" y="999248"/>
                      <a:pt x="1156260" y="763285"/>
                    </a:cubicBezTo>
                    <a:cubicBezTo>
                      <a:pt x="1324542" y="471813"/>
                      <a:pt x="1712240" y="380603"/>
                      <a:pt x="2022208" y="559563"/>
                    </a:cubicBezTo>
                    <a:cubicBezTo>
                      <a:pt x="2187368" y="654919"/>
                      <a:pt x="2297137" y="807738"/>
                      <a:pt x="2336014" y="974343"/>
                    </a:cubicBezTo>
                    <a:lnTo>
                      <a:pt x="2860627" y="953468"/>
                    </a:lnTo>
                    <a:cubicBezTo>
                      <a:pt x="2773794" y="641332"/>
                      <a:pt x="2600917" y="331818"/>
                      <a:pt x="2332439" y="18600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sp>
            <p:nvSpPr>
              <p:cNvPr id="14" name="Oval 13">
                <a:extLst>
                  <a:ext uri="{FF2B5EF4-FFF2-40B4-BE49-F238E27FC236}">
                    <a16:creationId xmlns:a16="http://schemas.microsoft.com/office/drawing/2014/main" id="{EA9141AB-E643-439D-9BB6-7D59F48972EA}"/>
                  </a:ext>
                </a:extLst>
              </p:cNvPr>
              <p:cNvSpPr/>
              <p:nvPr/>
            </p:nvSpPr>
            <p:spPr>
              <a:xfrm>
                <a:off x="395536" y="4869725"/>
                <a:ext cx="852711" cy="85271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grpSp>
      </p:grpSp>
      <p:sp>
        <p:nvSpPr>
          <p:cNvPr id="16" name="Text Placeholder 1"/>
          <p:cNvSpPr>
            <a:spLocks noGrp="1"/>
          </p:cNvSpPr>
          <p:nvPr>
            <p:ph type="body" idx="1"/>
          </p:nvPr>
        </p:nvSpPr>
        <p:spPr>
          <a:xfrm>
            <a:off x="2310534" y="1870798"/>
            <a:ext cx="6305779" cy="2403328"/>
          </a:xfrm>
          <a:noFill/>
          <a:ln>
            <a:noFill/>
          </a:ln>
        </p:spPr>
        <p:txBody>
          <a:bodyPr spcFirstLastPara="1" wrap="square" lIns="91425" tIns="91425" rIns="91425" bIns="91425" anchor="ctr" anchorCtr="0">
            <a:noAutofit/>
          </a:bodyPr>
          <a:lstStyle/>
          <a:p>
            <a:pPr marL="101600" indent="0" algn="just" rtl="1">
              <a:lnSpc>
                <a:spcPct val="150000"/>
              </a:lnSpc>
              <a:buNone/>
            </a:pPr>
            <a:r>
              <a:rPr lang="fa-IR" sz="1400" b="1" dirty="0">
                <a:solidFill>
                  <a:schemeClr val="accent4">
                    <a:lumMod val="50000"/>
                  </a:schemeClr>
                </a:solidFill>
                <a:cs typeface="B Nazanin" panose="00000400000000000000" pitchFamily="2" charset="-78"/>
              </a:rPr>
              <a:t>ماده 198</a:t>
            </a:r>
            <a:r>
              <a:rPr lang="en-US" sz="1400" b="1" dirty="0">
                <a:solidFill>
                  <a:schemeClr val="accent4">
                    <a:lumMod val="50000"/>
                  </a:schemeClr>
                </a:solidFill>
                <a:cs typeface="B Nazanin" panose="00000400000000000000" pitchFamily="2" charset="-78"/>
              </a:rPr>
              <a:t>- </a:t>
            </a:r>
            <a:r>
              <a:rPr lang="fa-IR" sz="1400" b="1" dirty="0">
                <a:solidFill>
                  <a:schemeClr val="accent4">
                    <a:lumMod val="50000"/>
                  </a:schemeClr>
                </a:solidFill>
                <a:cs typeface="B Nazanin" panose="00000400000000000000" pitchFamily="2" charset="-78"/>
              </a:rPr>
              <a:t>در </a:t>
            </a:r>
            <a:r>
              <a:rPr lang="fa-IR" sz="1400" b="1" dirty="0">
                <a:solidFill>
                  <a:srgbClr val="FF0000"/>
                </a:solidFill>
                <a:cs typeface="B Nazanin" panose="00000400000000000000" pitchFamily="2" charset="-78"/>
              </a:rPr>
              <a:t>شرکتهای منحله</a:t>
            </a:r>
            <a:r>
              <a:rPr lang="fa-IR" sz="1400" b="1" dirty="0">
                <a:solidFill>
                  <a:schemeClr val="accent4">
                    <a:lumMod val="50000"/>
                  </a:schemeClr>
                </a:solidFill>
                <a:cs typeface="B Nazanin" panose="00000400000000000000" pitchFamily="2" charset="-78"/>
              </a:rPr>
              <a:t>، </a:t>
            </a:r>
            <a:r>
              <a:rPr lang="fa-IR" sz="1400" b="1" dirty="0">
                <a:solidFill>
                  <a:srgbClr val="FF0000"/>
                </a:solidFill>
                <a:cs typeface="B Nazanin" panose="00000400000000000000" pitchFamily="2" charset="-78"/>
              </a:rPr>
              <a:t>مدیران تصفیه </a:t>
            </a:r>
            <a:r>
              <a:rPr lang="fa-IR" sz="1400" b="1" dirty="0">
                <a:solidFill>
                  <a:schemeClr val="accent4">
                    <a:lumMod val="50000"/>
                  </a:schemeClr>
                </a:solidFill>
                <a:cs typeface="B Nazanin" panose="00000400000000000000" pitchFamily="2" charset="-78"/>
              </a:rPr>
              <a:t>اشخاص حقوقی و در سایر</a:t>
            </a:r>
            <a:r>
              <a:rPr lang="fa-IR" sz="1400" b="1" dirty="0">
                <a:solidFill>
                  <a:srgbClr val="FF0000"/>
                </a:solidFill>
                <a:cs typeface="B Nazanin" panose="00000400000000000000" pitchFamily="2" charset="-78"/>
              </a:rPr>
              <a:t> شرکتها </a:t>
            </a:r>
            <a:r>
              <a:rPr lang="fa-IR" sz="1400" b="1" dirty="0">
                <a:solidFill>
                  <a:schemeClr val="accent4">
                    <a:lumMod val="50000"/>
                  </a:schemeClr>
                </a:solidFill>
                <a:cs typeface="B Nazanin" panose="00000400000000000000" pitchFamily="2" charset="-78"/>
              </a:rPr>
              <a:t>مدیران اشخاص حقوقی </a:t>
            </a:r>
            <a:r>
              <a:rPr lang="fa-IR" sz="1400" b="1" dirty="0">
                <a:solidFill>
                  <a:srgbClr val="FF0000"/>
                </a:solidFill>
                <a:cs typeface="B Nazanin" panose="00000400000000000000" pitchFamily="2" charset="-78"/>
              </a:rPr>
              <a:t>غیردولتی</a:t>
            </a:r>
            <a:r>
              <a:rPr lang="fa-IR" sz="1400" b="1" dirty="0">
                <a:solidFill>
                  <a:schemeClr val="accent4">
                    <a:lumMod val="50000"/>
                  </a:schemeClr>
                </a:solidFill>
                <a:cs typeface="B Nazanin" panose="00000400000000000000" pitchFamily="2" charset="-78"/>
              </a:rPr>
              <a:t> به‌طور </a:t>
            </a:r>
            <a:r>
              <a:rPr lang="fa-IR" sz="1400" b="1" dirty="0">
                <a:solidFill>
                  <a:srgbClr val="FF0000"/>
                </a:solidFill>
                <a:cs typeface="B Nazanin" panose="00000400000000000000" pitchFamily="2" charset="-78"/>
              </a:rPr>
              <a:t>جمعی یا فردی</a:t>
            </a:r>
            <a:r>
              <a:rPr lang="fa-IR" sz="1400" b="1" dirty="0">
                <a:solidFill>
                  <a:schemeClr val="accent4">
                    <a:lumMod val="50000"/>
                  </a:schemeClr>
                </a:solidFill>
                <a:cs typeface="B Nazanin" panose="00000400000000000000" pitchFamily="2" charset="-78"/>
              </a:rPr>
              <a:t>، نسبت به پرداخت مالیات بر درآمد اشخاص حقوقی و همچنین مالیات‌هایی که اشخاص حقوقی به ‌موجب این قانون و قانون مالیات بر ارزش افزوده مکلف به </a:t>
            </a:r>
            <a:r>
              <a:rPr lang="fa-IR" sz="1400" b="1" dirty="0">
                <a:solidFill>
                  <a:srgbClr val="FF0000"/>
                </a:solidFill>
                <a:cs typeface="B Nazanin" panose="00000400000000000000" pitchFamily="2" charset="-78"/>
              </a:rPr>
              <a:t>کسر یا وصول یا ایصال </a:t>
            </a:r>
            <a:r>
              <a:rPr lang="fa-IR" sz="1400" b="1" dirty="0">
                <a:solidFill>
                  <a:schemeClr val="accent4">
                    <a:lumMod val="50000"/>
                  </a:schemeClr>
                </a:solidFill>
                <a:cs typeface="B Nazanin" panose="00000400000000000000" pitchFamily="2" charset="-78"/>
              </a:rPr>
              <a:t>آن می‌باشند و در دوران مدیریت آنها </a:t>
            </a:r>
            <a:r>
              <a:rPr lang="fa-IR" sz="1400" b="1" dirty="0">
                <a:solidFill>
                  <a:srgbClr val="FF0000"/>
                </a:solidFill>
                <a:cs typeface="B Nazanin" panose="00000400000000000000" pitchFamily="2" charset="-78"/>
              </a:rPr>
              <a:t>قطعی شده باشد </a:t>
            </a:r>
            <a:r>
              <a:rPr lang="fa-IR" sz="1400" b="1" dirty="0">
                <a:solidFill>
                  <a:schemeClr val="accent4">
                    <a:lumMod val="50000"/>
                  </a:schemeClr>
                </a:solidFill>
                <a:cs typeface="B Nazanin" panose="00000400000000000000" pitchFamily="2" charset="-78"/>
              </a:rPr>
              <a:t>با شخص حقوقی </a:t>
            </a:r>
            <a:r>
              <a:rPr lang="fa-IR" sz="1400" b="1" dirty="0">
                <a:solidFill>
                  <a:srgbClr val="FF0000"/>
                </a:solidFill>
                <a:cs typeface="B Nazanin" panose="00000400000000000000" pitchFamily="2" charset="-78"/>
              </a:rPr>
              <a:t>مسئولیت تضامنی </a:t>
            </a:r>
            <a:r>
              <a:rPr lang="fa-IR" sz="1400" b="1" dirty="0">
                <a:solidFill>
                  <a:schemeClr val="accent4">
                    <a:lumMod val="50000"/>
                  </a:schemeClr>
                </a:solidFill>
                <a:cs typeface="B Nazanin" panose="00000400000000000000" pitchFamily="2" charset="-78"/>
              </a:rPr>
              <a:t>خواهند داشت. </a:t>
            </a:r>
            <a:r>
              <a:rPr lang="fa-IR" sz="1400" b="1" u="sng" dirty="0">
                <a:solidFill>
                  <a:schemeClr val="accent4">
                    <a:lumMod val="50000"/>
                  </a:schemeClr>
                </a:solidFill>
                <a:cs typeface="B Nazanin" panose="00000400000000000000" pitchFamily="2" charset="-78"/>
              </a:rPr>
              <a:t>این مسئولیت مانع از مراجعه ضامنها به شخص حقوقی نیست</a:t>
            </a:r>
            <a:r>
              <a:rPr lang="en-US" sz="1400" b="1" dirty="0">
                <a:solidFill>
                  <a:schemeClr val="accent4">
                    <a:lumMod val="50000"/>
                  </a:schemeClr>
                </a:solidFill>
                <a:cs typeface="B Nazanin" panose="00000400000000000000" pitchFamily="2" charset="-78"/>
              </a:rPr>
              <a:t>.</a:t>
            </a:r>
          </a:p>
          <a:p>
            <a:pPr marL="101600" indent="0" algn="just" rtl="1">
              <a:lnSpc>
                <a:spcPct val="150000"/>
              </a:lnSpc>
              <a:buNone/>
            </a:pPr>
            <a:endParaRPr lang="fa-IR" sz="1400" b="1" dirty="0">
              <a:solidFill>
                <a:schemeClr val="accent4">
                  <a:lumMod val="50000"/>
                </a:schemeClr>
              </a:solidFill>
              <a:cs typeface="B Nazanin" panose="00000400000000000000" pitchFamily="2" charset="-78"/>
            </a:endParaRPr>
          </a:p>
          <a:p>
            <a:pPr marL="101600" indent="0" algn="just" rtl="1">
              <a:lnSpc>
                <a:spcPct val="150000"/>
              </a:lnSpc>
              <a:buNone/>
            </a:pPr>
            <a:r>
              <a:rPr lang="fa-IR" sz="1050" dirty="0">
                <a:solidFill>
                  <a:schemeClr val="accent4">
                    <a:lumMod val="50000"/>
                  </a:schemeClr>
                </a:solidFill>
                <a:cs typeface="B Nazanin" panose="00000400000000000000" pitchFamily="2" charset="-78"/>
              </a:rPr>
              <a:t>در ماده 108 قانون ثبت، مراد از مسئولیت تضامنی، مسئولیت بدهکاران متعدد است که در اثر آن می توان تمام طلب را از هر یک از آنان مطالبه کرد</a:t>
            </a:r>
            <a:r>
              <a:rPr lang="en-US" sz="1050" dirty="0">
                <a:solidFill>
                  <a:schemeClr val="accent4">
                    <a:lumMod val="50000"/>
                  </a:schemeClr>
                </a:solidFill>
                <a:cs typeface="B Nazanin" panose="00000400000000000000" pitchFamily="2" charset="-78"/>
              </a:rPr>
              <a:t>.</a:t>
            </a:r>
            <a:endParaRPr lang="fa-IR" sz="1050" dirty="0">
              <a:solidFill>
                <a:schemeClr val="accent4">
                  <a:lumMod val="50000"/>
                </a:schemeClr>
              </a:solidFill>
              <a:cs typeface="B Nazanin" panose="00000400000000000000" pitchFamily="2" charset="-78"/>
            </a:endParaRPr>
          </a:p>
          <a:p>
            <a:pPr marL="101600" indent="0" algn="just" rtl="1">
              <a:lnSpc>
                <a:spcPct val="150000"/>
              </a:lnSpc>
              <a:buNone/>
            </a:pPr>
            <a:endParaRPr lang="en-US" sz="1050" dirty="0">
              <a:solidFill>
                <a:schemeClr val="accent4">
                  <a:lumMod val="50000"/>
                </a:schemeClr>
              </a:solidFill>
              <a:cs typeface="B Nazanin" panose="00000400000000000000" pitchFamily="2" charset="-78"/>
            </a:endParaRPr>
          </a:p>
          <a:p>
            <a:pPr marL="101600" indent="0" algn="just" rtl="1">
              <a:lnSpc>
                <a:spcPct val="150000"/>
              </a:lnSpc>
              <a:buNone/>
            </a:pPr>
            <a:endParaRPr lang="en-US" sz="1400" b="1" dirty="0">
              <a:solidFill>
                <a:schemeClr val="accent4">
                  <a:lumMod val="50000"/>
                </a:schemeClr>
              </a:solidFill>
              <a:cs typeface="B Nazanin" panose="00000400000000000000" pitchFamily="2" charset="-78"/>
            </a:endParaRPr>
          </a:p>
          <a:p>
            <a:pPr marL="101600" indent="0" algn="just" rtl="1">
              <a:lnSpc>
                <a:spcPct val="150000"/>
              </a:lnSpc>
              <a:buNone/>
            </a:pPr>
            <a:endParaRPr lang="fa-IR" sz="1400" b="1"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2179039564"/>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Google Shape;189;p12"/>
          <p:cNvSpPr txBox="1">
            <a:spLocks noGrp="1"/>
          </p:cNvSpPr>
          <p:nvPr>
            <p:ph type="title"/>
          </p:nvPr>
        </p:nvSpPr>
        <p:spPr>
          <a:xfrm>
            <a:off x="2183743" y="276229"/>
            <a:ext cx="6072675"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مسئولیت مدیران در قانون مالیاتها</a:t>
            </a:r>
            <a:endParaRPr dirty="0">
              <a:solidFill>
                <a:schemeClr val="bg1"/>
              </a:solidFill>
              <a:latin typeface="Roboto Condensed Light"/>
              <a:ea typeface="Roboto Condensed Light"/>
              <a:cs typeface="B Nazanin" panose="00000400000000000000" pitchFamily="2" charset="-78"/>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24</a:t>
            </a:fld>
            <a:endParaRPr lang="en"/>
          </a:p>
        </p:txBody>
      </p:sp>
      <p:sp>
        <p:nvSpPr>
          <p:cNvPr id="16" name="Text Placeholder 1"/>
          <p:cNvSpPr>
            <a:spLocks noGrp="1"/>
          </p:cNvSpPr>
          <p:nvPr>
            <p:ph type="body" idx="1"/>
          </p:nvPr>
        </p:nvSpPr>
        <p:spPr>
          <a:xfrm>
            <a:off x="2183743" y="1347614"/>
            <a:ext cx="6305779"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400" b="1" dirty="0">
                <a:solidFill>
                  <a:schemeClr val="accent4">
                    <a:lumMod val="50000"/>
                  </a:schemeClr>
                </a:solidFill>
                <a:cs typeface="B Nazanin" panose="00000400000000000000" pitchFamily="2" charset="-78"/>
              </a:rPr>
              <a:t>ماده 202- وزارت امور اقتصادی و دارایی یا سازمان امور مالیاتی کشور می‌تواند از خروج بدهکاران مالیاتی که میزان بدهی قطعی آنها از«برای اشخاص حقوقی تولیدی دارای پروانه بهره‌برداری از مراجع قانونی ذی‌ربط از بیست درصد (20%) سرمایه ثبت‌ شده و یا چهل میلیارد(40,000,000,000) ریال، سایر اشخاص حقوقی و اشخاص حقیقی تولیدی از ده‌ درصد(10%) سرمایه ثبت شده و یا شانزده میلیارد (16,000,000,000) ریال و سایر اشخاص حقیقی از هشتصد میلیون (800,000,000) ریال بیشتر‌است از کشور جلوگیری نماید</a:t>
            </a:r>
          </a:p>
        </p:txBody>
      </p:sp>
      <p:grpSp>
        <p:nvGrpSpPr>
          <p:cNvPr id="15" name="Group 14"/>
          <p:cNvGrpSpPr/>
          <p:nvPr/>
        </p:nvGrpSpPr>
        <p:grpSpPr>
          <a:xfrm>
            <a:off x="107504" y="1512060"/>
            <a:ext cx="2160240" cy="2834542"/>
            <a:chOff x="-162189" y="1086010"/>
            <a:chExt cx="2070673" cy="2546510"/>
          </a:xfrm>
        </p:grpSpPr>
        <p:grpSp>
          <p:nvGrpSpPr>
            <p:cNvPr id="17" name="Group 16">
              <a:extLst>
                <a:ext uri="{FF2B5EF4-FFF2-40B4-BE49-F238E27FC236}">
                  <a16:creationId xmlns:a16="http://schemas.microsoft.com/office/drawing/2014/main" id="{F92604C4-E8D4-4428-A1A0-612A2BD37715}"/>
                </a:ext>
              </a:extLst>
            </p:cNvPr>
            <p:cNvGrpSpPr/>
            <p:nvPr/>
          </p:nvGrpSpPr>
          <p:grpSpPr>
            <a:xfrm rot="20882761">
              <a:off x="108484" y="1832520"/>
              <a:ext cx="1800000" cy="1800000"/>
              <a:chOff x="-1237001" y="1420097"/>
              <a:chExt cx="3170094" cy="3929396"/>
            </a:xfrm>
            <a:solidFill>
              <a:srgbClr val="62B7E8">
                <a:alpha val="9000"/>
              </a:srgbClr>
            </a:solidFill>
          </p:grpSpPr>
          <p:sp>
            <p:nvSpPr>
              <p:cNvPr id="21" name="Freeform 20">
                <a:extLst>
                  <a:ext uri="{FF2B5EF4-FFF2-40B4-BE49-F238E27FC236}">
                    <a16:creationId xmlns:a16="http://schemas.microsoft.com/office/drawing/2014/main" id="{2CE3A842-4A3C-4D3D-BC21-FD215DE55881}"/>
                  </a:ext>
                </a:extLst>
              </p:cNvPr>
              <p:cNvSpPr/>
              <p:nvPr/>
            </p:nvSpPr>
            <p:spPr>
              <a:xfrm rot="1800000" flipH="1">
                <a:off x="-927535" y="1420097"/>
                <a:ext cx="2860628" cy="3411191"/>
              </a:xfrm>
              <a:custGeom>
                <a:avLst/>
                <a:gdLst>
                  <a:gd name="connsiteX0" fmla="*/ 2332439 w 2860627"/>
                  <a:gd name="connsiteY0" fmla="*/ 109484 h 3334674"/>
                  <a:gd name="connsiteX1" fmla="*/ 1509012 w 2860627"/>
                  <a:gd name="connsiteY1" fmla="*/ 0 h 3334674"/>
                  <a:gd name="connsiteX2" fmla="*/ 364700 w 2860627"/>
                  <a:gd name="connsiteY2" fmla="*/ 1279977 h 3334674"/>
                  <a:gd name="connsiteX3" fmla="*/ 160 w 2860627"/>
                  <a:gd name="connsiteY3" fmla="*/ 1755003 h 3334674"/>
                  <a:gd name="connsiteX4" fmla="*/ 286853 w 2860627"/>
                  <a:gd name="connsiteY4" fmla="*/ 1930370 h 3334674"/>
                  <a:gd name="connsiteX5" fmla="*/ 207417 w 2860627"/>
                  <a:gd name="connsiteY5" fmla="*/ 2111278 h 3334674"/>
                  <a:gd name="connsiteX6" fmla="*/ 287242 w 2860627"/>
                  <a:gd name="connsiteY6" fmla="*/ 2167898 h 3334674"/>
                  <a:gd name="connsiteX7" fmla="*/ 256972 w 2860627"/>
                  <a:gd name="connsiteY7" fmla="*/ 2262662 h 3334674"/>
                  <a:gd name="connsiteX8" fmla="*/ 368654 w 2860627"/>
                  <a:gd name="connsiteY8" fmla="*/ 2376290 h 3334674"/>
                  <a:gd name="connsiteX9" fmla="*/ 465657 w 2860627"/>
                  <a:gd name="connsiteY9" fmla="*/ 2793853 h 3334674"/>
                  <a:gd name="connsiteX10" fmla="*/ 1108723 w 2860627"/>
                  <a:gd name="connsiteY10" fmla="*/ 2720803 h 3334674"/>
                  <a:gd name="connsiteX11" fmla="*/ 1313164 w 2860627"/>
                  <a:gd name="connsiteY11" fmla="*/ 3300023 h 3334674"/>
                  <a:gd name="connsiteX12" fmla="*/ 1936108 w 2860627"/>
                  <a:gd name="connsiteY12" fmla="*/ 3321065 h 3334674"/>
                  <a:gd name="connsiteX13" fmla="*/ 1882503 w 2860627"/>
                  <a:gd name="connsiteY13" fmla="*/ 1973867 h 3334674"/>
                  <a:gd name="connsiteX14" fmla="*/ 1315566 w 2860627"/>
                  <a:gd name="connsiteY14" fmla="*/ 1469419 h 3334674"/>
                  <a:gd name="connsiteX15" fmla="*/ 1294771 w 2860627"/>
                  <a:gd name="connsiteY15" fmla="*/ 1450917 h 3334674"/>
                  <a:gd name="connsiteX16" fmla="*/ 1253957 w 2860627"/>
                  <a:gd name="connsiteY16" fmla="*/ 1414601 h 3334674"/>
                  <a:gd name="connsiteX17" fmla="*/ 1259713 w 2860627"/>
                  <a:gd name="connsiteY17" fmla="*/ 1414265 h 3334674"/>
                  <a:gd name="connsiteX18" fmla="*/ 1156260 w 2860627"/>
                  <a:gd name="connsiteY18" fmla="*/ 686769 h 3334674"/>
                  <a:gd name="connsiteX19" fmla="*/ 2022208 w 2860627"/>
                  <a:gd name="connsiteY19" fmla="*/ 483047 h 3334674"/>
                  <a:gd name="connsiteX20" fmla="*/ 2336014 w 2860627"/>
                  <a:gd name="connsiteY20" fmla="*/ 897827 h 3334674"/>
                  <a:gd name="connsiteX21" fmla="*/ 2860627 w 2860627"/>
                  <a:gd name="connsiteY21" fmla="*/ 876952 h 3334674"/>
                  <a:gd name="connsiteX22" fmla="*/ 2332439 w 2860627"/>
                  <a:gd name="connsiteY22" fmla="*/ 109484 h 3334674"/>
                  <a:gd name="connsiteX0" fmla="*/ 2332439 w 2860627"/>
                  <a:gd name="connsiteY0" fmla="*/ 176751 h 3401941"/>
                  <a:gd name="connsiteX1" fmla="*/ 1525852 w 2860627"/>
                  <a:gd name="connsiteY1" fmla="*/ 0 h 3401941"/>
                  <a:gd name="connsiteX2" fmla="*/ 364700 w 2860627"/>
                  <a:gd name="connsiteY2" fmla="*/ 1347244 h 3401941"/>
                  <a:gd name="connsiteX3" fmla="*/ 160 w 2860627"/>
                  <a:gd name="connsiteY3" fmla="*/ 1822270 h 3401941"/>
                  <a:gd name="connsiteX4" fmla="*/ 286853 w 2860627"/>
                  <a:gd name="connsiteY4" fmla="*/ 1997637 h 3401941"/>
                  <a:gd name="connsiteX5" fmla="*/ 207417 w 2860627"/>
                  <a:gd name="connsiteY5" fmla="*/ 2178545 h 3401941"/>
                  <a:gd name="connsiteX6" fmla="*/ 287242 w 2860627"/>
                  <a:gd name="connsiteY6" fmla="*/ 2235165 h 3401941"/>
                  <a:gd name="connsiteX7" fmla="*/ 256972 w 2860627"/>
                  <a:gd name="connsiteY7" fmla="*/ 2329929 h 3401941"/>
                  <a:gd name="connsiteX8" fmla="*/ 368654 w 2860627"/>
                  <a:gd name="connsiteY8" fmla="*/ 2443557 h 3401941"/>
                  <a:gd name="connsiteX9" fmla="*/ 465657 w 2860627"/>
                  <a:gd name="connsiteY9" fmla="*/ 2861120 h 3401941"/>
                  <a:gd name="connsiteX10" fmla="*/ 1108723 w 2860627"/>
                  <a:gd name="connsiteY10" fmla="*/ 2788070 h 3401941"/>
                  <a:gd name="connsiteX11" fmla="*/ 1313164 w 2860627"/>
                  <a:gd name="connsiteY11" fmla="*/ 3367290 h 3401941"/>
                  <a:gd name="connsiteX12" fmla="*/ 1936108 w 2860627"/>
                  <a:gd name="connsiteY12" fmla="*/ 3388332 h 3401941"/>
                  <a:gd name="connsiteX13" fmla="*/ 1882503 w 2860627"/>
                  <a:gd name="connsiteY13" fmla="*/ 2041134 h 3401941"/>
                  <a:gd name="connsiteX14" fmla="*/ 1315566 w 2860627"/>
                  <a:gd name="connsiteY14" fmla="*/ 1536686 h 3401941"/>
                  <a:gd name="connsiteX15" fmla="*/ 1294771 w 2860627"/>
                  <a:gd name="connsiteY15" fmla="*/ 1518184 h 3401941"/>
                  <a:gd name="connsiteX16" fmla="*/ 1253957 w 2860627"/>
                  <a:gd name="connsiteY16" fmla="*/ 1481868 h 3401941"/>
                  <a:gd name="connsiteX17" fmla="*/ 1259713 w 2860627"/>
                  <a:gd name="connsiteY17" fmla="*/ 1481532 h 3401941"/>
                  <a:gd name="connsiteX18" fmla="*/ 1156260 w 2860627"/>
                  <a:gd name="connsiteY18" fmla="*/ 754036 h 3401941"/>
                  <a:gd name="connsiteX19" fmla="*/ 2022208 w 2860627"/>
                  <a:gd name="connsiteY19" fmla="*/ 550314 h 3401941"/>
                  <a:gd name="connsiteX20" fmla="*/ 2336014 w 2860627"/>
                  <a:gd name="connsiteY20" fmla="*/ 965094 h 3401941"/>
                  <a:gd name="connsiteX21" fmla="*/ 2860627 w 2860627"/>
                  <a:gd name="connsiteY21" fmla="*/ 944219 h 3401941"/>
                  <a:gd name="connsiteX22" fmla="*/ 2332439 w 2860627"/>
                  <a:gd name="connsiteY22" fmla="*/ 176751 h 3401941"/>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94771 w 2860627"/>
                  <a:gd name="connsiteY15" fmla="*/ 1527433 h 3411190"/>
                  <a:gd name="connsiteX16" fmla="*/ 1253957 w 2860627"/>
                  <a:gd name="connsiteY16" fmla="*/ 1491117 h 3411190"/>
                  <a:gd name="connsiteX17" fmla="*/ 1259713 w 2860627"/>
                  <a:gd name="connsiteY17" fmla="*/ 1490781 h 3411190"/>
                  <a:gd name="connsiteX18" fmla="*/ 1156260 w 2860627"/>
                  <a:gd name="connsiteY18" fmla="*/ 763285 h 3411190"/>
                  <a:gd name="connsiteX19" fmla="*/ 2022208 w 2860627"/>
                  <a:gd name="connsiteY19" fmla="*/ 559563 h 3411190"/>
                  <a:gd name="connsiteX20" fmla="*/ 2336014 w 2860627"/>
                  <a:gd name="connsiteY20" fmla="*/ 974343 h 3411190"/>
                  <a:gd name="connsiteX21" fmla="*/ 2860627 w 2860627"/>
                  <a:gd name="connsiteY21" fmla="*/ 953468 h 3411190"/>
                  <a:gd name="connsiteX22" fmla="*/ 2332439 w 2860627"/>
                  <a:gd name="connsiteY22"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53957 w 2860627"/>
                  <a:gd name="connsiteY15" fmla="*/ 1491117 h 3411190"/>
                  <a:gd name="connsiteX16" fmla="*/ 1259713 w 2860627"/>
                  <a:gd name="connsiteY16" fmla="*/ 1490781 h 3411190"/>
                  <a:gd name="connsiteX17" fmla="*/ 1156260 w 2860627"/>
                  <a:gd name="connsiteY17" fmla="*/ 763285 h 3411190"/>
                  <a:gd name="connsiteX18" fmla="*/ 2022208 w 2860627"/>
                  <a:gd name="connsiteY18" fmla="*/ 559563 h 3411190"/>
                  <a:gd name="connsiteX19" fmla="*/ 2336014 w 2860627"/>
                  <a:gd name="connsiteY19" fmla="*/ 974343 h 3411190"/>
                  <a:gd name="connsiteX20" fmla="*/ 2860627 w 2860627"/>
                  <a:gd name="connsiteY20" fmla="*/ 953468 h 3411190"/>
                  <a:gd name="connsiteX21" fmla="*/ 2332439 w 2860627"/>
                  <a:gd name="connsiteY21"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0627" h="3411190">
                    <a:moveTo>
                      <a:pt x="2332439" y="186000"/>
                    </a:moveTo>
                    <a:cubicBezTo>
                      <a:pt x="2114028" y="67375"/>
                      <a:pt x="1894506" y="-31252"/>
                      <a:pt x="1525852" y="9249"/>
                    </a:cubicBezTo>
                    <a:cubicBezTo>
                      <a:pt x="735732" y="27225"/>
                      <a:pt x="265149" y="734924"/>
                      <a:pt x="364700" y="1356493"/>
                    </a:cubicBezTo>
                    <a:cubicBezTo>
                      <a:pt x="243187" y="1514835"/>
                      <a:pt x="-7219" y="1802068"/>
                      <a:pt x="160" y="1831519"/>
                    </a:cubicBezTo>
                    <a:cubicBezTo>
                      <a:pt x="17130" y="1925603"/>
                      <a:pt x="185001" y="1956813"/>
                      <a:pt x="286853" y="2006886"/>
                    </a:cubicBezTo>
                    <a:cubicBezTo>
                      <a:pt x="253040" y="2069284"/>
                      <a:pt x="200362" y="2166263"/>
                      <a:pt x="207417" y="2187794"/>
                    </a:cubicBezTo>
                    <a:cubicBezTo>
                      <a:pt x="222499" y="2208763"/>
                      <a:pt x="256442" y="2226588"/>
                      <a:pt x="287242" y="2244414"/>
                    </a:cubicBezTo>
                    <a:cubicBezTo>
                      <a:pt x="277153" y="2276002"/>
                      <a:pt x="241912" y="2313878"/>
                      <a:pt x="256972" y="2339178"/>
                    </a:cubicBezTo>
                    <a:cubicBezTo>
                      <a:pt x="285816" y="2378102"/>
                      <a:pt x="349241" y="2404451"/>
                      <a:pt x="368654" y="2452806"/>
                    </a:cubicBezTo>
                    <a:cubicBezTo>
                      <a:pt x="412514" y="2527024"/>
                      <a:pt x="255179" y="2774145"/>
                      <a:pt x="465657" y="2870369"/>
                    </a:cubicBezTo>
                    <a:cubicBezTo>
                      <a:pt x="653816" y="2944521"/>
                      <a:pt x="911133" y="2842626"/>
                      <a:pt x="1108723" y="2797319"/>
                    </a:cubicBezTo>
                    <a:cubicBezTo>
                      <a:pt x="1261750" y="2755661"/>
                      <a:pt x="1267023" y="3179274"/>
                      <a:pt x="1313164" y="3376539"/>
                    </a:cubicBezTo>
                    <a:cubicBezTo>
                      <a:pt x="1541931" y="3416747"/>
                      <a:pt x="1746247" y="3419423"/>
                      <a:pt x="1936108" y="3397581"/>
                    </a:cubicBezTo>
                    <a:cubicBezTo>
                      <a:pt x="1911464" y="2966600"/>
                      <a:pt x="1933512" y="2397598"/>
                      <a:pt x="1886582" y="2195718"/>
                    </a:cubicBezTo>
                    <a:cubicBezTo>
                      <a:pt x="1843777" y="1980896"/>
                      <a:pt x="1445585" y="1714871"/>
                      <a:pt x="1253957" y="1491117"/>
                    </a:cubicBezTo>
                    <a:lnTo>
                      <a:pt x="1259713" y="1490781"/>
                    </a:lnTo>
                    <a:cubicBezTo>
                      <a:pt x="1069359" y="1294123"/>
                      <a:pt x="1020028" y="999248"/>
                      <a:pt x="1156260" y="763285"/>
                    </a:cubicBezTo>
                    <a:cubicBezTo>
                      <a:pt x="1324542" y="471813"/>
                      <a:pt x="1712240" y="380603"/>
                      <a:pt x="2022208" y="559563"/>
                    </a:cubicBezTo>
                    <a:cubicBezTo>
                      <a:pt x="2187368" y="654919"/>
                      <a:pt x="2297137" y="807738"/>
                      <a:pt x="2336014" y="974343"/>
                    </a:cubicBezTo>
                    <a:lnTo>
                      <a:pt x="2860627" y="953468"/>
                    </a:lnTo>
                    <a:cubicBezTo>
                      <a:pt x="2773794" y="641332"/>
                      <a:pt x="2600917" y="331818"/>
                      <a:pt x="2332439" y="18600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sp>
            <p:nvSpPr>
              <p:cNvPr id="22" name="Oval 21">
                <a:extLst>
                  <a:ext uri="{FF2B5EF4-FFF2-40B4-BE49-F238E27FC236}">
                    <a16:creationId xmlns:a16="http://schemas.microsoft.com/office/drawing/2014/main" id="{EA9141AB-E643-439D-9BB6-7D59F48972EA}"/>
                  </a:ext>
                </a:extLst>
              </p:cNvPr>
              <p:cNvSpPr/>
              <p:nvPr/>
            </p:nvSpPr>
            <p:spPr>
              <a:xfrm>
                <a:off x="-1237001" y="4496781"/>
                <a:ext cx="852711" cy="852712"/>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grpSp>
        <p:grpSp>
          <p:nvGrpSpPr>
            <p:cNvPr id="18" name="Group 17">
              <a:extLst>
                <a:ext uri="{FF2B5EF4-FFF2-40B4-BE49-F238E27FC236}">
                  <a16:creationId xmlns:a16="http://schemas.microsoft.com/office/drawing/2014/main" id="{F92604C4-E8D4-4428-A1A0-612A2BD37715}"/>
                </a:ext>
              </a:extLst>
            </p:cNvPr>
            <p:cNvGrpSpPr/>
            <p:nvPr/>
          </p:nvGrpSpPr>
          <p:grpSpPr>
            <a:xfrm rot="20882761">
              <a:off x="-162189" y="1086010"/>
              <a:ext cx="1800000" cy="1800000"/>
              <a:chOff x="395536" y="1793041"/>
              <a:chExt cx="3170093" cy="3929395"/>
            </a:xfrm>
            <a:solidFill>
              <a:srgbClr val="62B7E8">
                <a:alpha val="90000"/>
              </a:srgbClr>
            </a:solidFill>
          </p:grpSpPr>
          <p:sp>
            <p:nvSpPr>
              <p:cNvPr id="19" name="Freeform 20">
                <a:extLst>
                  <a:ext uri="{FF2B5EF4-FFF2-40B4-BE49-F238E27FC236}">
                    <a16:creationId xmlns:a16="http://schemas.microsoft.com/office/drawing/2014/main" id="{2CE3A842-4A3C-4D3D-BC21-FD215DE55881}"/>
                  </a:ext>
                </a:extLst>
              </p:cNvPr>
              <p:cNvSpPr/>
              <p:nvPr/>
            </p:nvSpPr>
            <p:spPr>
              <a:xfrm rot="1800000" flipH="1">
                <a:off x="705002" y="1793041"/>
                <a:ext cx="2860627" cy="3411190"/>
              </a:xfrm>
              <a:custGeom>
                <a:avLst/>
                <a:gdLst>
                  <a:gd name="connsiteX0" fmla="*/ 2332439 w 2860627"/>
                  <a:gd name="connsiteY0" fmla="*/ 109484 h 3334674"/>
                  <a:gd name="connsiteX1" fmla="*/ 1509012 w 2860627"/>
                  <a:gd name="connsiteY1" fmla="*/ 0 h 3334674"/>
                  <a:gd name="connsiteX2" fmla="*/ 364700 w 2860627"/>
                  <a:gd name="connsiteY2" fmla="*/ 1279977 h 3334674"/>
                  <a:gd name="connsiteX3" fmla="*/ 160 w 2860627"/>
                  <a:gd name="connsiteY3" fmla="*/ 1755003 h 3334674"/>
                  <a:gd name="connsiteX4" fmla="*/ 286853 w 2860627"/>
                  <a:gd name="connsiteY4" fmla="*/ 1930370 h 3334674"/>
                  <a:gd name="connsiteX5" fmla="*/ 207417 w 2860627"/>
                  <a:gd name="connsiteY5" fmla="*/ 2111278 h 3334674"/>
                  <a:gd name="connsiteX6" fmla="*/ 287242 w 2860627"/>
                  <a:gd name="connsiteY6" fmla="*/ 2167898 h 3334674"/>
                  <a:gd name="connsiteX7" fmla="*/ 256972 w 2860627"/>
                  <a:gd name="connsiteY7" fmla="*/ 2262662 h 3334674"/>
                  <a:gd name="connsiteX8" fmla="*/ 368654 w 2860627"/>
                  <a:gd name="connsiteY8" fmla="*/ 2376290 h 3334674"/>
                  <a:gd name="connsiteX9" fmla="*/ 465657 w 2860627"/>
                  <a:gd name="connsiteY9" fmla="*/ 2793853 h 3334674"/>
                  <a:gd name="connsiteX10" fmla="*/ 1108723 w 2860627"/>
                  <a:gd name="connsiteY10" fmla="*/ 2720803 h 3334674"/>
                  <a:gd name="connsiteX11" fmla="*/ 1313164 w 2860627"/>
                  <a:gd name="connsiteY11" fmla="*/ 3300023 h 3334674"/>
                  <a:gd name="connsiteX12" fmla="*/ 1936108 w 2860627"/>
                  <a:gd name="connsiteY12" fmla="*/ 3321065 h 3334674"/>
                  <a:gd name="connsiteX13" fmla="*/ 1882503 w 2860627"/>
                  <a:gd name="connsiteY13" fmla="*/ 1973867 h 3334674"/>
                  <a:gd name="connsiteX14" fmla="*/ 1315566 w 2860627"/>
                  <a:gd name="connsiteY14" fmla="*/ 1469419 h 3334674"/>
                  <a:gd name="connsiteX15" fmla="*/ 1294771 w 2860627"/>
                  <a:gd name="connsiteY15" fmla="*/ 1450917 h 3334674"/>
                  <a:gd name="connsiteX16" fmla="*/ 1253957 w 2860627"/>
                  <a:gd name="connsiteY16" fmla="*/ 1414601 h 3334674"/>
                  <a:gd name="connsiteX17" fmla="*/ 1259713 w 2860627"/>
                  <a:gd name="connsiteY17" fmla="*/ 1414265 h 3334674"/>
                  <a:gd name="connsiteX18" fmla="*/ 1156260 w 2860627"/>
                  <a:gd name="connsiteY18" fmla="*/ 686769 h 3334674"/>
                  <a:gd name="connsiteX19" fmla="*/ 2022208 w 2860627"/>
                  <a:gd name="connsiteY19" fmla="*/ 483047 h 3334674"/>
                  <a:gd name="connsiteX20" fmla="*/ 2336014 w 2860627"/>
                  <a:gd name="connsiteY20" fmla="*/ 897827 h 3334674"/>
                  <a:gd name="connsiteX21" fmla="*/ 2860627 w 2860627"/>
                  <a:gd name="connsiteY21" fmla="*/ 876952 h 3334674"/>
                  <a:gd name="connsiteX22" fmla="*/ 2332439 w 2860627"/>
                  <a:gd name="connsiteY22" fmla="*/ 109484 h 3334674"/>
                  <a:gd name="connsiteX0" fmla="*/ 2332439 w 2860627"/>
                  <a:gd name="connsiteY0" fmla="*/ 176751 h 3401941"/>
                  <a:gd name="connsiteX1" fmla="*/ 1525852 w 2860627"/>
                  <a:gd name="connsiteY1" fmla="*/ 0 h 3401941"/>
                  <a:gd name="connsiteX2" fmla="*/ 364700 w 2860627"/>
                  <a:gd name="connsiteY2" fmla="*/ 1347244 h 3401941"/>
                  <a:gd name="connsiteX3" fmla="*/ 160 w 2860627"/>
                  <a:gd name="connsiteY3" fmla="*/ 1822270 h 3401941"/>
                  <a:gd name="connsiteX4" fmla="*/ 286853 w 2860627"/>
                  <a:gd name="connsiteY4" fmla="*/ 1997637 h 3401941"/>
                  <a:gd name="connsiteX5" fmla="*/ 207417 w 2860627"/>
                  <a:gd name="connsiteY5" fmla="*/ 2178545 h 3401941"/>
                  <a:gd name="connsiteX6" fmla="*/ 287242 w 2860627"/>
                  <a:gd name="connsiteY6" fmla="*/ 2235165 h 3401941"/>
                  <a:gd name="connsiteX7" fmla="*/ 256972 w 2860627"/>
                  <a:gd name="connsiteY7" fmla="*/ 2329929 h 3401941"/>
                  <a:gd name="connsiteX8" fmla="*/ 368654 w 2860627"/>
                  <a:gd name="connsiteY8" fmla="*/ 2443557 h 3401941"/>
                  <a:gd name="connsiteX9" fmla="*/ 465657 w 2860627"/>
                  <a:gd name="connsiteY9" fmla="*/ 2861120 h 3401941"/>
                  <a:gd name="connsiteX10" fmla="*/ 1108723 w 2860627"/>
                  <a:gd name="connsiteY10" fmla="*/ 2788070 h 3401941"/>
                  <a:gd name="connsiteX11" fmla="*/ 1313164 w 2860627"/>
                  <a:gd name="connsiteY11" fmla="*/ 3367290 h 3401941"/>
                  <a:gd name="connsiteX12" fmla="*/ 1936108 w 2860627"/>
                  <a:gd name="connsiteY12" fmla="*/ 3388332 h 3401941"/>
                  <a:gd name="connsiteX13" fmla="*/ 1882503 w 2860627"/>
                  <a:gd name="connsiteY13" fmla="*/ 2041134 h 3401941"/>
                  <a:gd name="connsiteX14" fmla="*/ 1315566 w 2860627"/>
                  <a:gd name="connsiteY14" fmla="*/ 1536686 h 3401941"/>
                  <a:gd name="connsiteX15" fmla="*/ 1294771 w 2860627"/>
                  <a:gd name="connsiteY15" fmla="*/ 1518184 h 3401941"/>
                  <a:gd name="connsiteX16" fmla="*/ 1253957 w 2860627"/>
                  <a:gd name="connsiteY16" fmla="*/ 1481868 h 3401941"/>
                  <a:gd name="connsiteX17" fmla="*/ 1259713 w 2860627"/>
                  <a:gd name="connsiteY17" fmla="*/ 1481532 h 3401941"/>
                  <a:gd name="connsiteX18" fmla="*/ 1156260 w 2860627"/>
                  <a:gd name="connsiteY18" fmla="*/ 754036 h 3401941"/>
                  <a:gd name="connsiteX19" fmla="*/ 2022208 w 2860627"/>
                  <a:gd name="connsiteY19" fmla="*/ 550314 h 3401941"/>
                  <a:gd name="connsiteX20" fmla="*/ 2336014 w 2860627"/>
                  <a:gd name="connsiteY20" fmla="*/ 965094 h 3401941"/>
                  <a:gd name="connsiteX21" fmla="*/ 2860627 w 2860627"/>
                  <a:gd name="connsiteY21" fmla="*/ 944219 h 3401941"/>
                  <a:gd name="connsiteX22" fmla="*/ 2332439 w 2860627"/>
                  <a:gd name="connsiteY22" fmla="*/ 176751 h 3401941"/>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94771 w 2860627"/>
                  <a:gd name="connsiteY15" fmla="*/ 1527433 h 3411190"/>
                  <a:gd name="connsiteX16" fmla="*/ 1253957 w 2860627"/>
                  <a:gd name="connsiteY16" fmla="*/ 1491117 h 3411190"/>
                  <a:gd name="connsiteX17" fmla="*/ 1259713 w 2860627"/>
                  <a:gd name="connsiteY17" fmla="*/ 1490781 h 3411190"/>
                  <a:gd name="connsiteX18" fmla="*/ 1156260 w 2860627"/>
                  <a:gd name="connsiteY18" fmla="*/ 763285 h 3411190"/>
                  <a:gd name="connsiteX19" fmla="*/ 2022208 w 2860627"/>
                  <a:gd name="connsiteY19" fmla="*/ 559563 h 3411190"/>
                  <a:gd name="connsiteX20" fmla="*/ 2336014 w 2860627"/>
                  <a:gd name="connsiteY20" fmla="*/ 974343 h 3411190"/>
                  <a:gd name="connsiteX21" fmla="*/ 2860627 w 2860627"/>
                  <a:gd name="connsiteY21" fmla="*/ 953468 h 3411190"/>
                  <a:gd name="connsiteX22" fmla="*/ 2332439 w 2860627"/>
                  <a:gd name="connsiteY22"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53957 w 2860627"/>
                  <a:gd name="connsiteY15" fmla="*/ 1491117 h 3411190"/>
                  <a:gd name="connsiteX16" fmla="*/ 1259713 w 2860627"/>
                  <a:gd name="connsiteY16" fmla="*/ 1490781 h 3411190"/>
                  <a:gd name="connsiteX17" fmla="*/ 1156260 w 2860627"/>
                  <a:gd name="connsiteY17" fmla="*/ 763285 h 3411190"/>
                  <a:gd name="connsiteX18" fmla="*/ 2022208 w 2860627"/>
                  <a:gd name="connsiteY18" fmla="*/ 559563 h 3411190"/>
                  <a:gd name="connsiteX19" fmla="*/ 2336014 w 2860627"/>
                  <a:gd name="connsiteY19" fmla="*/ 974343 h 3411190"/>
                  <a:gd name="connsiteX20" fmla="*/ 2860627 w 2860627"/>
                  <a:gd name="connsiteY20" fmla="*/ 953468 h 3411190"/>
                  <a:gd name="connsiteX21" fmla="*/ 2332439 w 2860627"/>
                  <a:gd name="connsiteY21"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0627" h="3411190">
                    <a:moveTo>
                      <a:pt x="2332439" y="186000"/>
                    </a:moveTo>
                    <a:cubicBezTo>
                      <a:pt x="2114028" y="67375"/>
                      <a:pt x="1894506" y="-31252"/>
                      <a:pt x="1525852" y="9249"/>
                    </a:cubicBezTo>
                    <a:cubicBezTo>
                      <a:pt x="735732" y="27225"/>
                      <a:pt x="265149" y="734924"/>
                      <a:pt x="364700" y="1356493"/>
                    </a:cubicBezTo>
                    <a:cubicBezTo>
                      <a:pt x="243187" y="1514835"/>
                      <a:pt x="-7219" y="1802068"/>
                      <a:pt x="160" y="1831519"/>
                    </a:cubicBezTo>
                    <a:cubicBezTo>
                      <a:pt x="17130" y="1925603"/>
                      <a:pt x="185001" y="1956813"/>
                      <a:pt x="286853" y="2006886"/>
                    </a:cubicBezTo>
                    <a:cubicBezTo>
                      <a:pt x="253040" y="2069284"/>
                      <a:pt x="200362" y="2166263"/>
                      <a:pt x="207417" y="2187794"/>
                    </a:cubicBezTo>
                    <a:cubicBezTo>
                      <a:pt x="222499" y="2208763"/>
                      <a:pt x="256442" y="2226588"/>
                      <a:pt x="287242" y="2244414"/>
                    </a:cubicBezTo>
                    <a:cubicBezTo>
                      <a:pt x="277153" y="2276002"/>
                      <a:pt x="241912" y="2313878"/>
                      <a:pt x="256972" y="2339178"/>
                    </a:cubicBezTo>
                    <a:cubicBezTo>
                      <a:pt x="285816" y="2378102"/>
                      <a:pt x="349241" y="2404451"/>
                      <a:pt x="368654" y="2452806"/>
                    </a:cubicBezTo>
                    <a:cubicBezTo>
                      <a:pt x="412514" y="2527024"/>
                      <a:pt x="255179" y="2774145"/>
                      <a:pt x="465657" y="2870369"/>
                    </a:cubicBezTo>
                    <a:cubicBezTo>
                      <a:pt x="653816" y="2944521"/>
                      <a:pt x="911133" y="2842626"/>
                      <a:pt x="1108723" y="2797319"/>
                    </a:cubicBezTo>
                    <a:cubicBezTo>
                      <a:pt x="1261750" y="2755661"/>
                      <a:pt x="1267023" y="3179274"/>
                      <a:pt x="1313164" y="3376539"/>
                    </a:cubicBezTo>
                    <a:cubicBezTo>
                      <a:pt x="1541931" y="3416747"/>
                      <a:pt x="1746247" y="3419423"/>
                      <a:pt x="1936108" y="3397581"/>
                    </a:cubicBezTo>
                    <a:cubicBezTo>
                      <a:pt x="1911464" y="2966600"/>
                      <a:pt x="1933512" y="2397598"/>
                      <a:pt x="1886582" y="2195718"/>
                    </a:cubicBezTo>
                    <a:cubicBezTo>
                      <a:pt x="1843777" y="1980896"/>
                      <a:pt x="1445585" y="1714871"/>
                      <a:pt x="1253957" y="1491117"/>
                    </a:cubicBezTo>
                    <a:lnTo>
                      <a:pt x="1259713" y="1490781"/>
                    </a:lnTo>
                    <a:cubicBezTo>
                      <a:pt x="1069359" y="1294123"/>
                      <a:pt x="1020028" y="999248"/>
                      <a:pt x="1156260" y="763285"/>
                    </a:cubicBezTo>
                    <a:cubicBezTo>
                      <a:pt x="1324542" y="471813"/>
                      <a:pt x="1712240" y="380603"/>
                      <a:pt x="2022208" y="559563"/>
                    </a:cubicBezTo>
                    <a:cubicBezTo>
                      <a:pt x="2187368" y="654919"/>
                      <a:pt x="2297137" y="807738"/>
                      <a:pt x="2336014" y="974343"/>
                    </a:cubicBezTo>
                    <a:lnTo>
                      <a:pt x="2860627" y="953468"/>
                    </a:lnTo>
                    <a:cubicBezTo>
                      <a:pt x="2773794" y="641332"/>
                      <a:pt x="2600917" y="331818"/>
                      <a:pt x="2332439" y="18600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sp>
            <p:nvSpPr>
              <p:cNvPr id="20" name="Oval 19">
                <a:extLst>
                  <a:ext uri="{FF2B5EF4-FFF2-40B4-BE49-F238E27FC236}">
                    <a16:creationId xmlns:a16="http://schemas.microsoft.com/office/drawing/2014/main" id="{EA9141AB-E643-439D-9BB6-7D59F48972EA}"/>
                  </a:ext>
                </a:extLst>
              </p:cNvPr>
              <p:cNvSpPr/>
              <p:nvPr/>
            </p:nvSpPr>
            <p:spPr>
              <a:xfrm>
                <a:off x="395536" y="4869725"/>
                <a:ext cx="852711" cy="85271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grpSp>
      </p:grpSp>
    </p:spTree>
    <p:extLst>
      <p:ext uri="{BB962C8B-B14F-4D97-AF65-F5344CB8AC3E}">
        <p14:creationId xmlns:p14="http://schemas.microsoft.com/office/powerpoint/2010/main" val="3587386019"/>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Google Shape;189;p12"/>
          <p:cNvSpPr txBox="1">
            <a:spLocks noGrp="1"/>
          </p:cNvSpPr>
          <p:nvPr>
            <p:ph type="title"/>
          </p:nvPr>
        </p:nvSpPr>
        <p:spPr>
          <a:xfrm>
            <a:off x="2157609" y="266082"/>
            <a:ext cx="6072675"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مسئولیت مدیران در قانون مالیاتها</a:t>
            </a:r>
            <a:endParaRPr dirty="0">
              <a:solidFill>
                <a:schemeClr val="bg1"/>
              </a:solidFill>
              <a:latin typeface="Roboto Condensed Light"/>
              <a:ea typeface="Roboto Condensed Light"/>
              <a:cs typeface="B Nazanin" panose="00000400000000000000" pitchFamily="2" charset="-78"/>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25</a:t>
            </a:fld>
            <a:endParaRPr lang="en"/>
          </a:p>
        </p:txBody>
      </p:sp>
      <p:sp>
        <p:nvSpPr>
          <p:cNvPr id="16" name="Text Placeholder 1"/>
          <p:cNvSpPr>
            <a:spLocks noGrp="1"/>
          </p:cNvSpPr>
          <p:nvPr>
            <p:ph type="body" idx="1"/>
          </p:nvPr>
        </p:nvSpPr>
        <p:spPr>
          <a:xfrm>
            <a:off x="2123728" y="1347614"/>
            <a:ext cx="6408712"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400" b="1" dirty="0">
                <a:solidFill>
                  <a:schemeClr val="accent4">
                    <a:lumMod val="50000"/>
                  </a:schemeClr>
                </a:solidFill>
                <a:cs typeface="B Nazanin" panose="00000400000000000000" pitchFamily="2" charset="-78"/>
              </a:rPr>
              <a:t>حکم این ماده در مورد اشخاص عازم سفر واجب با درخواست و تأیید مراجع ذی‌ ربط اعزام‌ کننده مبنی بر میسر نبودن پرداخت بدهی مالیاتی مربوط، با اخذ تضمین لازم جاری نمی‌باشد.</a:t>
            </a:r>
          </a:p>
          <a:p>
            <a:pPr marL="101600" indent="0" algn="just" rtl="1">
              <a:lnSpc>
                <a:spcPct val="150000"/>
              </a:lnSpc>
              <a:buNone/>
            </a:pPr>
            <a:r>
              <a:rPr lang="fa-IR" sz="1400" b="1" dirty="0">
                <a:solidFill>
                  <a:schemeClr val="accent4">
                    <a:lumMod val="50000"/>
                  </a:schemeClr>
                </a:solidFill>
                <a:cs typeface="B Nazanin" panose="00000400000000000000" pitchFamily="2" charset="-78"/>
              </a:rPr>
              <a:t>حکم این ماده در مورد </a:t>
            </a:r>
            <a:r>
              <a:rPr lang="fa-IR" sz="1400" b="1" dirty="0">
                <a:solidFill>
                  <a:srgbClr val="FF0000"/>
                </a:solidFill>
                <a:cs typeface="B Nazanin" panose="00000400000000000000" pitchFamily="2" charset="-78"/>
              </a:rPr>
              <a:t>مدیر یا مدیران مسئول </a:t>
            </a:r>
            <a:r>
              <a:rPr lang="fa-IR" sz="1400" b="1" dirty="0">
                <a:solidFill>
                  <a:schemeClr val="accent4">
                    <a:lumMod val="50000"/>
                  </a:schemeClr>
                </a:solidFill>
                <a:cs typeface="B Nazanin" panose="00000400000000000000" pitchFamily="2" charset="-78"/>
              </a:rPr>
              <a:t>اشخاص حقوقی خصوصی بابت </a:t>
            </a:r>
            <a:r>
              <a:rPr lang="fa-IR" sz="1400" b="1" dirty="0">
                <a:solidFill>
                  <a:srgbClr val="FF0000"/>
                </a:solidFill>
                <a:cs typeface="B Nazanin" panose="00000400000000000000" pitchFamily="2" charset="-78"/>
              </a:rPr>
              <a:t>بدهی قطعی </a:t>
            </a:r>
            <a:r>
              <a:rPr lang="fa-IR" sz="1400" b="1" dirty="0">
                <a:solidFill>
                  <a:schemeClr val="accent4">
                    <a:lumMod val="50000"/>
                  </a:schemeClr>
                </a:solidFill>
                <a:cs typeface="B Nazanin" panose="00000400000000000000" pitchFamily="2" charset="-78"/>
              </a:rPr>
              <a:t>مالیاتی شخص حقوقی اعم از ‌مالیات بر درآمد شخص حقوقی یا مالیات‌ هایی که به موجب این قانون شخص حقوقی مکلف به کسر و ایصال آن می ‌باشد و مربوط به </a:t>
            </a:r>
            <a:r>
              <a:rPr lang="fa-IR" sz="1400" b="1" dirty="0">
                <a:solidFill>
                  <a:srgbClr val="FF0000"/>
                </a:solidFill>
                <a:cs typeface="B Nazanin" panose="00000400000000000000" pitchFamily="2" charset="-78"/>
              </a:rPr>
              <a:t>دوران ‌مدیریت </a:t>
            </a:r>
            <a:r>
              <a:rPr lang="fa-IR" sz="1400" b="1" dirty="0">
                <a:solidFill>
                  <a:schemeClr val="accent4">
                    <a:lumMod val="50000"/>
                  </a:schemeClr>
                </a:solidFill>
                <a:cs typeface="B Nazanin" panose="00000400000000000000" pitchFamily="2" charset="-78"/>
              </a:rPr>
              <a:t>آنان بوده نیز جاری است. مراجع ذیربط با اعلام وزارت یا سازمان ‌مزبور مکلف به اجرای این ماده می ‌باشند.</a:t>
            </a:r>
          </a:p>
          <a:p>
            <a:pPr marL="101600" indent="0" algn="just" rtl="1">
              <a:lnSpc>
                <a:spcPct val="150000"/>
              </a:lnSpc>
              <a:buNone/>
            </a:pPr>
            <a:r>
              <a:rPr lang="fa-IR" sz="1400" b="1" dirty="0">
                <a:solidFill>
                  <a:schemeClr val="accent4">
                    <a:lumMod val="50000"/>
                  </a:schemeClr>
                </a:solidFill>
                <a:cs typeface="B Nazanin" panose="00000400000000000000" pitchFamily="2" charset="-78"/>
              </a:rPr>
              <a:t>تبصره- در صورتی‌که مودیان مالیاتی به قصد فرار از پرداخت مالیات اقدام به نقل و انتقال اموال خود به همسر و یا فرزندان نمایند سازمان امور مالیاتی کشور می ‌تواند نسبت به ابطال اسناد مذکور از طریق مراجع قضایی اقدام نماید.</a:t>
            </a:r>
          </a:p>
        </p:txBody>
      </p:sp>
      <p:grpSp>
        <p:nvGrpSpPr>
          <p:cNvPr id="15" name="Group 14"/>
          <p:cNvGrpSpPr/>
          <p:nvPr/>
        </p:nvGrpSpPr>
        <p:grpSpPr>
          <a:xfrm>
            <a:off x="107504" y="1512060"/>
            <a:ext cx="2160240" cy="2834542"/>
            <a:chOff x="-162189" y="1086010"/>
            <a:chExt cx="2070673" cy="2546510"/>
          </a:xfrm>
        </p:grpSpPr>
        <p:grpSp>
          <p:nvGrpSpPr>
            <p:cNvPr id="17" name="Group 16">
              <a:extLst>
                <a:ext uri="{FF2B5EF4-FFF2-40B4-BE49-F238E27FC236}">
                  <a16:creationId xmlns:a16="http://schemas.microsoft.com/office/drawing/2014/main" id="{F92604C4-E8D4-4428-A1A0-612A2BD37715}"/>
                </a:ext>
              </a:extLst>
            </p:cNvPr>
            <p:cNvGrpSpPr/>
            <p:nvPr/>
          </p:nvGrpSpPr>
          <p:grpSpPr>
            <a:xfrm rot="20882761">
              <a:off x="108484" y="1832520"/>
              <a:ext cx="1800000" cy="1800000"/>
              <a:chOff x="-1237001" y="1420097"/>
              <a:chExt cx="3170094" cy="3929396"/>
            </a:xfrm>
            <a:solidFill>
              <a:srgbClr val="62B7E8">
                <a:alpha val="9000"/>
              </a:srgbClr>
            </a:solidFill>
          </p:grpSpPr>
          <p:sp>
            <p:nvSpPr>
              <p:cNvPr id="21" name="Freeform 20">
                <a:extLst>
                  <a:ext uri="{FF2B5EF4-FFF2-40B4-BE49-F238E27FC236}">
                    <a16:creationId xmlns:a16="http://schemas.microsoft.com/office/drawing/2014/main" id="{2CE3A842-4A3C-4D3D-BC21-FD215DE55881}"/>
                  </a:ext>
                </a:extLst>
              </p:cNvPr>
              <p:cNvSpPr/>
              <p:nvPr/>
            </p:nvSpPr>
            <p:spPr>
              <a:xfrm rot="1800000" flipH="1">
                <a:off x="-927535" y="1420097"/>
                <a:ext cx="2860628" cy="3411191"/>
              </a:xfrm>
              <a:custGeom>
                <a:avLst/>
                <a:gdLst>
                  <a:gd name="connsiteX0" fmla="*/ 2332439 w 2860627"/>
                  <a:gd name="connsiteY0" fmla="*/ 109484 h 3334674"/>
                  <a:gd name="connsiteX1" fmla="*/ 1509012 w 2860627"/>
                  <a:gd name="connsiteY1" fmla="*/ 0 h 3334674"/>
                  <a:gd name="connsiteX2" fmla="*/ 364700 w 2860627"/>
                  <a:gd name="connsiteY2" fmla="*/ 1279977 h 3334674"/>
                  <a:gd name="connsiteX3" fmla="*/ 160 w 2860627"/>
                  <a:gd name="connsiteY3" fmla="*/ 1755003 h 3334674"/>
                  <a:gd name="connsiteX4" fmla="*/ 286853 w 2860627"/>
                  <a:gd name="connsiteY4" fmla="*/ 1930370 h 3334674"/>
                  <a:gd name="connsiteX5" fmla="*/ 207417 w 2860627"/>
                  <a:gd name="connsiteY5" fmla="*/ 2111278 h 3334674"/>
                  <a:gd name="connsiteX6" fmla="*/ 287242 w 2860627"/>
                  <a:gd name="connsiteY6" fmla="*/ 2167898 h 3334674"/>
                  <a:gd name="connsiteX7" fmla="*/ 256972 w 2860627"/>
                  <a:gd name="connsiteY7" fmla="*/ 2262662 h 3334674"/>
                  <a:gd name="connsiteX8" fmla="*/ 368654 w 2860627"/>
                  <a:gd name="connsiteY8" fmla="*/ 2376290 h 3334674"/>
                  <a:gd name="connsiteX9" fmla="*/ 465657 w 2860627"/>
                  <a:gd name="connsiteY9" fmla="*/ 2793853 h 3334674"/>
                  <a:gd name="connsiteX10" fmla="*/ 1108723 w 2860627"/>
                  <a:gd name="connsiteY10" fmla="*/ 2720803 h 3334674"/>
                  <a:gd name="connsiteX11" fmla="*/ 1313164 w 2860627"/>
                  <a:gd name="connsiteY11" fmla="*/ 3300023 h 3334674"/>
                  <a:gd name="connsiteX12" fmla="*/ 1936108 w 2860627"/>
                  <a:gd name="connsiteY12" fmla="*/ 3321065 h 3334674"/>
                  <a:gd name="connsiteX13" fmla="*/ 1882503 w 2860627"/>
                  <a:gd name="connsiteY13" fmla="*/ 1973867 h 3334674"/>
                  <a:gd name="connsiteX14" fmla="*/ 1315566 w 2860627"/>
                  <a:gd name="connsiteY14" fmla="*/ 1469419 h 3334674"/>
                  <a:gd name="connsiteX15" fmla="*/ 1294771 w 2860627"/>
                  <a:gd name="connsiteY15" fmla="*/ 1450917 h 3334674"/>
                  <a:gd name="connsiteX16" fmla="*/ 1253957 w 2860627"/>
                  <a:gd name="connsiteY16" fmla="*/ 1414601 h 3334674"/>
                  <a:gd name="connsiteX17" fmla="*/ 1259713 w 2860627"/>
                  <a:gd name="connsiteY17" fmla="*/ 1414265 h 3334674"/>
                  <a:gd name="connsiteX18" fmla="*/ 1156260 w 2860627"/>
                  <a:gd name="connsiteY18" fmla="*/ 686769 h 3334674"/>
                  <a:gd name="connsiteX19" fmla="*/ 2022208 w 2860627"/>
                  <a:gd name="connsiteY19" fmla="*/ 483047 h 3334674"/>
                  <a:gd name="connsiteX20" fmla="*/ 2336014 w 2860627"/>
                  <a:gd name="connsiteY20" fmla="*/ 897827 h 3334674"/>
                  <a:gd name="connsiteX21" fmla="*/ 2860627 w 2860627"/>
                  <a:gd name="connsiteY21" fmla="*/ 876952 h 3334674"/>
                  <a:gd name="connsiteX22" fmla="*/ 2332439 w 2860627"/>
                  <a:gd name="connsiteY22" fmla="*/ 109484 h 3334674"/>
                  <a:gd name="connsiteX0" fmla="*/ 2332439 w 2860627"/>
                  <a:gd name="connsiteY0" fmla="*/ 176751 h 3401941"/>
                  <a:gd name="connsiteX1" fmla="*/ 1525852 w 2860627"/>
                  <a:gd name="connsiteY1" fmla="*/ 0 h 3401941"/>
                  <a:gd name="connsiteX2" fmla="*/ 364700 w 2860627"/>
                  <a:gd name="connsiteY2" fmla="*/ 1347244 h 3401941"/>
                  <a:gd name="connsiteX3" fmla="*/ 160 w 2860627"/>
                  <a:gd name="connsiteY3" fmla="*/ 1822270 h 3401941"/>
                  <a:gd name="connsiteX4" fmla="*/ 286853 w 2860627"/>
                  <a:gd name="connsiteY4" fmla="*/ 1997637 h 3401941"/>
                  <a:gd name="connsiteX5" fmla="*/ 207417 w 2860627"/>
                  <a:gd name="connsiteY5" fmla="*/ 2178545 h 3401941"/>
                  <a:gd name="connsiteX6" fmla="*/ 287242 w 2860627"/>
                  <a:gd name="connsiteY6" fmla="*/ 2235165 h 3401941"/>
                  <a:gd name="connsiteX7" fmla="*/ 256972 w 2860627"/>
                  <a:gd name="connsiteY7" fmla="*/ 2329929 h 3401941"/>
                  <a:gd name="connsiteX8" fmla="*/ 368654 w 2860627"/>
                  <a:gd name="connsiteY8" fmla="*/ 2443557 h 3401941"/>
                  <a:gd name="connsiteX9" fmla="*/ 465657 w 2860627"/>
                  <a:gd name="connsiteY9" fmla="*/ 2861120 h 3401941"/>
                  <a:gd name="connsiteX10" fmla="*/ 1108723 w 2860627"/>
                  <a:gd name="connsiteY10" fmla="*/ 2788070 h 3401941"/>
                  <a:gd name="connsiteX11" fmla="*/ 1313164 w 2860627"/>
                  <a:gd name="connsiteY11" fmla="*/ 3367290 h 3401941"/>
                  <a:gd name="connsiteX12" fmla="*/ 1936108 w 2860627"/>
                  <a:gd name="connsiteY12" fmla="*/ 3388332 h 3401941"/>
                  <a:gd name="connsiteX13" fmla="*/ 1882503 w 2860627"/>
                  <a:gd name="connsiteY13" fmla="*/ 2041134 h 3401941"/>
                  <a:gd name="connsiteX14" fmla="*/ 1315566 w 2860627"/>
                  <a:gd name="connsiteY14" fmla="*/ 1536686 h 3401941"/>
                  <a:gd name="connsiteX15" fmla="*/ 1294771 w 2860627"/>
                  <a:gd name="connsiteY15" fmla="*/ 1518184 h 3401941"/>
                  <a:gd name="connsiteX16" fmla="*/ 1253957 w 2860627"/>
                  <a:gd name="connsiteY16" fmla="*/ 1481868 h 3401941"/>
                  <a:gd name="connsiteX17" fmla="*/ 1259713 w 2860627"/>
                  <a:gd name="connsiteY17" fmla="*/ 1481532 h 3401941"/>
                  <a:gd name="connsiteX18" fmla="*/ 1156260 w 2860627"/>
                  <a:gd name="connsiteY18" fmla="*/ 754036 h 3401941"/>
                  <a:gd name="connsiteX19" fmla="*/ 2022208 w 2860627"/>
                  <a:gd name="connsiteY19" fmla="*/ 550314 h 3401941"/>
                  <a:gd name="connsiteX20" fmla="*/ 2336014 w 2860627"/>
                  <a:gd name="connsiteY20" fmla="*/ 965094 h 3401941"/>
                  <a:gd name="connsiteX21" fmla="*/ 2860627 w 2860627"/>
                  <a:gd name="connsiteY21" fmla="*/ 944219 h 3401941"/>
                  <a:gd name="connsiteX22" fmla="*/ 2332439 w 2860627"/>
                  <a:gd name="connsiteY22" fmla="*/ 176751 h 3401941"/>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94771 w 2860627"/>
                  <a:gd name="connsiteY15" fmla="*/ 1527433 h 3411190"/>
                  <a:gd name="connsiteX16" fmla="*/ 1253957 w 2860627"/>
                  <a:gd name="connsiteY16" fmla="*/ 1491117 h 3411190"/>
                  <a:gd name="connsiteX17" fmla="*/ 1259713 w 2860627"/>
                  <a:gd name="connsiteY17" fmla="*/ 1490781 h 3411190"/>
                  <a:gd name="connsiteX18" fmla="*/ 1156260 w 2860627"/>
                  <a:gd name="connsiteY18" fmla="*/ 763285 h 3411190"/>
                  <a:gd name="connsiteX19" fmla="*/ 2022208 w 2860627"/>
                  <a:gd name="connsiteY19" fmla="*/ 559563 h 3411190"/>
                  <a:gd name="connsiteX20" fmla="*/ 2336014 w 2860627"/>
                  <a:gd name="connsiteY20" fmla="*/ 974343 h 3411190"/>
                  <a:gd name="connsiteX21" fmla="*/ 2860627 w 2860627"/>
                  <a:gd name="connsiteY21" fmla="*/ 953468 h 3411190"/>
                  <a:gd name="connsiteX22" fmla="*/ 2332439 w 2860627"/>
                  <a:gd name="connsiteY22"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53957 w 2860627"/>
                  <a:gd name="connsiteY15" fmla="*/ 1491117 h 3411190"/>
                  <a:gd name="connsiteX16" fmla="*/ 1259713 w 2860627"/>
                  <a:gd name="connsiteY16" fmla="*/ 1490781 h 3411190"/>
                  <a:gd name="connsiteX17" fmla="*/ 1156260 w 2860627"/>
                  <a:gd name="connsiteY17" fmla="*/ 763285 h 3411190"/>
                  <a:gd name="connsiteX18" fmla="*/ 2022208 w 2860627"/>
                  <a:gd name="connsiteY18" fmla="*/ 559563 h 3411190"/>
                  <a:gd name="connsiteX19" fmla="*/ 2336014 w 2860627"/>
                  <a:gd name="connsiteY19" fmla="*/ 974343 h 3411190"/>
                  <a:gd name="connsiteX20" fmla="*/ 2860627 w 2860627"/>
                  <a:gd name="connsiteY20" fmla="*/ 953468 h 3411190"/>
                  <a:gd name="connsiteX21" fmla="*/ 2332439 w 2860627"/>
                  <a:gd name="connsiteY21"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0627" h="3411190">
                    <a:moveTo>
                      <a:pt x="2332439" y="186000"/>
                    </a:moveTo>
                    <a:cubicBezTo>
                      <a:pt x="2114028" y="67375"/>
                      <a:pt x="1894506" y="-31252"/>
                      <a:pt x="1525852" y="9249"/>
                    </a:cubicBezTo>
                    <a:cubicBezTo>
                      <a:pt x="735732" y="27225"/>
                      <a:pt x="265149" y="734924"/>
                      <a:pt x="364700" y="1356493"/>
                    </a:cubicBezTo>
                    <a:cubicBezTo>
                      <a:pt x="243187" y="1514835"/>
                      <a:pt x="-7219" y="1802068"/>
                      <a:pt x="160" y="1831519"/>
                    </a:cubicBezTo>
                    <a:cubicBezTo>
                      <a:pt x="17130" y="1925603"/>
                      <a:pt x="185001" y="1956813"/>
                      <a:pt x="286853" y="2006886"/>
                    </a:cubicBezTo>
                    <a:cubicBezTo>
                      <a:pt x="253040" y="2069284"/>
                      <a:pt x="200362" y="2166263"/>
                      <a:pt x="207417" y="2187794"/>
                    </a:cubicBezTo>
                    <a:cubicBezTo>
                      <a:pt x="222499" y="2208763"/>
                      <a:pt x="256442" y="2226588"/>
                      <a:pt x="287242" y="2244414"/>
                    </a:cubicBezTo>
                    <a:cubicBezTo>
                      <a:pt x="277153" y="2276002"/>
                      <a:pt x="241912" y="2313878"/>
                      <a:pt x="256972" y="2339178"/>
                    </a:cubicBezTo>
                    <a:cubicBezTo>
                      <a:pt x="285816" y="2378102"/>
                      <a:pt x="349241" y="2404451"/>
                      <a:pt x="368654" y="2452806"/>
                    </a:cubicBezTo>
                    <a:cubicBezTo>
                      <a:pt x="412514" y="2527024"/>
                      <a:pt x="255179" y="2774145"/>
                      <a:pt x="465657" y="2870369"/>
                    </a:cubicBezTo>
                    <a:cubicBezTo>
                      <a:pt x="653816" y="2944521"/>
                      <a:pt x="911133" y="2842626"/>
                      <a:pt x="1108723" y="2797319"/>
                    </a:cubicBezTo>
                    <a:cubicBezTo>
                      <a:pt x="1261750" y="2755661"/>
                      <a:pt x="1267023" y="3179274"/>
                      <a:pt x="1313164" y="3376539"/>
                    </a:cubicBezTo>
                    <a:cubicBezTo>
                      <a:pt x="1541931" y="3416747"/>
                      <a:pt x="1746247" y="3419423"/>
                      <a:pt x="1936108" y="3397581"/>
                    </a:cubicBezTo>
                    <a:cubicBezTo>
                      <a:pt x="1911464" y="2966600"/>
                      <a:pt x="1933512" y="2397598"/>
                      <a:pt x="1886582" y="2195718"/>
                    </a:cubicBezTo>
                    <a:cubicBezTo>
                      <a:pt x="1843777" y="1980896"/>
                      <a:pt x="1445585" y="1714871"/>
                      <a:pt x="1253957" y="1491117"/>
                    </a:cubicBezTo>
                    <a:lnTo>
                      <a:pt x="1259713" y="1490781"/>
                    </a:lnTo>
                    <a:cubicBezTo>
                      <a:pt x="1069359" y="1294123"/>
                      <a:pt x="1020028" y="999248"/>
                      <a:pt x="1156260" y="763285"/>
                    </a:cubicBezTo>
                    <a:cubicBezTo>
                      <a:pt x="1324542" y="471813"/>
                      <a:pt x="1712240" y="380603"/>
                      <a:pt x="2022208" y="559563"/>
                    </a:cubicBezTo>
                    <a:cubicBezTo>
                      <a:pt x="2187368" y="654919"/>
                      <a:pt x="2297137" y="807738"/>
                      <a:pt x="2336014" y="974343"/>
                    </a:cubicBezTo>
                    <a:lnTo>
                      <a:pt x="2860627" y="953468"/>
                    </a:lnTo>
                    <a:cubicBezTo>
                      <a:pt x="2773794" y="641332"/>
                      <a:pt x="2600917" y="331818"/>
                      <a:pt x="2332439" y="18600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sp>
            <p:nvSpPr>
              <p:cNvPr id="22" name="Oval 21">
                <a:extLst>
                  <a:ext uri="{FF2B5EF4-FFF2-40B4-BE49-F238E27FC236}">
                    <a16:creationId xmlns:a16="http://schemas.microsoft.com/office/drawing/2014/main" id="{EA9141AB-E643-439D-9BB6-7D59F48972EA}"/>
                  </a:ext>
                </a:extLst>
              </p:cNvPr>
              <p:cNvSpPr/>
              <p:nvPr/>
            </p:nvSpPr>
            <p:spPr>
              <a:xfrm>
                <a:off x="-1237001" y="4496781"/>
                <a:ext cx="852711" cy="852712"/>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grpSp>
        <p:grpSp>
          <p:nvGrpSpPr>
            <p:cNvPr id="18" name="Group 17">
              <a:extLst>
                <a:ext uri="{FF2B5EF4-FFF2-40B4-BE49-F238E27FC236}">
                  <a16:creationId xmlns:a16="http://schemas.microsoft.com/office/drawing/2014/main" id="{F92604C4-E8D4-4428-A1A0-612A2BD37715}"/>
                </a:ext>
              </a:extLst>
            </p:cNvPr>
            <p:cNvGrpSpPr/>
            <p:nvPr/>
          </p:nvGrpSpPr>
          <p:grpSpPr>
            <a:xfrm rot="20882761">
              <a:off x="-162189" y="1086010"/>
              <a:ext cx="1800000" cy="1800000"/>
              <a:chOff x="395536" y="1793041"/>
              <a:chExt cx="3170093" cy="3929395"/>
            </a:xfrm>
            <a:solidFill>
              <a:srgbClr val="62B7E8">
                <a:alpha val="90000"/>
              </a:srgbClr>
            </a:solidFill>
          </p:grpSpPr>
          <p:sp>
            <p:nvSpPr>
              <p:cNvPr id="19" name="Freeform 20">
                <a:extLst>
                  <a:ext uri="{FF2B5EF4-FFF2-40B4-BE49-F238E27FC236}">
                    <a16:creationId xmlns:a16="http://schemas.microsoft.com/office/drawing/2014/main" id="{2CE3A842-4A3C-4D3D-BC21-FD215DE55881}"/>
                  </a:ext>
                </a:extLst>
              </p:cNvPr>
              <p:cNvSpPr/>
              <p:nvPr/>
            </p:nvSpPr>
            <p:spPr>
              <a:xfrm rot="1800000" flipH="1">
                <a:off x="705002" y="1793041"/>
                <a:ext cx="2860627" cy="3411190"/>
              </a:xfrm>
              <a:custGeom>
                <a:avLst/>
                <a:gdLst>
                  <a:gd name="connsiteX0" fmla="*/ 2332439 w 2860627"/>
                  <a:gd name="connsiteY0" fmla="*/ 109484 h 3334674"/>
                  <a:gd name="connsiteX1" fmla="*/ 1509012 w 2860627"/>
                  <a:gd name="connsiteY1" fmla="*/ 0 h 3334674"/>
                  <a:gd name="connsiteX2" fmla="*/ 364700 w 2860627"/>
                  <a:gd name="connsiteY2" fmla="*/ 1279977 h 3334674"/>
                  <a:gd name="connsiteX3" fmla="*/ 160 w 2860627"/>
                  <a:gd name="connsiteY3" fmla="*/ 1755003 h 3334674"/>
                  <a:gd name="connsiteX4" fmla="*/ 286853 w 2860627"/>
                  <a:gd name="connsiteY4" fmla="*/ 1930370 h 3334674"/>
                  <a:gd name="connsiteX5" fmla="*/ 207417 w 2860627"/>
                  <a:gd name="connsiteY5" fmla="*/ 2111278 h 3334674"/>
                  <a:gd name="connsiteX6" fmla="*/ 287242 w 2860627"/>
                  <a:gd name="connsiteY6" fmla="*/ 2167898 h 3334674"/>
                  <a:gd name="connsiteX7" fmla="*/ 256972 w 2860627"/>
                  <a:gd name="connsiteY7" fmla="*/ 2262662 h 3334674"/>
                  <a:gd name="connsiteX8" fmla="*/ 368654 w 2860627"/>
                  <a:gd name="connsiteY8" fmla="*/ 2376290 h 3334674"/>
                  <a:gd name="connsiteX9" fmla="*/ 465657 w 2860627"/>
                  <a:gd name="connsiteY9" fmla="*/ 2793853 h 3334674"/>
                  <a:gd name="connsiteX10" fmla="*/ 1108723 w 2860627"/>
                  <a:gd name="connsiteY10" fmla="*/ 2720803 h 3334674"/>
                  <a:gd name="connsiteX11" fmla="*/ 1313164 w 2860627"/>
                  <a:gd name="connsiteY11" fmla="*/ 3300023 h 3334674"/>
                  <a:gd name="connsiteX12" fmla="*/ 1936108 w 2860627"/>
                  <a:gd name="connsiteY12" fmla="*/ 3321065 h 3334674"/>
                  <a:gd name="connsiteX13" fmla="*/ 1882503 w 2860627"/>
                  <a:gd name="connsiteY13" fmla="*/ 1973867 h 3334674"/>
                  <a:gd name="connsiteX14" fmla="*/ 1315566 w 2860627"/>
                  <a:gd name="connsiteY14" fmla="*/ 1469419 h 3334674"/>
                  <a:gd name="connsiteX15" fmla="*/ 1294771 w 2860627"/>
                  <a:gd name="connsiteY15" fmla="*/ 1450917 h 3334674"/>
                  <a:gd name="connsiteX16" fmla="*/ 1253957 w 2860627"/>
                  <a:gd name="connsiteY16" fmla="*/ 1414601 h 3334674"/>
                  <a:gd name="connsiteX17" fmla="*/ 1259713 w 2860627"/>
                  <a:gd name="connsiteY17" fmla="*/ 1414265 h 3334674"/>
                  <a:gd name="connsiteX18" fmla="*/ 1156260 w 2860627"/>
                  <a:gd name="connsiteY18" fmla="*/ 686769 h 3334674"/>
                  <a:gd name="connsiteX19" fmla="*/ 2022208 w 2860627"/>
                  <a:gd name="connsiteY19" fmla="*/ 483047 h 3334674"/>
                  <a:gd name="connsiteX20" fmla="*/ 2336014 w 2860627"/>
                  <a:gd name="connsiteY20" fmla="*/ 897827 h 3334674"/>
                  <a:gd name="connsiteX21" fmla="*/ 2860627 w 2860627"/>
                  <a:gd name="connsiteY21" fmla="*/ 876952 h 3334674"/>
                  <a:gd name="connsiteX22" fmla="*/ 2332439 w 2860627"/>
                  <a:gd name="connsiteY22" fmla="*/ 109484 h 3334674"/>
                  <a:gd name="connsiteX0" fmla="*/ 2332439 w 2860627"/>
                  <a:gd name="connsiteY0" fmla="*/ 176751 h 3401941"/>
                  <a:gd name="connsiteX1" fmla="*/ 1525852 w 2860627"/>
                  <a:gd name="connsiteY1" fmla="*/ 0 h 3401941"/>
                  <a:gd name="connsiteX2" fmla="*/ 364700 w 2860627"/>
                  <a:gd name="connsiteY2" fmla="*/ 1347244 h 3401941"/>
                  <a:gd name="connsiteX3" fmla="*/ 160 w 2860627"/>
                  <a:gd name="connsiteY3" fmla="*/ 1822270 h 3401941"/>
                  <a:gd name="connsiteX4" fmla="*/ 286853 w 2860627"/>
                  <a:gd name="connsiteY4" fmla="*/ 1997637 h 3401941"/>
                  <a:gd name="connsiteX5" fmla="*/ 207417 w 2860627"/>
                  <a:gd name="connsiteY5" fmla="*/ 2178545 h 3401941"/>
                  <a:gd name="connsiteX6" fmla="*/ 287242 w 2860627"/>
                  <a:gd name="connsiteY6" fmla="*/ 2235165 h 3401941"/>
                  <a:gd name="connsiteX7" fmla="*/ 256972 w 2860627"/>
                  <a:gd name="connsiteY7" fmla="*/ 2329929 h 3401941"/>
                  <a:gd name="connsiteX8" fmla="*/ 368654 w 2860627"/>
                  <a:gd name="connsiteY8" fmla="*/ 2443557 h 3401941"/>
                  <a:gd name="connsiteX9" fmla="*/ 465657 w 2860627"/>
                  <a:gd name="connsiteY9" fmla="*/ 2861120 h 3401941"/>
                  <a:gd name="connsiteX10" fmla="*/ 1108723 w 2860627"/>
                  <a:gd name="connsiteY10" fmla="*/ 2788070 h 3401941"/>
                  <a:gd name="connsiteX11" fmla="*/ 1313164 w 2860627"/>
                  <a:gd name="connsiteY11" fmla="*/ 3367290 h 3401941"/>
                  <a:gd name="connsiteX12" fmla="*/ 1936108 w 2860627"/>
                  <a:gd name="connsiteY12" fmla="*/ 3388332 h 3401941"/>
                  <a:gd name="connsiteX13" fmla="*/ 1882503 w 2860627"/>
                  <a:gd name="connsiteY13" fmla="*/ 2041134 h 3401941"/>
                  <a:gd name="connsiteX14" fmla="*/ 1315566 w 2860627"/>
                  <a:gd name="connsiteY14" fmla="*/ 1536686 h 3401941"/>
                  <a:gd name="connsiteX15" fmla="*/ 1294771 w 2860627"/>
                  <a:gd name="connsiteY15" fmla="*/ 1518184 h 3401941"/>
                  <a:gd name="connsiteX16" fmla="*/ 1253957 w 2860627"/>
                  <a:gd name="connsiteY16" fmla="*/ 1481868 h 3401941"/>
                  <a:gd name="connsiteX17" fmla="*/ 1259713 w 2860627"/>
                  <a:gd name="connsiteY17" fmla="*/ 1481532 h 3401941"/>
                  <a:gd name="connsiteX18" fmla="*/ 1156260 w 2860627"/>
                  <a:gd name="connsiteY18" fmla="*/ 754036 h 3401941"/>
                  <a:gd name="connsiteX19" fmla="*/ 2022208 w 2860627"/>
                  <a:gd name="connsiteY19" fmla="*/ 550314 h 3401941"/>
                  <a:gd name="connsiteX20" fmla="*/ 2336014 w 2860627"/>
                  <a:gd name="connsiteY20" fmla="*/ 965094 h 3401941"/>
                  <a:gd name="connsiteX21" fmla="*/ 2860627 w 2860627"/>
                  <a:gd name="connsiteY21" fmla="*/ 944219 h 3401941"/>
                  <a:gd name="connsiteX22" fmla="*/ 2332439 w 2860627"/>
                  <a:gd name="connsiteY22" fmla="*/ 176751 h 3401941"/>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94771 w 2860627"/>
                  <a:gd name="connsiteY15" fmla="*/ 1527433 h 3411190"/>
                  <a:gd name="connsiteX16" fmla="*/ 1253957 w 2860627"/>
                  <a:gd name="connsiteY16" fmla="*/ 1491117 h 3411190"/>
                  <a:gd name="connsiteX17" fmla="*/ 1259713 w 2860627"/>
                  <a:gd name="connsiteY17" fmla="*/ 1490781 h 3411190"/>
                  <a:gd name="connsiteX18" fmla="*/ 1156260 w 2860627"/>
                  <a:gd name="connsiteY18" fmla="*/ 763285 h 3411190"/>
                  <a:gd name="connsiteX19" fmla="*/ 2022208 w 2860627"/>
                  <a:gd name="connsiteY19" fmla="*/ 559563 h 3411190"/>
                  <a:gd name="connsiteX20" fmla="*/ 2336014 w 2860627"/>
                  <a:gd name="connsiteY20" fmla="*/ 974343 h 3411190"/>
                  <a:gd name="connsiteX21" fmla="*/ 2860627 w 2860627"/>
                  <a:gd name="connsiteY21" fmla="*/ 953468 h 3411190"/>
                  <a:gd name="connsiteX22" fmla="*/ 2332439 w 2860627"/>
                  <a:gd name="connsiteY22"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53957 w 2860627"/>
                  <a:gd name="connsiteY15" fmla="*/ 1491117 h 3411190"/>
                  <a:gd name="connsiteX16" fmla="*/ 1259713 w 2860627"/>
                  <a:gd name="connsiteY16" fmla="*/ 1490781 h 3411190"/>
                  <a:gd name="connsiteX17" fmla="*/ 1156260 w 2860627"/>
                  <a:gd name="connsiteY17" fmla="*/ 763285 h 3411190"/>
                  <a:gd name="connsiteX18" fmla="*/ 2022208 w 2860627"/>
                  <a:gd name="connsiteY18" fmla="*/ 559563 h 3411190"/>
                  <a:gd name="connsiteX19" fmla="*/ 2336014 w 2860627"/>
                  <a:gd name="connsiteY19" fmla="*/ 974343 h 3411190"/>
                  <a:gd name="connsiteX20" fmla="*/ 2860627 w 2860627"/>
                  <a:gd name="connsiteY20" fmla="*/ 953468 h 3411190"/>
                  <a:gd name="connsiteX21" fmla="*/ 2332439 w 2860627"/>
                  <a:gd name="connsiteY21"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0627" h="3411190">
                    <a:moveTo>
                      <a:pt x="2332439" y="186000"/>
                    </a:moveTo>
                    <a:cubicBezTo>
                      <a:pt x="2114028" y="67375"/>
                      <a:pt x="1894506" y="-31252"/>
                      <a:pt x="1525852" y="9249"/>
                    </a:cubicBezTo>
                    <a:cubicBezTo>
                      <a:pt x="735732" y="27225"/>
                      <a:pt x="265149" y="734924"/>
                      <a:pt x="364700" y="1356493"/>
                    </a:cubicBezTo>
                    <a:cubicBezTo>
                      <a:pt x="243187" y="1514835"/>
                      <a:pt x="-7219" y="1802068"/>
                      <a:pt x="160" y="1831519"/>
                    </a:cubicBezTo>
                    <a:cubicBezTo>
                      <a:pt x="17130" y="1925603"/>
                      <a:pt x="185001" y="1956813"/>
                      <a:pt x="286853" y="2006886"/>
                    </a:cubicBezTo>
                    <a:cubicBezTo>
                      <a:pt x="253040" y="2069284"/>
                      <a:pt x="200362" y="2166263"/>
                      <a:pt x="207417" y="2187794"/>
                    </a:cubicBezTo>
                    <a:cubicBezTo>
                      <a:pt x="222499" y="2208763"/>
                      <a:pt x="256442" y="2226588"/>
                      <a:pt x="287242" y="2244414"/>
                    </a:cubicBezTo>
                    <a:cubicBezTo>
                      <a:pt x="277153" y="2276002"/>
                      <a:pt x="241912" y="2313878"/>
                      <a:pt x="256972" y="2339178"/>
                    </a:cubicBezTo>
                    <a:cubicBezTo>
                      <a:pt x="285816" y="2378102"/>
                      <a:pt x="349241" y="2404451"/>
                      <a:pt x="368654" y="2452806"/>
                    </a:cubicBezTo>
                    <a:cubicBezTo>
                      <a:pt x="412514" y="2527024"/>
                      <a:pt x="255179" y="2774145"/>
                      <a:pt x="465657" y="2870369"/>
                    </a:cubicBezTo>
                    <a:cubicBezTo>
                      <a:pt x="653816" y="2944521"/>
                      <a:pt x="911133" y="2842626"/>
                      <a:pt x="1108723" y="2797319"/>
                    </a:cubicBezTo>
                    <a:cubicBezTo>
                      <a:pt x="1261750" y="2755661"/>
                      <a:pt x="1267023" y="3179274"/>
                      <a:pt x="1313164" y="3376539"/>
                    </a:cubicBezTo>
                    <a:cubicBezTo>
                      <a:pt x="1541931" y="3416747"/>
                      <a:pt x="1746247" y="3419423"/>
                      <a:pt x="1936108" y="3397581"/>
                    </a:cubicBezTo>
                    <a:cubicBezTo>
                      <a:pt x="1911464" y="2966600"/>
                      <a:pt x="1933512" y="2397598"/>
                      <a:pt x="1886582" y="2195718"/>
                    </a:cubicBezTo>
                    <a:cubicBezTo>
                      <a:pt x="1843777" y="1980896"/>
                      <a:pt x="1445585" y="1714871"/>
                      <a:pt x="1253957" y="1491117"/>
                    </a:cubicBezTo>
                    <a:lnTo>
                      <a:pt x="1259713" y="1490781"/>
                    </a:lnTo>
                    <a:cubicBezTo>
                      <a:pt x="1069359" y="1294123"/>
                      <a:pt x="1020028" y="999248"/>
                      <a:pt x="1156260" y="763285"/>
                    </a:cubicBezTo>
                    <a:cubicBezTo>
                      <a:pt x="1324542" y="471813"/>
                      <a:pt x="1712240" y="380603"/>
                      <a:pt x="2022208" y="559563"/>
                    </a:cubicBezTo>
                    <a:cubicBezTo>
                      <a:pt x="2187368" y="654919"/>
                      <a:pt x="2297137" y="807738"/>
                      <a:pt x="2336014" y="974343"/>
                    </a:cubicBezTo>
                    <a:lnTo>
                      <a:pt x="2860627" y="953468"/>
                    </a:lnTo>
                    <a:cubicBezTo>
                      <a:pt x="2773794" y="641332"/>
                      <a:pt x="2600917" y="331818"/>
                      <a:pt x="2332439" y="18600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sp>
            <p:nvSpPr>
              <p:cNvPr id="20" name="Oval 19">
                <a:extLst>
                  <a:ext uri="{FF2B5EF4-FFF2-40B4-BE49-F238E27FC236}">
                    <a16:creationId xmlns:a16="http://schemas.microsoft.com/office/drawing/2014/main" id="{EA9141AB-E643-439D-9BB6-7D59F48972EA}"/>
                  </a:ext>
                </a:extLst>
              </p:cNvPr>
              <p:cNvSpPr/>
              <p:nvPr/>
            </p:nvSpPr>
            <p:spPr>
              <a:xfrm>
                <a:off x="395536" y="4869725"/>
                <a:ext cx="852711" cy="85271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grpSp>
      </p:grpSp>
    </p:spTree>
    <p:extLst>
      <p:ext uri="{BB962C8B-B14F-4D97-AF65-F5344CB8AC3E}">
        <p14:creationId xmlns:p14="http://schemas.microsoft.com/office/powerpoint/2010/main" val="4742753"/>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870BC42-1FB8-2756-FA98-FA8C77E990D8}"/>
            </a:ext>
          </a:extLst>
        </p:cNvPr>
        <p:cNvGrpSpPr/>
        <p:nvPr/>
      </p:nvGrpSpPr>
      <p:grpSpPr>
        <a:xfrm>
          <a:off x="0" y="0"/>
          <a:ext cx="0" cy="0"/>
          <a:chOff x="0" y="0"/>
          <a:chExt cx="0" cy="0"/>
        </a:xfrm>
      </p:grpSpPr>
      <p:sp>
        <p:nvSpPr>
          <p:cNvPr id="11" name="Google Shape;189;p12">
            <a:extLst>
              <a:ext uri="{FF2B5EF4-FFF2-40B4-BE49-F238E27FC236}">
                <a16:creationId xmlns:a16="http://schemas.microsoft.com/office/drawing/2014/main" id="{0FD886BB-30C8-DAAA-B799-A43B93CE3056}"/>
              </a:ext>
            </a:extLst>
          </p:cNvPr>
          <p:cNvSpPr txBox="1">
            <a:spLocks noGrp="1"/>
          </p:cNvSpPr>
          <p:nvPr>
            <p:ph type="title"/>
          </p:nvPr>
        </p:nvSpPr>
        <p:spPr>
          <a:xfrm>
            <a:off x="2157609" y="266082"/>
            <a:ext cx="6072675"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مسئولیت مدیران در قانون مالیاتها</a:t>
            </a:r>
            <a:endParaRPr dirty="0">
              <a:solidFill>
                <a:schemeClr val="bg1"/>
              </a:solidFill>
              <a:latin typeface="Roboto Condensed Light"/>
              <a:ea typeface="Roboto Condensed Light"/>
              <a:cs typeface="B Nazanin" panose="00000400000000000000" pitchFamily="2" charset="-78"/>
            </a:endParaRPr>
          </a:p>
        </p:txBody>
      </p:sp>
      <p:sp>
        <p:nvSpPr>
          <p:cNvPr id="5" name="Slide Number Placeholder 4">
            <a:extLst>
              <a:ext uri="{FF2B5EF4-FFF2-40B4-BE49-F238E27FC236}">
                <a16:creationId xmlns:a16="http://schemas.microsoft.com/office/drawing/2014/main" id="{AE93B3E2-6B2E-EAAB-C3B3-24AB069DAEC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26</a:t>
            </a:fld>
            <a:endParaRPr lang="en"/>
          </a:p>
        </p:txBody>
      </p:sp>
      <p:sp>
        <p:nvSpPr>
          <p:cNvPr id="16" name="Text Placeholder 1">
            <a:extLst>
              <a:ext uri="{FF2B5EF4-FFF2-40B4-BE49-F238E27FC236}">
                <a16:creationId xmlns:a16="http://schemas.microsoft.com/office/drawing/2014/main" id="{A7C6B58D-A25F-8C3A-EF41-8CDE196E5369}"/>
              </a:ext>
            </a:extLst>
          </p:cNvPr>
          <p:cNvSpPr>
            <a:spLocks noGrp="1"/>
          </p:cNvSpPr>
          <p:nvPr>
            <p:ph type="body" idx="1"/>
          </p:nvPr>
        </p:nvSpPr>
        <p:spPr>
          <a:xfrm>
            <a:off x="2254555" y="1464259"/>
            <a:ext cx="6408712"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200" b="1" dirty="0">
                <a:solidFill>
                  <a:schemeClr val="accent4">
                    <a:lumMod val="50000"/>
                  </a:schemeClr>
                </a:solidFill>
                <a:cs typeface="B Nazanin" panose="00000400000000000000" pitchFamily="2" charset="-78"/>
              </a:rPr>
              <a:t>با توجه به صدور </a:t>
            </a:r>
            <a:r>
              <a:rPr lang="fa-IR" sz="1200" b="1" dirty="0">
                <a:solidFill>
                  <a:schemeClr val="accent4">
                    <a:lumMod val="50000"/>
                  </a:schemeClr>
                </a:solidFill>
                <a:cs typeface="B Nazanin" panose="00000400000000000000" pitchFamily="2" charset="-78"/>
                <a:hlinkClick r:id="rId3" tooltip="برای مشاهده متن، کلیک کنید.">
                  <a:extLst>
                    <a:ext uri="{A12FA001-AC4F-418D-AE19-62706E023703}">
                      <ahyp:hlinkClr xmlns:ahyp="http://schemas.microsoft.com/office/drawing/2018/hyperlinkcolor" val="tx"/>
                    </a:ext>
                  </a:extLst>
                </a:hlinkClick>
              </a:rPr>
              <a:t>دادنامه هیئت عمومی دیوان عدالت اداری به شماره 140331390001953518 مورخ 15/08/1403</a:t>
            </a:r>
            <a:r>
              <a:rPr lang="fa-IR" sz="1200" b="1" dirty="0">
                <a:solidFill>
                  <a:schemeClr val="accent4">
                    <a:lumMod val="50000"/>
                  </a:schemeClr>
                </a:solidFill>
                <a:cs typeface="B Nazanin" panose="00000400000000000000" pitchFamily="2" charset="-78"/>
              </a:rPr>
              <a:t> متضمن نظر فقهای محترم شورای نگهبان ناظر بر ابطال اطلاق </a:t>
            </a:r>
            <a:r>
              <a:rPr lang="fa-IR" sz="1200" b="1" dirty="0">
                <a:solidFill>
                  <a:schemeClr val="accent4">
                    <a:lumMod val="50000"/>
                  </a:schemeClr>
                </a:solidFill>
                <a:cs typeface="B Nazanin" panose="00000400000000000000" pitchFamily="2" charset="-78"/>
                <a:hlinkClick r:id="rId4" tooltip="برای مشاهده متن، کلیک کنید.">
                  <a:extLst>
                    <a:ext uri="{A12FA001-AC4F-418D-AE19-62706E023703}">
                      <ahyp:hlinkClr xmlns:ahyp="http://schemas.microsoft.com/office/drawing/2018/hyperlinkcolor" val="tx"/>
                    </a:ext>
                  </a:extLst>
                </a:hlinkClick>
              </a:rPr>
              <a:t>دستورالعمل شماره 21809/230/د مورخ 22/05/1399</a:t>
            </a:r>
            <a:r>
              <a:rPr lang="fa-IR" sz="1200" b="1" dirty="0">
                <a:solidFill>
                  <a:schemeClr val="accent4">
                    <a:lumMod val="50000"/>
                  </a:schemeClr>
                </a:solidFill>
                <a:cs typeface="B Nazanin" panose="00000400000000000000" pitchFamily="2" charset="-78"/>
              </a:rPr>
              <a:t> از زمان صدور، مقرر می‌دارد: در اجرای مقررات </a:t>
            </a:r>
            <a:r>
              <a:rPr lang="fa-IR" sz="1200" b="1" dirty="0">
                <a:solidFill>
                  <a:schemeClr val="accent4">
                    <a:lumMod val="50000"/>
                  </a:schemeClr>
                </a:solidFill>
                <a:cs typeface="B Nazanin" panose="00000400000000000000" pitchFamily="2" charset="-78"/>
                <a:hlinkClick r:id="rId5" tooltip="برای مشاهده متن، کلیک کنید.">
                  <a:extLst>
                    <a:ext uri="{A12FA001-AC4F-418D-AE19-62706E023703}">
                      <ahyp:hlinkClr xmlns:ahyp="http://schemas.microsoft.com/office/drawing/2018/hyperlinkcolor" val="tx"/>
                    </a:ext>
                  </a:extLst>
                </a:hlinkClick>
              </a:rPr>
              <a:t>ماده (198)</a:t>
            </a:r>
            <a:r>
              <a:rPr lang="fa-IR" sz="1200" b="1" dirty="0">
                <a:solidFill>
                  <a:schemeClr val="accent4">
                    <a:lumMod val="50000"/>
                  </a:schemeClr>
                </a:solidFill>
                <a:cs typeface="B Nazanin" panose="00000400000000000000" pitchFamily="2" charset="-78"/>
              </a:rPr>
              <a:t> و اختیارات حاصله از </a:t>
            </a:r>
            <a:r>
              <a:rPr lang="fa-IR" sz="1200" b="1" dirty="0">
                <a:solidFill>
                  <a:schemeClr val="accent4">
                    <a:lumMod val="50000"/>
                  </a:schemeClr>
                </a:solidFill>
                <a:cs typeface="B Nazanin" panose="00000400000000000000" pitchFamily="2" charset="-78"/>
                <a:hlinkClick r:id="rId6" tooltip="برای مشاهده متن، کلیک کنید.">
                  <a:extLst>
                    <a:ext uri="{A12FA001-AC4F-418D-AE19-62706E023703}">
                      <ahyp:hlinkClr xmlns:ahyp="http://schemas.microsoft.com/office/drawing/2018/hyperlinkcolor" val="tx"/>
                    </a:ext>
                  </a:extLst>
                </a:hlinkClick>
              </a:rPr>
              <a:t>آیین ‌نامه اجرایی ماده (218) قانون مالیات ‌های مستقیم</a:t>
            </a:r>
            <a:r>
              <a:rPr lang="fa-IR" sz="1200" b="1" dirty="0">
                <a:solidFill>
                  <a:schemeClr val="accent4">
                    <a:lumMod val="50000"/>
                  </a:schemeClr>
                </a:solidFill>
                <a:cs typeface="B Nazanin" panose="00000400000000000000" pitchFamily="2" charset="-78"/>
              </a:rPr>
              <a:t> و در راستای اجرای صحیح مقررات به منظور تسریع در وصول بدهی ‌های قطعی شده، ادارات کل امور مالیاتی ترتیبی اتخاذ نمایند تا با استفاده از همه ظرفیت‌ های قانونی، اقدامات و عملیات اجرایی به ترتیب </a:t>
            </a:r>
            <a:r>
              <a:rPr lang="fa-IR" sz="1200" b="1" u="sng" dirty="0">
                <a:solidFill>
                  <a:srgbClr val="FF0000"/>
                </a:solidFill>
                <a:cs typeface="B Nazanin" panose="00000400000000000000" pitchFamily="2" charset="-78"/>
              </a:rPr>
              <a:t>نسبت به شخص حقوقی بدهکار و مدیران فعلی آن معمول شود </a:t>
            </a:r>
            <a:r>
              <a:rPr lang="fa-IR" sz="1200" b="1" dirty="0">
                <a:solidFill>
                  <a:schemeClr val="accent4">
                    <a:lumMod val="50000"/>
                  </a:schemeClr>
                </a:solidFill>
                <a:cs typeface="B Nazanin" panose="00000400000000000000" pitchFamily="2" charset="-78"/>
              </a:rPr>
              <a:t>و چنانچه با وجود اقدامات انجام شده، وصول بدهی‌ های مذکور از اشخاص موصوف امکان ‌پذیر نباشد با توجه به مسئولیت تضامنی مدیرانی که </a:t>
            </a:r>
            <a:r>
              <a:rPr lang="fa-IR" sz="1200" b="1" dirty="0">
                <a:solidFill>
                  <a:srgbClr val="FF0000"/>
                </a:solidFill>
                <a:cs typeface="B Nazanin" panose="00000400000000000000" pitchFamily="2" charset="-78"/>
              </a:rPr>
              <a:t>بدهی در دوران مدیریت آن‌ ها قطعی شده است، </a:t>
            </a:r>
            <a:r>
              <a:rPr lang="fa-IR" sz="1200" b="1" dirty="0">
                <a:solidFill>
                  <a:schemeClr val="accent4">
                    <a:lumMod val="50000"/>
                  </a:schemeClr>
                </a:solidFill>
                <a:cs typeface="B Nazanin" panose="00000400000000000000" pitchFamily="2" charset="-78"/>
              </a:rPr>
              <a:t>نسبت به پیگیری عملیات اجرایی برای مدیران یادشده اقدام نمایند. مع‌الوصف با ابطال اطلاق دستورالعمل فوق‌ الذکر، این حکم نسبت به مدیرانی که </a:t>
            </a:r>
            <a:r>
              <a:rPr lang="fa-IR" sz="1200" b="1" dirty="0">
                <a:solidFill>
                  <a:srgbClr val="FF0000"/>
                </a:solidFill>
                <a:cs typeface="B Nazanin" panose="00000400000000000000" pitchFamily="2" charset="-78"/>
              </a:rPr>
              <a:t>«قصورا اطلاعی از مالیات متعلقه نداشته ‌اند» </a:t>
            </a:r>
            <a:r>
              <a:rPr lang="fa-IR" sz="1200" b="1" dirty="0">
                <a:solidFill>
                  <a:schemeClr val="accent4">
                    <a:lumMod val="50000"/>
                  </a:schemeClr>
                </a:solidFill>
                <a:cs typeface="B Nazanin" panose="00000400000000000000" pitchFamily="2" charset="-78"/>
              </a:rPr>
              <a:t>و یا </a:t>
            </a:r>
            <a:r>
              <a:rPr lang="fa-IR" sz="1200" b="1" dirty="0">
                <a:solidFill>
                  <a:srgbClr val="FF0000"/>
                </a:solidFill>
                <a:cs typeface="B Nazanin" panose="00000400000000000000" pitchFamily="2" charset="-78"/>
              </a:rPr>
              <a:t>«دارای حق امضا نیستند و راه تخلصی از پرداخت مالیات ندارند» جاری نیست </a:t>
            </a:r>
            <a:r>
              <a:rPr lang="fa-IR" sz="1200" b="1" dirty="0">
                <a:solidFill>
                  <a:schemeClr val="accent4">
                    <a:lumMod val="50000"/>
                  </a:schemeClr>
                </a:solidFill>
                <a:cs typeface="B Nazanin" panose="00000400000000000000" pitchFamily="2" charset="-78"/>
              </a:rPr>
              <a:t>و در این‌گونه موارد نیز به ادعای مدیران در هیئت حل اختلاف مالیاتی موضوع </a:t>
            </a:r>
            <a:r>
              <a:rPr lang="fa-IR" sz="1200" b="1" dirty="0">
                <a:solidFill>
                  <a:schemeClr val="accent4">
                    <a:lumMod val="50000"/>
                  </a:schemeClr>
                </a:solidFill>
                <a:cs typeface="B Nazanin" panose="00000400000000000000" pitchFamily="2" charset="-78"/>
                <a:hlinkClick r:id="rId7" tooltip="برای مشاهده متن، کلیک کنید.">
                  <a:extLst>
                    <a:ext uri="{A12FA001-AC4F-418D-AE19-62706E023703}">
                      <ahyp:hlinkClr xmlns:ahyp="http://schemas.microsoft.com/office/drawing/2018/hyperlinkcolor" val="tx"/>
                    </a:ext>
                  </a:extLst>
                </a:hlinkClick>
              </a:rPr>
              <a:t>ماده (216) قانون مذکور</a:t>
            </a:r>
            <a:r>
              <a:rPr lang="fa-IR" sz="1200" b="1" dirty="0">
                <a:solidFill>
                  <a:schemeClr val="accent4">
                    <a:lumMod val="50000"/>
                  </a:schemeClr>
                </a:solidFill>
                <a:cs typeface="B Nazanin" panose="00000400000000000000" pitchFamily="2" charset="-78"/>
              </a:rPr>
              <a:t> رسیدگی خواهد شد.</a:t>
            </a:r>
          </a:p>
        </p:txBody>
      </p:sp>
      <p:grpSp>
        <p:nvGrpSpPr>
          <p:cNvPr id="15" name="Group 14">
            <a:extLst>
              <a:ext uri="{FF2B5EF4-FFF2-40B4-BE49-F238E27FC236}">
                <a16:creationId xmlns:a16="http://schemas.microsoft.com/office/drawing/2014/main" id="{33B23E51-F3A1-E2D9-2F1B-395716DE1609}"/>
              </a:ext>
            </a:extLst>
          </p:cNvPr>
          <p:cNvGrpSpPr/>
          <p:nvPr/>
        </p:nvGrpSpPr>
        <p:grpSpPr>
          <a:xfrm>
            <a:off x="107504" y="1512060"/>
            <a:ext cx="2160240" cy="2834542"/>
            <a:chOff x="-162189" y="1086010"/>
            <a:chExt cx="2070673" cy="2546510"/>
          </a:xfrm>
        </p:grpSpPr>
        <p:grpSp>
          <p:nvGrpSpPr>
            <p:cNvPr id="17" name="Group 16">
              <a:extLst>
                <a:ext uri="{FF2B5EF4-FFF2-40B4-BE49-F238E27FC236}">
                  <a16:creationId xmlns:a16="http://schemas.microsoft.com/office/drawing/2014/main" id="{B930DB63-9877-281B-8CAF-93F24F286C3E}"/>
                </a:ext>
              </a:extLst>
            </p:cNvPr>
            <p:cNvGrpSpPr/>
            <p:nvPr/>
          </p:nvGrpSpPr>
          <p:grpSpPr>
            <a:xfrm rot="20882761">
              <a:off x="108484" y="1832520"/>
              <a:ext cx="1800000" cy="1800000"/>
              <a:chOff x="-1237001" y="1420097"/>
              <a:chExt cx="3170094" cy="3929396"/>
            </a:xfrm>
            <a:solidFill>
              <a:srgbClr val="62B7E8">
                <a:alpha val="9000"/>
              </a:srgbClr>
            </a:solidFill>
          </p:grpSpPr>
          <p:sp>
            <p:nvSpPr>
              <p:cNvPr id="21" name="Freeform 20">
                <a:extLst>
                  <a:ext uri="{FF2B5EF4-FFF2-40B4-BE49-F238E27FC236}">
                    <a16:creationId xmlns:a16="http://schemas.microsoft.com/office/drawing/2014/main" id="{05D289FB-2AE8-5DEA-E819-6DAF6F2B31EF}"/>
                  </a:ext>
                </a:extLst>
              </p:cNvPr>
              <p:cNvSpPr/>
              <p:nvPr/>
            </p:nvSpPr>
            <p:spPr>
              <a:xfrm rot="1800000" flipH="1">
                <a:off x="-927535" y="1420097"/>
                <a:ext cx="2860628" cy="3411191"/>
              </a:xfrm>
              <a:custGeom>
                <a:avLst/>
                <a:gdLst>
                  <a:gd name="connsiteX0" fmla="*/ 2332439 w 2860627"/>
                  <a:gd name="connsiteY0" fmla="*/ 109484 h 3334674"/>
                  <a:gd name="connsiteX1" fmla="*/ 1509012 w 2860627"/>
                  <a:gd name="connsiteY1" fmla="*/ 0 h 3334674"/>
                  <a:gd name="connsiteX2" fmla="*/ 364700 w 2860627"/>
                  <a:gd name="connsiteY2" fmla="*/ 1279977 h 3334674"/>
                  <a:gd name="connsiteX3" fmla="*/ 160 w 2860627"/>
                  <a:gd name="connsiteY3" fmla="*/ 1755003 h 3334674"/>
                  <a:gd name="connsiteX4" fmla="*/ 286853 w 2860627"/>
                  <a:gd name="connsiteY4" fmla="*/ 1930370 h 3334674"/>
                  <a:gd name="connsiteX5" fmla="*/ 207417 w 2860627"/>
                  <a:gd name="connsiteY5" fmla="*/ 2111278 h 3334674"/>
                  <a:gd name="connsiteX6" fmla="*/ 287242 w 2860627"/>
                  <a:gd name="connsiteY6" fmla="*/ 2167898 h 3334674"/>
                  <a:gd name="connsiteX7" fmla="*/ 256972 w 2860627"/>
                  <a:gd name="connsiteY7" fmla="*/ 2262662 h 3334674"/>
                  <a:gd name="connsiteX8" fmla="*/ 368654 w 2860627"/>
                  <a:gd name="connsiteY8" fmla="*/ 2376290 h 3334674"/>
                  <a:gd name="connsiteX9" fmla="*/ 465657 w 2860627"/>
                  <a:gd name="connsiteY9" fmla="*/ 2793853 h 3334674"/>
                  <a:gd name="connsiteX10" fmla="*/ 1108723 w 2860627"/>
                  <a:gd name="connsiteY10" fmla="*/ 2720803 h 3334674"/>
                  <a:gd name="connsiteX11" fmla="*/ 1313164 w 2860627"/>
                  <a:gd name="connsiteY11" fmla="*/ 3300023 h 3334674"/>
                  <a:gd name="connsiteX12" fmla="*/ 1936108 w 2860627"/>
                  <a:gd name="connsiteY12" fmla="*/ 3321065 h 3334674"/>
                  <a:gd name="connsiteX13" fmla="*/ 1882503 w 2860627"/>
                  <a:gd name="connsiteY13" fmla="*/ 1973867 h 3334674"/>
                  <a:gd name="connsiteX14" fmla="*/ 1315566 w 2860627"/>
                  <a:gd name="connsiteY14" fmla="*/ 1469419 h 3334674"/>
                  <a:gd name="connsiteX15" fmla="*/ 1294771 w 2860627"/>
                  <a:gd name="connsiteY15" fmla="*/ 1450917 h 3334674"/>
                  <a:gd name="connsiteX16" fmla="*/ 1253957 w 2860627"/>
                  <a:gd name="connsiteY16" fmla="*/ 1414601 h 3334674"/>
                  <a:gd name="connsiteX17" fmla="*/ 1259713 w 2860627"/>
                  <a:gd name="connsiteY17" fmla="*/ 1414265 h 3334674"/>
                  <a:gd name="connsiteX18" fmla="*/ 1156260 w 2860627"/>
                  <a:gd name="connsiteY18" fmla="*/ 686769 h 3334674"/>
                  <a:gd name="connsiteX19" fmla="*/ 2022208 w 2860627"/>
                  <a:gd name="connsiteY19" fmla="*/ 483047 h 3334674"/>
                  <a:gd name="connsiteX20" fmla="*/ 2336014 w 2860627"/>
                  <a:gd name="connsiteY20" fmla="*/ 897827 h 3334674"/>
                  <a:gd name="connsiteX21" fmla="*/ 2860627 w 2860627"/>
                  <a:gd name="connsiteY21" fmla="*/ 876952 h 3334674"/>
                  <a:gd name="connsiteX22" fmla="*/ 2332439 w 2860627"/>
                  <a:gd name="connsiteY22" fmla="*/ 109484 h 3334674"/>
                  <a:gd name="connsiteX0" fmla="*/ 2332439 w 2860627"/>
                  <a:gd name="connsiteY0" fmla="*/ 176751 h 3401941"/>
                  <a:gd name="connsiteX1" fmla="*/ 1525852 w 2860627"/>
                  <a:gd name="connsiteY1" fmla="*/ 0 h 3401941"/>
                  <a:gd name="connsiteX2" fmla="*/ 364700 w 2860627"/>
                  <a:gd name="connsiteY2" fmla="*/ 1347244 h 3401941"/>
                  <a:gd name="connsiteX3" fmla="*/ 160 w 2860627"/>
                  <a:gd name="connsiteY3" fmla="*/ 1822270 h 3401941"/>
                  <a:gd name="connsiteX4" fmla="*/ 286853 w 2860627"/>
                  <a:gd name="connsiteY4" fmla="*/ 1997637 h 3401941"/>
                  <a:gd name="connsiteX5" fmla="*/ 207417 w 2860627"/>
                  <a:gd name="connsiteY5" fmla="*/ 2178545 h 3401941"/>
                  <a:gd name="connsiteX6" fmla="*/ 287242 w 2860627"/>
                  <a:gd name="connsiteY6" fmla="*/ 2235165 h 3401941"/>
                  <a:gd name="connsiteX7" fmla="*/ 256972 w 2860627"/>
                  <a:gd name="connsiteY7" fmla="*/ 2329929 h 3401941"/>
                  <a:gd name="connsiteX8" fmla="*/ 368654 w 2860627"/>
                  <a:gd name="connsiteY8" fmla="*/ 2443557 h 3401941"/>
                  <a:gd name="connsiteX9" fmla="*/ 465657 w 2860627"/>
                  <a:gd name="connsiteY9" fmla="*/ 2861120 h 3401941"/>
                  <a:gd name="connsiteX10" fmla="*/ 1108723 w 2860627"/>
                  <a:gd name="connsiteY10" fmla="*/ 2788070 h 3401941"/>
                  <a:gd name="connsiteX11" fmla="*/ 1313164 w 2860627"/>
                  <a:gd name="connsiteY11" fmla="*/ 3367290 h 3401941"/>
                  <a:gd name="connsiteX12" fmla="*/ 1936108 w 2860627"/>
                  <a:gd name="connsiteY12" fmla="*/ 3388332 h 3401941"/>
                  <a:gd name="connsiteX13" fmla="*/ 1882503 w 2860627"/>
                  <a:gd name="connsiteY13" fmla="*/ 2041134 h 3401941"/>
                  <a:gd name="connsiteX14" fmla="*/ 1315566 w 2860627"/>
                  <a:gd name="connsiteY14" fmla="*/ 1536686 h 3401941"/>
                  <a:gd name="connsiteX15" fmla="*/ 1294771 w 2860627"/>
                  <a:gd name="connsiteY15" fmla="*/ 1518184 h 3401941"/>
                  <a:gd name="connsiteX16" fmla="*/ 1253957 w 2860627"/>
                  <a:gd name="connsiteY16" fmla="*/ 1481868 h 3401941"/>
                  <a:gd name="connsiteX17" fmla="*/ 1259713 w 2860627"/>
                  <a:gd name="connsiteY17" fmla="*/ 1481532 h 3401941"/>
                  <a:gd name="connsiteX18" fmla="*/ 1156260 w 2860627"/>
                  <a:gd name="connsiteY18" fmla="*/ 754036 h 3401941"/>
                  <a:gd name="connsiteX19" fmla="*/ 2022208 w 2860627"/>
                  <a:gd name="connsiteY19" fmla="*/ 550314 h 3401941"/>
                  <a:gd name="connsiteX20" fmla="*/ 2336014 w 2860627"/>
                  <a:gd name="connsiteY20" fmla="*/ 965094 h 3401941"/>
                  <a:gd name="connsiteX21" fmla="*/ 2860627 w 2860627"/>
                  <a:gd name="connsiteY21" fmla="*/ 944219 h 3401941"/>
                  <a:gd name="connsiteX22" fmla="*/ 2332439 w 2860627"/>
                  <a:gd name="connsiteY22" fmla="*/ 176751 h 3401941"/>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94771 w 2860627"/>
                  <a:gd name="connsiteY15" fmla="*/ 1527433 h 3411190"/>
                  <a:gd name="connsiteX16" fmla="*/ 1253957 w 2860627"/>
                  <a:gd name="connsiteY16" fmla="*/ 1491117 h 3411190"/>
                  <a:gd name="connsiteX17" fmla="*/ 1259713 w 2860627"/>
                  <a:gd name="connsiteY17" fmla="*/ 1490781 h 3411190"/>
                  <a:gd name="connsiteX18" fmla="*/ 1156260 w 2860627"/>
                  <a:gd name="connsiteY18" fmla="*/ 763285 h 3411190"/>
                  <a:gd name="connsiteX19" fmla="*/ 2022208 w 2860627"/>
                  <a:gd name="connsiteY19" fmla="*/ 559563 h 3411190"/>
                  <a:gd name="connsiteX20" fmla="*/ 2336014 w 2860627"/>
                  <a:gd name="connsiteY20" fmla="*/ 974343 h 3411190"/>
                  <a:gd name="connsiteX21" fmla="*/ 2860627 w 2860627"/>
                  <a:gd name="connsiteY21" fmla="*/ 953468 h 3411190"/>
                  <a:gd name="connsiteX22" fmla="*/ 2332439 w 2860627"/>
                  <a:gd name="connsiteY22"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53957 w 2860627"/>
                  <a:gd name="connsiteY15" fmla="*/ 1491117 h 3411190"/>
                  <a:gd name="connsiteX16" fmla="*/ 1259713 w 2860627"/>
                  <a:gd name="connsiteY16" fmla="*/ 1490781 h 3411190"/>
                  <a:gd name="connsiteX17" fmla="*/ 1156260 w 2860627"/>
                  <a:gd name="connsiteY17" fmla="*/ 763285 h 3411190"/>
                  <a:gd name="connsiteX18" fmla="*/ 2022208 w 2860627"/>
                  <a:gd name="connsiteY18" fmla="*/ 559563 h 3411190"/>
                  <a:gd name="connsiteX19" fmla="*/ 2336014 w 2860627"/>
                  <a:gd name="connsiteY19" fmla="*/ 974343 h 3411190"/>
                  <a:gd name="connsiteX20" fmla="*/ 2860627 w 2860627"/>
                  <a:gd name="connsiteY20" fmla="*/ 953468 h 3411190"/>
                  <a:gd name="connsiteX21" fmla="*/ 2332439 w 2860627"/>
                  <a:gd name="connsiteY21"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0627" h="3411190">
                    <a:moveTo>
                      <a:pt x="2332439" y="186000"/>
                    </a:moveTo>
                    <a:cubicBezTo>
                      <a:pt x="2114028" y="67375"/>
                      <a:pt x="1894506" y="-31252"/>
                      <a:pt x="1525852" y="9249"/>
                    </a:cubicBezTo>
                    <a:cubicBezTo>
                      <a:pt x="735732" y="27225"/>
                      <a:pt x="265149" y="734924"/>
                      <a:pt x="364700" y="1356493"/>
                    </a:cubicBezTo>
                    <a:cubicBezTo>
                      <a:pt x="243187" y="1514835"/>
                      <a:pt x="-7219" y="1802068"/>
                      <a:pt x="160" y="1831519"/>
                    </a:cubicBezTo>
                    <a:cubicBezTo>
                      <a:pt x="17130" y="1925603"/>
                      <a:pt x="185001" y="1956813"/>
                      <a:pt x="286853" y="2006886"/>
                    </a:cubicBezTo>
                    <a:cubicBezTo>
                      <a:pt x="253040" y="2069284"/>
                      <a:pt x="200362" y="2166263"/>
                      <a:pt x="207417" y="2187794"/>
                    </a:cubicBezTo>
                    <a:cubicBezTo>
                      <a:pt x="222499" y="2208763"/>
                      <a:pt x="256442" y="2226588"/>
                      <a:pt x="287242" y="2244414"/>
                    </a:cubicBezTo>
                    <a:cubicBezTo>
                      <a:pt x="277153" y="2276002"/>
                      <a:pt x="241912" y="2313878"/>
                      <a:pt x="256972" y="2339178"/>
                    </a:cubicBezTo>
                    <a:cubicBezTo>
                      <a:pt x="285816" y="2378102"/>
                      <a:pt x="349241" y="2404451"/>
                      <a:pt x="368654" y="2452806"/>
                    </a:cubicBezTo>
                    <a:cubicBezTo>
                      <a:pt x="412514" y="2527024"/>
                      <a:pt x="255179" y="2774145"/>
                      <a:pt x="465657" y="2870369"/>
                    </a:cubicBezTo>
                    <a:cubicBezTo>
                      <a:pt x="653816" y="2944521"/>
                      <a:pt x="911133" y="2842626"/>
                      <a:pt x="1108723" y="2797319"/>
                    </a:cubicBezTo>
                    <a:cubicBezTo>
                      <a:pt x="1261750" y="2755661"/>
                      <a:pt x="1267023" y="3179274"/>
                      <a:pt x="1313164" y="3376539"/>
                    </a:cubicBezTo>
                    <a:cubicBezTo>
                      <a:pt x="1541931" y="3416747"/>
                      <a:pt x="1746247" y="3419423"/>
                      <a:pt x="1936108" y="3397581"/>
                    </a:cubicBezTo>
                    <a:cubicBezTo>
                      <a:pt x="1911464" y="2966600"/>
                      <a:pt x="1933512" y="2397598"/>
                      <a:pt x="1886582" y="2195718"/>
                    </a:cubicBezTo>
                    <a:cubicBezTo>
                      <a:pt x="1843777" y="1980896"/>
                      <a:pt x="1445585" y="1714871"/>
                      <a:pt x="1253957" y="1491117"/>
                    </a:cubicBezTo>
                    <a:lnTo>
                      <a:pt x="1259713" y="1490781"/>
                    </a:lnTo>
                    <a:cubicBezTo>
                      <a:pt x="1069359" y="1294123"/>
                      <a:pt x="1020028" y="999248"/>
                      <a:pt x="1156260" y="763285"/>
                    </a:cubicBezTo>
                    <a:cubicBezTo>
                      <a:pt x="1324542" y="471813"/>
                      <a:pt x="1712240" y="380603"/>
                      <a:pt x="2022208" y="559563"/>
                    </a:cubicBezTo>
                    <a:cubicBezTo>
                      <a:pt x="2187368" y="654919"/>
                      <a:pt x="2297137" y="807738"/>
                      <a:pt x="2336014" y="974343"/>
                    </a:cubicBezTo>
                    <a:lnTo>
                      <a:pt x="2860627" y="953468"/>
                    </a:lnTo>
                    <a:cubicBezTo>
                      <a:pt x="2773794" y="641332"/>
                      <a:pt x="2600917" y="331818"/>
                      <a:pt x="2332439" y="18600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sp>
            <p:nvSpPr>
              <p:cNvPr id="22" name="Oval 21">
                <a:extLst>
                  <a:ext uri="{FF2B5EF4-FFF2-40B4-BE49-F238E27FC236}">
                    <a16:creationId xmlns:a16="http://schemas.microsoft.com/office/drawing/2014/main" id="{28D3EBDE-2D5E-F9BD-F2EC-B82F4E01A8CB}"/>
                  </a:ext>
                </a:extLst>
              </p:cNvPr>
              <p:cNvSpPr/>
              <p:nvPr/>
            </p:nvSpPr>
            <p:spPr>
              <a:xfrm>
                <a:off x="-1237001" y="4496781"/>
                <a:ext cx="852711" cy="852712"/>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grpSp>
        <p:grpSp>
          <p:nvGrpSpPr>
            <p:cNvPr id="18" name="Group 17">
              <a:extLst>
                <a:ext uri="{FF2B5EF4-FFF2-40B4-BE49-F238E27FC236}">
                  <a16:creationId xmlns:a16="http://schemas.microsoft.com/office/drawing/2014/main" id="{72881B00-FD29-6D4D-C843-C5C6C2F62793}"/>
                </a:ext>
              </a:extLst>
            </p:cNvPr>
            <p:cNvGrpSpPr/>
            <p:nvPr/>
          </p:nvGrpSpPr>
          <p:grpSpPr>
            <a:xfrm rot="20882761">
              <a:off x="-162189" y="1086010"/>
              <a:ext cx="1800000" cy="1800000"/>
              <a:chOff x="395536" y="1793041"/>
              <a:chExt cx="3170093" cy="3929395"/>
            </a:xfrm>
            <a:solidFill>
              <a:srgbClr val="62B7E8">
                <a:alpha val="90000"/>
              </a:srgbClr>
            </a:solidFill>
          </p:grpSpPr>
          <p:sp>
            <p:nvSpPr>
              <p:cNvPr id="19" name="Freeform 20">
                <a:extLst>
                  <a:ext uri="{FF2B5EF4-FFF2-40B4-BE49-F238E27FC236}">
                    <a16:creationId xmlns:a16="http://schemas.microsoft.com/office/drawing/2014/main" id="{AD187038-4452-BF85-1402-B2CFEE9D38A6}"/>
                  </a:ext>
                </a:extLst>
              </p:cNvPr>
              <p:cNvSpPr/>
              <p:nvPr/>
            </p:nvSpPr>
            <p:spPr>
              <a:xfrm rot="1800000" flipH="1">
                <a:off x="705002" y="1793041"/>
                <a:ext cx="2860627" cy="3411190"/>
              </a:xfrm>
              <a:custGeom>
                <a:avLst/>
                <a:gdLst>
                  <a:gd name="connsiteX0" fmla="*/ 2332439 w 2860627"/>
                  <a:gd name="connsiteY0" fmla="*/ 109484 h 3334674"/>
                  <a:gd name="connsiteX1" fmla="*/ 1509012 w 2860627"/>
                  <a:gd name="connsiteY1" fmla="*/ 0 h 3334674"/>
                  <a:gd name="connsiteX2" fmla="*/ 364700 w 2860627"/>
                  <a:gd name="connsiteY2" fmla="*/ 1279977 h 3334674"/>
                  <a:gd name="connsiteX3" fmla="*/ 160 w 2860627"/>
                  <a:gd name="connsiteY3" fmla="*/ 1755003 h 3334674"/>
                  <a:gd name="connsiteX4" fmla="*/ 286853 w 2860627"/>
                  <a:gd name="connsiteY4" fmla="*/ 1930370 h 3334674"/>
                  <a:gd name="connsiteX5" fmla="*/ 207417 w 2860627"/>
                  <a:gd name="connsiteY5" fmla="*/ 2111278 h 3334674"/>
                  <a:gd name="connsiteX6" fmla="*/ 287242 w 2860627"/>
                  <a:gd name="connsiteY6" fmla="*/ 2167898 h 3334674"/>
                  <a:gd name="connsiteX7" fmla="*/ 256972 w 2860627"/>
                  <a:gd name="connsiteY7" fmla="*/ 2262662 h 3334674"/>
                  <a:gd name="connsiteX8" fmla="*/ 368654 w 2860627"/>
                  <a:gd name="connsiteY8" fmla="*/ 2376290 h 3334674"/>
                  <a:gd name="connsiteX9" fmla="*/ 465657 w 2860627"/>
                  <a:gd name="connsiteY9" fmla="*/ 2793853 h 3334674"/>
                  <a:gd name="connsiteX10" fmla="*/ 1108723 w 2860627"/>
                  <a:gd name="connsiteY10" fmla="*/ 2720803 h 3334674"/>
                  <a:gd name="connsiteX11" fmla="*/ 1313164 w 2860627"/>
                  <a:gd name="connsiteY11" fmla="*/ 3300023 h 3334674"/>
                  <a:gd name="connsiteX12" fmla="*/ 1936108 w 2860627"/>
                  <a:gd name="connsiteY12" fmla="*/ 3321065 h 3334674"/>
                  <a:gd name="connsiteX13" fmla="*/ 1882503 w 2860627"/>
                  <a:gd name="connsiteY13" fmla="*/ 1973867 h 3334674"/>
                  <a:gd name="connsiteX14" fmla="*/ 1315566 w 2860627"/>
                  <a:gd name="connsiteY14" fmla="*/ 1469419 h 3334674"/>
                  <a:gd name="connsiteX15" fmla="*/ 1294771 w 2860627"/>
                  <a:gd name="connsiteY15" fmla="*/ 1450917 h 3334674"/>
                  <a:gd name="connsiteX16" fmla="*/ 1253957 w 2860627"/>
                  <a:gd name="connsiteY16" fmla="*/ 1414601 h 3334674"/>
                  <a:gd name="connsiteX17" fmla="*/ 1259713 w 2860627"/>
                  <a:gd name="connsiteY17" fmla="*/ 1414265 h 3334674"/>
                  <a:gd name="connsiteX18" fmla="*/ 1156260 w 2860627"/>
                  <a:gd name="connsiteY18" fmla="*/ 686769 h 3334674"/>
                  <a:gd name="connsiteX19" fmla="*/ 2022208 w 2860627"/>
                  <a:gd name="connsiteY19" fmla="*/ 483047 h 3334674"/>
                  <a:gd name="connsiteX20" fmla="*/ 2336014 w 2860627"/>
                  <a:gd name="connsiteY20" fmla="*/ 897827 h 3334674"/>
                  <a:gd name="connsiteX21" fmla="*/ 2860627 w 2860627"/>
                  <a:gd name="connsiteY21" fmla="*/ 876952 h 3334674"/>
                  <a:gd name="connsiteX22" fmla="*/ 2332439 w 2860627"/>
                  <a:gd name="connsiteY22" fmla="*/ 109484 h 3334674"/>
                  <a:gd name="connsiteX0" fmla="*/ 2332439 w 2860627"/>
                  <a:gd name="connsiteY0" fmla="*/ 176751 h 3401941"/>
                  <a:gd name="connsiteX1" fmla="*/ 1525852 w 2860627"/>
                  <a:gd name="connsiteY1" fmla="*/ 0 h 3401941"/>
                  <a:gd name="connsiteX2" fmla="*/ 364700 w 2860627"/>
                  <a:gd name="connsiteY2" fmla="*/ 1347244 h 3401941"/>
                  <a:gd name="connsiteX3" fmla="*/ 160 w 2860627"/>
                  <a:gd name="connsiteY3" fmla="*/ 1822270 h 3401941"/>
                  <a:gd name="connsiteX4" fmla="*/ 286853 w 2860627"/>
                  <a:gd name="connsiteY4" fmla="*/ 1997637 h 3401941"/>
                  <a:gd name="connsiteX5" fmla="*/ 207417 w 2860627"/>
                  <a:gd name="connsiteY5" fmla="*/ 2178545 h 3401941"/>
                  <a:gd name="connsiteX6" fmla="*/ 287242 w 2860627"/>
                  <a:gd name="connsiteY6" fmla="*/ 2235165 h 3401941"/>
                  <a:gd name="connsiteX7" fmla="*/ 256972 w 2860627"/>
                  <a:gd name="connsiteY7" fmla="*/ 2329929 h 3401941"/>
                  <a:gd name="connsiteX8" fmla="*/ 368654 w 2860627"/>
                  <a:gd name="connsiteY8" fmla="*/ 2443557 h 3401941"/>
                  <a:gd name="connsiteX9" fmla="*/ 465657 w 2860627"/>
                  <a:gd name="connsiteY9" fmla="*/ 2861120 h 3401941"/>
                  <a:gd name="connsiteX10" fmla="*/ 1108723 w 2860627"/>
                  <a:gd name="connsiteY10" fmla="*/ 2788070 h 3401941"/>
                  <a:gd name="connsiteX11" fmla="*/ 1313164 w 2860627"/>
                  <a:gd name="connsiteY11" fmla="*/ 3367290 h 3401941"/>
                  <a:gd name="connsiteX12" fmla="*/ 1936108 w 2860627"/>
                  <a:gd name="connsiteY12" fmla="*/ 3388332 h 3401941"/>
                  <a:gd name="connsiteX13" fmla="*/ 1882503 w 2860627"/>
                  <a:gd name="connsiteY13" fmla="*/ 2041134 h 3401941"/>
                  <a:gd name="connsiteX14" fmla="*/ 1315566 w 2860627"/>
                  <a:gd name="connsiteY14" fmla="*/ 1536686 h 3401941"/>
                  <a:gd name="connsiteX15" fmla="*/ 1294771 w 2860627"/>
                  <a:gd name="connsiteY15" fmla="*/ 1518184 h 3401941"/>
                  <a:gd name="connsiteX16" fmla="*/ 1253957 w 2860627"/>
                  <a:gd name="connsiteY16" fmla="*/ 1481868 h 3401941"/>
                  <a:gd name="connsiteX17" fmla="*/ 1259713 w 2860627"/>
                  <a:gd name="connsiteY17" fmla="*/ 1481532 h 3401941"/>
                  <a:gd name="connsiteX18" fmla="*/ 1156260 w 2860627"/>
                  <a:gd name="connsiteY18" fmla="*/ 754036 h 3401941"/>
                  <a:gd name="connsiteX19" fmla="*/ 2022208 w 2860627"/>
                  <a:gd name="connsiteY19" fmla="*/ 550314 h 3401941"/>
                  <a:gd name="connsiteX20" fmla="*/ 2336014 w 2860627"/>
                  <a:gd name="connsiteY20" fmla="*/ 965094 h 3401941"/>
                  <a:gd name="connsiteX21" fmla="*/ 2860627 w 2860627"/>
                  <a:gd name="connsiteY21" fmla="*/ 944219 h 3401941"/>
                  <a:gd name="connsiteX22" fmla="*/ 2332439 w 2860627"/>
                  <a:gd name="connsiteY22" fmla="*/ 176751 h 3401941"/>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94771 w 2860627"/>
                  <a:gd name="connsiteY15" fmla="*/ 1527433 h 3411190"/>
                  <a:gd name="connsiteX16" fmla="*/ 1253957 w 2860627"/>
                  <a:gd name="connsiteY16" fmla="*/ 1491117 h 3411190"/>
                  <a:gd name="connsiteX17" fmla="*/ 1259713 w 2860627"/>
                  <a:gd name="connsiteY17" fmla="*/ 1490781 h 3411190"/>
                  <a:gd name="connsiteX18" fmla="*/ 1156260 w 2860627"/>
                  <a:gd name="connsiteY18" fmla="*/ 763285 h 3411190"/>
                  <a:gd name="connsiteX19" fmla="*/ 2022208 w 2860627"/>
                  <a:gd name="connsiteY19" fmla="*/ 559563 h 3411190"/>
                  <a:gd name="connsiteX20" fmla="*/ 2336014 w 2860627"/>
                  <a:gd name="connsiteY20" fmla="*/ 974343 h 3411190"/>
                  <a:gd name="connsiteX21" fmla="*/ 2860627 w 2860627"/>
                  <a:gd name="connsiteY21" fmla="*/ 953468 h 3411190"/>
                  <a:gd name="connsiteX22" fmla="*/ 2332439 w 2860627"/>
                  <a:gd name="connsiteY22"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53957 w 2860627"/>
                  <a:gd name="connsiteY15" fmla="*/ 1491117 h 3411190"/>
                  <a:gd name="connsiteX16" fmla="*/ 1259713 w 2860627"/>
                  <a:gd name="connsiteY16" fmla="*/ 1490781 h 3411190"/>
                  <a:gd name="connsiteX17" fmla="*/ 1156260 w 2860627"/>
                  <a:gd name="connsiteY17" fmla="*/ 763285 h 3411190"/>
                  <a:gd name="connsiteX18" fmla="*/ 2022208 w 2860627"/>
                  <a:gd name="connsiteY18" fmla="*/ 559563 h 3411190"/>
                  <a:gd name="connsiteX19" fmla="*/ 2336014 w 2860627"/>
                  <a:gd name="connsiteY19" fmla="*/ 974343 h 3411190"/>
                  <a:gd name="connsiteX20" fmla="*/ 2860627 w 2860627"/>
                  <a:gd name="connsiteY20" fmla="*/ 953468 h 3411190"/>
                  <a:gd name="connsiteX21" fmla="*/ 2332439 w 2860627"/>
                  <a:gd name="connsiteY21"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0627" h="3411190">
                    <a:moveTo>
                      <a:pt x="2332439" y="186000"/>
                    </a:moveTo>
                    <a:cubicBezTo>
                      <a:pt x="2114028" y="67375"/>
                      <a:pt x="1894506" y="-31252"/>
                      <a:pt x="1525852" y="9249"/>
                    </a:cubicBezTo>
                    <a:cubicBezTo>
                      <a:pt x="735732" y="27225"/>
                      <a:pt x="265149" y="734924"/>
                      <a:pt x="364700" y="1356493"/>
                    </a:cubicBezTo>
                    <a:cubicBezTo>
                      <a:pt x="243187" y="1514835"/>
                      <a:pt x="-7219" y="1802068"/>
                      <a:pt x="160" y="1831519"/>
                    </a:cubicBezTo>
                    <a:cubicBezTo>
                      <a:pt x="17130" y="1925603"/>
                      <a:pt x="185001" y="1956813"/>
                      <a:pt x="286853" y="2006886"/>
                    </a:cubicBezTo>
                    <a:cubicBezTo>
                      <a:pt x="253040" y="2069284"/>
                      <a:pt x="200362" y="2166263"/>
                      <a:pt x="207417" y="2187794"/>
                    </a:cubicBezTo>
                    <a:cubicBezTo>
                      <a:pt x="222499" y="2208763"/>
                      <a:pt x="256442" y="2226588"/>
                      <a:pt x="287242" y="2244414"/>
                    </a:cubicBezTo>
                    <a:cubicBezTo>
                      <a:pt x="277153" y="2276002"/>
                      <a:pt x="241912" y="2313878"/>
                      <a:pt x="256972" y="2339178"/>
                    </a:cubicBezTo>
                    <a:cubicBezTo>
                      <a:pt x="285816" y="2378102"/>
                      <a:pt x="349241" y="2404451"/>
                      <a:pt x="368654" y="2452806"/>
                    </a:cubicBezTo>
                    <a:cubicBezTo>
                      <a:pt x="412514" y="2527024"/>
                      <a:pt x="255179" y="2774145"/>
                      <a:pt x="465657" y="2870369"/>
                    </a:cubicBezTo>
                    <a:cubicBezTo>
                      <a:pt x="653816" y="2944521"/>
                      <a:pt x="911133" y="2842626"/>
                      <a:pt x="1108723" y="2797319"/>
                    </a:cubicBezTo>
                    <a:cubicBezTo>
                      <a:pt x="1261750" y="2755661"/>
                      <a:pt x="1267023" y="3179274"/>
                      <a:pt x="1313164" y="3376539"/>
                    </a:cubicBezTo>
                    <a:cubicBezTo>
                      <a:pt x="1541931" y="3416747"/>
                      <a:pt x="1746247" y="3419423"/>
                      <a:pt x="1936108" y="3397581"/>
                    </a:cubicBezTo>
                    <a:cubicBezTo>
                      <a:pt x="1911464" y="2966600"/>
                      <a:pt x="1933512" y="2397598"/>
                      <a:pt x="1886582" y="2195718"/>
                    </a:cubicBezTo>
                    <a:cubicBezTo>
                      <a:pt x="1843777" y="1980896"/>
                      <a:pt x="1445585" y="1714871"/>
                      <a:pt x="1253957" y="1491117"/>
                    </a:cubicBezTo>
                    <a:lnTo>
                      <a:pt x="1259713" y="1490781"/>
                    </a:lnTo>
                    <a:cubicBezTo>
                      <a:pt x="1069359" y="1294123"/>
                      <a:pt x="1020028" y="999248"/>
                      <a:pt x="1156260" y="763285"/>
                    </a:cubicBezTo>
                    <a:cubicBezTo>
                      <a:pt x="1324542" y="471813"/>
                      <a:pt x="1712240" y="380603"/>
                      <a:pt x="2022208" y="559563"/>
                    </a:cubicBezTo>
                    <a:cubicBezTo>
                      <a:pt x="2187368" y="654919"/>
                      <a:pt x="2297137" y="807738"/>
                      <a:pt x="2336014" y="974343"/>
                    </a:cubicBezTo>
                    <a:lnTo>
                      <a:pt x="2860627" y="953468"/>
                    </a:lnTo>
                    <a:cubicBezTo>
                      <a:pt x="2773794" y="641332"/>
                      <a:pt x="2600917" y="331818"/>
                      <a:pt x="2332439" y="18600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sp>
            <p:nvSpPr>
              <p:cNvPr id="20" name="Oval 19">
                <a:extLst>
                  <a:ext uri="{FF2B5EF4-FFF2-40B4-BE49-F238E27FC236}">
                    <a16:creationId xmlns:a16="http://schemas.microsoft.com/office/drawing/2014/main" id="{EE928F11-B6FB-4154-0730-F496A6CED322}"/>
                  </a:ext>
                </a:extLst>
              </p:cNvPr>
              <p:cNvSpPr/>
              <p:nvPr/>
            </p:nvSpPr>
            <p:spPr>
              <a:xfrm>
                <a:off x="395536" y="4869725"/>
                <a:ext cx="852711" cy="85271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grpSp>
      </p:grpSp>
    </p:spTree>
    <p:extLst>
      <p:ext uri="{BB962C8B-B14F-4D97-AF65-F5344CB8AC3E}">
        <p14:creationId xmlns:p14="http://schemas.microsoft.com/office/powerpoint/2010/main" val="145044791"/>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8CD57B2-F449-2338-9249-CB6DD185BD19}"/>
            </a:ext>
          </a:extLst>
        </p:cNvPr>
        <p:cNvGrpSpPr/>
        <p:nvPr/>
      </p:nvGrpSpPr>
      <p:grpSpPr>
        <a:xfrm>
          <a:off x="0" y="0"/>
          <a:ext cx="0" cy="0"/>
          <a:chOff x="0" y="0"/>
          <a:chExt cx="0" cy="0"/>
        </a:xfrm>
      </p:grpSpPr>
      <p:sp>
        <p:nvSpPr>
          <p:cNvPr id="11" name="Google Shape;189;p12">
            <a:extLst>
              <a:ext uri="{FF2B5EF4-FFF2-40B4-BE49-F238E27FC236}">
                <a16:creationId xmlns:a16="http://schemas.microsoft.com/office/drawing/2014/main" id="{3399F2A6-C078-F084-3118-6246A733FC93}"/>
              </a:ext>
            </a:extLst>
          </p:cNvPr>
          <p:cNvSpPr txBox="1">
            <a:spLocks noGrp="1"/>
          </p:cNvSpPr>
          <p:nvPr>
            <p:ph type="title"/>
          </p:nvPr>
        </p:nvSpPr>
        <p:spPr>
          <a:xfrm>
            <a:off x="2157609" y="266082"/>
            <a:ext cx="6072675" cy="766200"/>
          </a:xfrm>
          <a:prstGeom prst="rect">
            <a:avLst/>
          </a:prstGeo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مسئولیت مدیران در قانون مالیاتها</a:t>
            </a:r>
            <a:endParaRPr dirty="0">
              <a:solidFill>
                <a:schemeClr val="bg1"/>
              </a:solidFill>
              <a:latin typeface="Roboto Condensed Light"/>
              <a:ea typeface="Roboto Condensed Light"/>
              <a:cs typeface="B Nazanin" panose="00000400000000000000" pitchFamily="2" charset="-78"/>
            </a:endParaRPr>
          </a:p>
        </p:txBody>
      </p:sp>
      <p:sp>
        <p:nvSpPr>
          <p:cNvPr id="5" name="Slide Number Placeholder 4">
            <a:extLst>
              <a:ext uri="{FF2B5EF4-FFF2-40B4-BE49-F238E27FC236}">
                <a16:creationId xmlns:a16="http://schemas.microsoft.com/office/drawing/2014/main" id="{7237174D-7FE9-2586-0393-B00CEE05E00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27</a:t>
            </a:fld>
            <a:endParaRPr lang="en"/>
          </a:p>
        </p:txBody>
      </p:sp>
      <p:sp>
        <p:nvSpPr>
          <p:cNvPr id="16" name="Text Placeholder 1">
            <a:extLst>
              <a:ext uri="{FF2B5EF4-FFF2-40B4-BE49-F238E27FC236}">
                <a16:creationId xmlns:a16="http://schemas.microsoft.com/office/drawing/2014/main" id="{0E2C0896-7A5C-D2BF-95AE-5F4F4990856D}"/>
              </a:ext>
            </a:extLst>
          </p:cNvPr>
          <p:cNvSpPr>
            <a:spLocks noGrp="1"/>
          </p:cNvSpPr>
          <p:nvPr>
            <p:ph type="body" idx="1"/>
          </p:nvPr>
        </p:nvSpPr>
        <p:spPr>
          <a:xfrm>
            <a:off x="2207601" y="1521674"/>
            <a:ext cx="6408712" cy="2724300"/>
          </a:xfrm>
          <a:noFill/>
          <a:ln>
            <a:noFill/>
          </a:ln>
        </p:spPr>
        <p:txBody>
          <a:bodyPr spcFirstLastPara="1" wrap="square" lIns="91425" tIns="91425" rIns="91425" bIns="91425" anchor="ctr" anchorCtr="0">
            <a:noAutofit/>
          </a:bodyPr>
          <a:lstStyle/>
          <a:p>
            <a:pPr marL="101600" indent="0" algn="just" rtl="1">
              <a:lnSpc>
                <a:spcPct val="150000"/>
              </a:lnSpc>
              <a:buNone/>
            </a:pPr>
            <a:r>
              <a:rPr lang="fa-IR" sz="1200" b="1" dirty="0">
                <a:solidFill>
                  <a:schemeClr val="accent4">
                    <a:lumMod val="50000"/>
                  </a:schemeClr>
                </a:solidFill>
                <a:cs typeface="B Nazanin" panose="00000400000000000000" pitchFamily="2" charset="-78"/>
              </a:rPr>
              <a:t>لازم به ذکر است موارد زیر از جمله مصادیق «عدم اطلاع مدیران از مالیات متعلقه» به شمار نمی‌ آید: 1- مدیرانی که </a:t>
            </a:r>
            <a:r>
              <a:rPr lang="fa-IR" sz="1200" b="1" u="sng" dirty="0">
                <a:solidFill>
                  <a:schemeClr val="accent4">
                    <a:lumMod val="50000"/>
                  </a:schemeClr>
                </a:solidFill>
                <a:cs typeface="B Nazanin" panose="00000400000000000000" pitchFamily="2" charset="-78"/>
              </a:rPr>
              <a:t>مالیات قطعی مطابق مقررات به آن‌ ها اطلاع رسانی شده باشد، نسبت به همان مالیات</a:t>
            </a:r>
            <a:r>
              <a:rPr lang="fa-IR" sz="1200" b="1" dirty="0">
                <a:solidFill>
                  <a:schemeClr val="accent4">
                    <a:lumMod val="50000"/>
                  </a:schemeClr>
                </a:solidFill>
                <a:cs typeface="B Nazanin" panose="00000400000000000000" pitchFamily="2" charset="-78"/>
              </a:rPr>
              <a:t>; 2- مدیرانی که برای پرداخت یا ترتیب پرداخت مالیات قطعی</a:t>
            </a:r>
            <a:r>
              <a:rPr lang="fa-IR" sz="1200" b="1" u="sng" dirty="0">
                <a:solidFill>
                  <a:schemeClr val="accent4">
                    <a:lumMod val="50000"/>
                  </a:schemeClr>
                </a:solidFill>
                <a:cs typeface="B Nazanin" panose="00000400000000000000" pitchFamily="2" charset="-78"/>
              </a:rPr>
              <a:t>، اقدام به امضای سند مالی از قبیل چک یا سفته نموده باشند</a:t>
            </a:r>
            <a:r>
              <a:rPr lang="fa-IR" sz="1200" b="1" dirty="0">
                <a:solidFill>
                  <a:schemeClr val="accent4">
                    <a:lumMod val="50000"/>
                  </a:schemeClr>
                </a:solidFill>
                <a:cs typeface="B Nazanin" panose="00000400000000000000" pitchFamily="2" charset="-78"/>
              </a:rPr>
              <a:t>، نسبت به مالیات موضوع اسناد مذکور; 3- مدیرانی که اقدام </a:t>
            </a:r>
            <a:r>
              <a:rPr lang="fa-IR" sz="1200" b="1" u="sng" dirty="0">
                <a:solidFill>
                  <a:schemeClr val="accent4">
                    <a:lumMod val="50000"/>
                  </a:schemeClr>
                </a:solidFill>
                <a:cs typeface="B Nazanin" panose="00000400000000000000" pitchFamily="2" charset="-78"/>
              </a:rPr>
              <a:t>به تسلیم اظهارنامه یا امضای صورت ‌‎های مالی ازجمله ترازنامه نموده </a:t>
            </a:r>
            <a:r>
              <a:rPr lang="fa-IR" sz="1200" b="1" dirty="0">
                <a:solidFill>
                  <a:schemeClr val="accent4">
                    <a:lumMod val="50000"/>
                  </a:schemeClr>
                </a:solidFill>
                <a:cs typeface="B Nazanin" panose="00000400000000000000" pitchFamily="2" charset="-78"/>
              </a:rPr>
              <a:t>باشند، نسبت به مالیات ابرازی و مالیات مندرج در اسناد مذکور; 4- مدیرانی که برای دفاع نسبت به مطالبه مالیات قطعی همچنین درخصوص پرداخت یا ترتیب پرداخت آن</a:t>
            </a:r>
            <a:r>
              <a:rPr lang="fa-IR" sz="1200" b="1" u="sng" dirty="0">
                <a:solidFill>
                  <a:schemeClr val="accent4">
                    <a:lumMod val="50000"/>
                  </a:schemeClr>
                </a:solidFill>
                <a:cs typeface="B Nazanin" panose="00000400000000000000" pitchFamily="2" charset="-78"/>
              </a:rPr>
              <a:t>، اقدام به مکاتبه، امضای وکالت ‌نامه یا معرفی نماینده جهت مالیات قطعی که </a:t>
            </a:r>
            <a:r>
              <a:rPr lang="fa-IR" sz="1200" b="1" dirty="0">
                <a:solidFill>
                  <a:schemeClr val="accent4">
                    <a:lumMod val="50000"/>
                  </a:schemeClr>
                </a:solidFill>
                <a:cs typeface="B Nazanin" panose="00000400000000000000" pitchFamily="2" charset="-78"/>
              </a:rPr>
              <a:t>از شخص حقوقی مطالبه شده، نموده باشند، نسبت به مالیاتی که موضوع مکاتبه، وکالت یا نمایندگی است; -5مدیران </a:t>
            </a:r>
            <a:r>
              <a:rPr lang="fa-IR" sz="1200" b="1" u="sng" dirty="0">
                <a:solidFill>
                  <a:schemeClr val="accent4">
                    <a:lumMod val="50000"/>
                  </a:schemeClr>
                </a:solidFill>
                <a:cs typeface="B Nazanin" panose="00000400000000000000" pitchFamily="2" charset="-78"/>
              </a:rPr>
              <a:t>شرکت ‌های بورسی نسبت به مالیات ابرازی و قطعی مندرج در صورت ‌های مالی که اقدام به بارگذاری </a:t>
            </a:r>
            <a:r>
              <a:rPr lang="fa-IR" sz="1200" b="1" dirty="0">
                <a:solidFill>
                  <a:schemeClr val="accent4">
                    <a:lumMod val="50000"/>
                  </a:schemeClr>
                </a:solidFill>
                <a:cs typeface="B Nazanin" panose="00000400000000000000" pitchFamily="2" charset="-78"/>
              </a:rPr>
              <a:t>آن ‌ها در پایگاه ‌های اینترنتی مربوط نموده‌ اند. همچنین استفاده مدیران از ساز و کارهای پیش ‌بینی شده در اساسنامه یا قانون، از طرقی مانند تسلیم اظهارنامه رسمی یا اقامه دعوی که نهایتا منجر به خروج و تخلص آنان از سمت مدیریت نگردیده است، از جمله مصادیق وضعیتی است که «مدیران فاقد حق امضا راه تخلصی از پرداخت مالیات ندارند». تبصره- کلیه مقررات مغایر از جمله </a:t>
            </a:r>
            <a:r>
              <a:rPr lang="fa-IR" sz="1200" b="1" dirty="0">
                <a:solidFill>
                  <a:schemeClr val="accent4">
                    <a:lumMod val="50000"/>
                  </a:schemeClr>
                </a:solidFill>
                <a:cs typeface="B Nazanin" panose="00000400000000000000" pitchFamily="2" charset="-78"/>
                <a:hlinkClick r:id="rId3" tooltip="برای مشاهده متن، کلیک کنید."/>
              </a:rPr>
              <a:t>دستورالعمل شماره 21809/230/د مورخ 22/05/1399</a:t>
            </a:r>
            <a:r>
              <a:rPr lang="fa-IR" sz="1200" b="1" dirty="0">
                <a:solidFill>
                  <a:schemeClr val="accent4">
                    <a:lumMod val="50000"/>
                  </a:schemeClr>
                </a:solidFill>
                <a:cs typeface="B Nazanin" panose="00000400000000000000" pitchFamily="2" charset="-78"/>
              </a:rPr>
              <a:t> از تاریخ تصویب ملغی‌الاثر است.</a:t>
            </a:r>
          </a:p>
        </p:txBody>
      </p:sp>
      <p:grpSp>
        <p:nvGrpSpPr>
          <p:cNvPr id="15" name="Group 14">
            <a:extLst>
              <a:ext uri="{FF2B5EF4-FFF2-40B4-BE49-F238E27FC236}">
                <a16:creationId xmlns:a16="http://schemas.microsoft.com/office/drawing/2014/main" id="{A59EB61E-D85F-66B4-E29A-9B83F4CD108F}"/>
              </a:ext>
            </a:extLst>
          </p:cNvPr>
          <p:cNvGrpSpPr/>
          <p:nvPr/>
        </p:nvGrpSpPr>
        <p:grpSpPr>
          <a:xfrm>
            <a:off x="0" y="1466553"/>
            <a:ext cx="2160240" cy="2834542"/>
            <a:chOff x="-162189" y="1086010"/>
            <a:chExt cx="2070673" cy="2546510"/>
          </a:xfrm>
        </p:grpSpPr>
        <p:grpSp>
          <p:nvGrpSpPr>
            <p:cNvPr id="17" name="Group 16">
              <a:extLst>
                <a:ext uri="{FF2B5EF4-FFF2-40B4-BE49-F238E27FC236}">
                  <a16:creationId xmlns:a16="http://schemas.microsoft.com/office/drawing/2014/main" id="{7759ABDD-B9A1-00D6-E9BF-14AB7E3F7866}"/>
                </a:ext>
              </a:extLst>
            </p:cNvPr>
            <p:cNvGrpSpPr/>
            <p:nvPr/>
          </p:nvGrpSpPr>
          <p:grpSpPr>
            <a:xfrm rot="20882761">
              <a:off x="108484" y="1832520"/>
              <a:ext cx="1800000" cy="1800000"/>
              <a:chOff x="-1237001" y="1420097"/>
              <a:chExt cx="3170094" cy="3929396"/>
            </a:xfrm>
            <a:solidFill>
              <a:srgbClr val="62B7E8">
                <a:alpha val="9000"/>
              </a:srgbClr>
            </a:solidFill>
          </p:grpSpPr>
          <p:sp>
            <p:nvSpPr>
              <p:cNvPr id="21" name="Freeform 20">
                <a:extLst>
                  <a:ext uri="{FF2B5EF4-FFF2-40B4-BE49-F238E27FC236}">
                    <a16:creationId xmlns:a16="http://schemas.microsoft.com/office/drawing/2014/main" id="{636B4551-0D1D-E6CB-AE11-74F62EA401DF}"/>
                  </a:ext>
                </a:extLst>
              </p:cNvPr>
              <p:cNvSpPr/>
              <p:nvPr/>
            </p:nvSpPr>
            <p:spPr>
              <a:xfrm rot="1800000" flipH="1">
                <a:off x="-927535" y="1420097"/>
                <a:ext cx="2860628" cy="3411191"/>
              </a:xfrm>
              <a:custGeom>
                <a:avLst/>
                <a:gdLst>
                  <a:gd name="connsiteX0" fmla="*/ 2332439 w 2860627"/>
                  <a:gd name="connsiteY0" fmla="*/ 109484 h 3334674"/>
                  <a:gd name="connsiteX1" fmla="*/ 1509012 w 2860627"/>
                  <a:gd name="connsiteY1" fmla="*/ 0 h 3334674"/>
                  <a:gd name="connsiteX2" fmla="*/ 364700 w 2860627"/>
                  <a:gd name="connsiteY2" fmla="*/ 1279977 h 3334674"/>
                  <a:gd name="connsiteX3" fmla="*/ 160 w 2860627"/>
                  <a:gd name="connsiteY3" fmla="*/ 1755003 h 3334674"/>
                  <a:gd name="connsiteX4" fmla="*/ 286853 w 2860627"/>
                  <a:gd name="connsiteY4" fmla="*/ 1930370 h 3334674"/>
                  <a:gd name="connsiteX5" fmla="*/ 207417 w 2860627"/>
                  <a:gd name="connsiteY5" fmla="*/ 2111278 h 3334674"/>
                  <a:gd name="connsiteX6" fmla="*/ 287242 w 2860627"/>
                  <a:gd name="connsiteY6" fmla="*/ 2167898 h 3334674"/>
                  <a:gd name="connsiteX7" fmla="*/ 256972 w 2860627"/>
                  <a:gd name="connsiteY7" fmla="*/ 2262662 h 3334674"/>
                  <a:gd name="connsiteX8" fmla="*/ 368654 w 2860627"/>
                  <a:gd name="connsiteY8" fmla="*/ 2376290 h 3334674"/>
                  <a:gd name="connsiteX9" fmla="*/ 465657 w 2860627"/>
                  <a:gd name="connsiteY9" fmla="*/ 2793853 h 3334674"/>
                  <a:gd name="connsiteX10" fmla="*/ 1108723 w 2860627"/>
                  <a:gd name="connsiteY10" fmla="*/ 2720803 h 3334674"/>
                  <a:gd name="connsiteX11" fmla="*/ 1313164 w 2860627"/>
                  <a:gd name="connsiteY11" fmla="*/ 3300023 h 3334674"/>
                  <a:gd name="connsiteX12" fmla="*/ 1936108 w 2860627"/>
                  <a:gd name="connsiteY12" fmla="*/ 3321065 h 3334674"/>
                  <a:gd name="connsiteX13" fmla="*/ 1882503 w 2860627"/>
                  <a:gd name="connsiteY13" fmla="*/ 1973867 h 3334674"/>
                  <a:gd name="connsiteX14" fmla="*/ 1315566 w 2860627"/>
                  <a:gd name="connsiteY14" fmla="*/ 1469419 h 3334674"/>
                  <a:gd name="connsiteX15" fmla="*/ 1294771 w 2860627"/>
                  <a:gd name="connsiteY15" fmla="*/ 1450917 h 3334674"/>
                  <a:gd name="connsiteX16" fmla="*/ 1253957 w 2860627"/>
                  <a:gd name="connsiteY16" fmla="*/ 1414601 h 3334674"/>
                  <a:gd name="connsiteX17" fmla="*/ 1259713 w 2860627"/>
                  <a:gd name="connsiteY17" fmla="*/ 1414265 h 3334674"/>
                  <a:gd name="connsiteX18" fmla="*/ 1156260 w 2860627"/>
                  <a:gd name="connsiteY18" fmla="*/ 686769 h 3334674"/>
                  <a:gd name="connsiteX19" fmla="*/ 2022208 w 2860627"/>
                  <a:gd name="connsiteY19" fmla="*/ 483047 h 3334674"/>
                  <a:gd name="connsiteX20" fmla="*/ 2336014 w 2860627"/>
                  <a:gd name="connsiteY20" fmla="*/ 897827 h 3334674"/>
                  <a:gd name="connsiteX21" fmla="*/ 2860627 w 2860627"/>
                  <a:gd name="connsiteY21" fmla="*/ 876952 h 3334674"/>
                  <a:gd name="connsiteX22" fmla="*/ 2332439 w 2860627"/>
                  <a:gd name="connsiteY22" fmla="*/ 109484 h 3334674"/>
                  <a:gd name="connsiteX0" fmla="*/ 2332439 w 2860627"/>
                  <a:gd name="connsiteY0" fmla="*/ 176751 h 3401941"/>
                  <a:gd name="connsiteX1" fmla="*/ 1525852 w 2860627"/>
                  <a:gd name="connsiteY1" fmla="*/ 0 h 3401941"/>
                  <a:gd name="connsiteX2" fmla="*/ 364700 w 2860627"/>
                  <a:gd name="connsiteY2" fmla="*/ 1347244 h 3401941"/>
                  <a:gd name="connsiteX3" fmla="*/ 160 w 2860627"/>
                  <a:gd name="connsiteY3" fmla="*/ 1822270 h 3401941"/>
                  <a:gd name="connsiteX4" fmla="*/ 286853 w 2860627"/>
                  <a:gd name="connsiteY4" fmla="*/ 1997637 h 3401941"/>
                  <a:gd name="connsiteX5" fmla="*/ 207417 w 2860627"/>
                  <a:gd name="connsiteY5" fmla="*/ 2178545 h 3401941"/>
                  <a:gd name="connsiteX6" fmla="*/ 287242 w 2860627"/>
                  <a:gd name="connsiteY6" fmla="*/ 2235165 h 3401941"/>
                  <a:gd name="connsiteX7" fmla="*/ 256972 w 2860627"/>
                  <a:gd name="connsiteY7" fmla="*/ 2329929 h 3401941"/>
                  <a:gd name="connsiteX8" fmla="*/ 368654 w 2860627"/>
                  <a:gd name="connsiteY8" fmla="*/ 2443557 h 3401941"/>
                  <a:gd name="connsiteX9" fmla="*/ 465657 w 2860627"/>
                  <a:gd name="connsiteY9" fmla="*/ 2861120 h 3401941"/>
                  <a:gd name="connsiteX10" fmla="*/ 1108723 w 2860627"/>
                  <a:gd name="connsiteY10" fmla="*/ 2788070 h 3401941"/>
                  <a:gd name="connsiteX11" fmla="*/ 1313164 w 2860627"/>
                  <a:gd name="connsiteY11" fmla="*/ 3367290 h 3401941"/>
                  <a:gd name="connsiteX12" fmla="*/ 1936108 w 2860627"/>
                  <a:gd name="connsiteY12" fmla="*/ 3388332 h 3401941"/>
                  <a:gd name="connsiteX13" fmla="*/ 1882503 w 2860627"/>
                  <a:gd name="connsiteY13" fmla="*/ 2041134 h 3401941"/>
                  <a:gd name="connsiteX14" fmla="*/ 1315566 w 2860627"/>
                  <a:gd name="connsiteY14" fmla="*/ 1536686 h 3401941"/>
                  <a:gd name="connsiteX15" fmla="*/ 1294771 w 2860627"/>
                  <a:gd name="connsiteY15" fmla="*/ 1518184 h 3401941"/>
                  <a:gd name="connsiteX16" fmla="*/ 1253957 w 2860627"/>
                  <a:gd name="connsiteY16" fmla="*/ 1481868 h 3401941"/>
                  <a:gd name="connsiteX17" fmla="*/ 1259713 w 2860627"/>
                  <a:gd name="connsiteY17" fmla="*/ 1481532 h 3401941"/>
                  <a:gd name="connsiteX18" fmla="*/ 1156260 w 2860627"/>
                  <a:gd name="connsiteY18" fmla="*/ 754036 h 3401941"/>
                  <a:gd name="connsiteX19" fmla="*/ 2022208 w 2860627"/>
                  <a:gd name="connsiteY19" fmla="*/ 550314 h 3401941"/>
                  <a:gd name="connsiteX20" fmla="*/ 2336014 w 2860627"/>
                  <a:gd name="connsiteY20" fmla="*/ 965094 h 3401941"/>
                  <a:gd name="connsiteX21" fmla="*/ 2860627 w 2860627"/>
                  <a:gd name="connsiteY21" fmla="*/ 944219 h 3401941"/>
                  <a:gd name="connsiteX22" fmla="*/ 2332439 w 2860627"/>
                  <a:gd name="connsiteY22" fmla="*/ 176751 h 3401941"/>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94771 w 2860627"/>
                  <a:gd name="connsiteY15" fmla="*/ 1527433 h 3411190"/>
                  <a:gd name="connsiteX16" fmla="*/ 1253957 w 2860627"/>
                  <a:gd name="connsiteY16" fmla="*/ 1491117 h 3411190"/>
                  <a:gd name="connsiteX17" fmla="*/ 1259713 w 2860627"/>
                  <a:gd name="connsiteY17" fmla="*/ 1490781 h 3411190"/>
                  <a:gd name="connsiteX18" fmla="*/ 1156260 w 2860627"/>
                  <a:gd name="connsiteY18" fmla="*/ 763285 h 3411190"/>
                  <a:gd name="connsiteX19" fmla="*/ 2022208 w 2860627"/>
                  <a:gd name="connsiteY19" fmla="*/ 559563 h 3411190"/>
                  <a:gd name="connsiteX20" fmla="*/ 2336014 w 2860627"/>
                  <a:gd name="connsiteY20" fmla="*/ 974343 h 3411190"/>
                  <a:gd name="connsiteX21" fmla="*/ 2860627 w 2860627"/>
                  <a:gd name="connsiteY21" fmla="*/ 953468 h 3411190"/>
                  <a:gd name="connsiteX22" fmla="*/ 2332439 w 2860627"/>
                  <a:gd name="connsiteY22"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53957 w 2860627"/>
                  <a:gd name="connsiteY15" fmla="*/ 1491117 h 3411190"/>
                  <a:gd name="connsiteX16" fmla="*/ 1259713 w 2860627"/>
                  <a:gd name="connsiteY16" fmla="*/ 1490781 h 3411190"/>
                  <a:gd name="connsiteX17" fmla="*/ 1156260 w 2860627"/>
                  <a:gd name="connsiteY17" fmla="*/ 763285 h 3411190"/>
                  <a:gd name="connsiteX18" fmla="*/ 2022208 w 2860627"/>
                  <a:gd name="connsiteY18" fmla="*/ 559563 h 3411190"/>
                  <a:gd name="connsiteX19" fmla="*/ 2336014 w 2860627"/>
                  <a:gd name="connsiteY19" fmla="*/ 974343 h 3411190"/>
                  <a:gd name="connsiteX20" fmla="*/ 2860627 w 2860627"/>
                  <a:gd name="connsiteY20" fmla="*/ 953468 h 3411190"/>
                  <a:gd name="connsiteX21" fmla="*/ 2332439 w 2860627"/>
                  <a:gd name="connsiteY21"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0627" h="3411190">
                    <a:moveTo>
                      <a:pt x="2332439" y="186000"/>
                    </a:moveTo>
                    <a:cubicBezTo>
                      <a:pt x="2114028" y="67375"/>
                      <a:pt x="1894506" y="-31252"/>
                      <a:pt x="1525852" y="9249"/>
                    </a:cubicBezTo>
                    <a:cubicBezTo>
                      <a:pt x="735732" y="27225"/>
                      <a:pt x="265149" y="734924"/>
                      <a:pt x="364700" y="1356493"/>
                    </a:cubicBezTo>
                    <a:cubicBezTo>
                      <a:pt x="243187" y="1514835"/>
                      <a:pt x="-7219" y="1802068"/>
                      <a:pt x="160" y="1831519"/>
                    </a:cubicBezTo>
                    <a:cubicBezTo>
                      <a:pt x="17130" y="1925603"/>
                      <a:pt x="185001" y="1956813"/>
                      <a:pt x="286853" y="2006886"/>
                    </a:cubicBezTo>
                    <a:cubicBezTo>
                      <a:pt x="253040" y="2069284"/>
                      <a:pt x="200362" y="2166263"/>
                      <a:pt x="207417" y="2187794"/>
                    </a:cubicBezTo>
                    <a:cubicBezTo>
                      <a:pt x="222499" y="2208763"/>
                      <a:pt x="256442" y="2226588"/>
                      <a:pt x="287242" y="2244414"/>
                    </a:cubicBezTo>
                    <a:cubicBezTo>
                      <a:pt x="277153" y="2276002"/>
                      <a:pt x="241912" y="2313878"/>
                      <a:pt x="256972" y="2339178"/>
                    </a:cubicBezTo>
                    <a:cubicBezTo>
                      <a:pt x="285816" y="2378102"/>
                      <a:pt x="349241" y="2404451"/>
                      <a:pt x="368654" y="2452806"/>
                    </a:cubicBezTo>
                    <a:cubicBezTo>
                      <a:pt x="412514" y="2527024"/>
                      <a:pt x="255179" y="2774145"/>
                      <a:pt x="465657" y="2870369"/>
                    </a:cubicBezTo>
                    <a:cubicBezTo>
                      <a:pt x="653816" y="2944521"/>
                      <a:pt x="911133" y="2842626"/>
                      <a:pt x="1108723" y="2797319"/>
                    </a:cubicBezTo>
                    <a:cubicBezTo>
                      <a:pt x="1261750" y="2755661"/>
                      <a:pt x="1267023" y="3179274"/>
                      <a:pt x="1313164" y="3376539"/>
                    </a:cubicBezTo>
                    <a:cubicBezTo>
                      <a:pt x="1541931" y="3416747"/>
                      <a:pt x="1746247" y="3419423"/>
                      <a:pt x="1936108" y="3397581"/>
                    </a:cubicBezTo>
                    <a:cubicBezTo>
                      <a:pt x="1911464" y="2966600"/>
                      <a:pt x="1933512" y="2397598"/>
                      <a:pt x="1886582" y="2195718"/>
                    </a:cubicBezTo>
                    <a:cubicBezTo>
                      <a:pt x="1843777" y="1980896"/>
                      <a:pt x="1445585" y="1714871"/>
                      <a:pt x="1253957" y="1491117"/>
                    </a:cubicBezTo>
                    <a:lnTo>
                      <a:pt x="1259713" y="1490781"/>
                    </a:lnTo>
                    <a:cubicBezTo>
                      <a:pt x="1069359" y="1294123"/>
                      <a:pt x="1020028" y="999248"/>
                      <a:pt x="1156260" y="763285"/>
                    </a:cubicBezTo>
                    <a:cubicBezTo>
                      <a:pt x="1324542" y="471813"/>
                      <a:pt x="1712240" y="380603"/>
                      <a:pt x="2022208" y="559563"/>
                    </a:cubicBezTo>
                    <a:cubicBezTo>
                      <a:pt x="2187368" y="654919"/>
                      <a:pt x="2297137" y="807738"/>
                      <a:pt x="2336014" y="974343"/>
                    </a:cubicBezTo>
                    <a:lnTo>
                      <a:pt x="2860627" y="953468"/>
                    </a:lnTo>
                    <a:cubicBezTo>
                      <a:pt x="2773794" y="641332"/>
                      <a:pt x="2600917" y="331818"/>
                      <a:pt x="2332439" y="18600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sp>
            <p:nvSpPr>
              <p:cNvPr id="22" name="Oval 21">
                <a:extLst>
                  <a:ext uri="{FF2B5EF4-FFF2-40B4-BE49-F238E27FC236}">
                    <a16:creationId xmlns:a16="http://schemas.microsoft.com/office/drawing/2014/main" id="{8A96908C-A0BE-AB1F-A7FC-F01EAE5DBC15}"/>
                  </a:ext>
                </a:extLst>
              </p:cNvPr>
              <p:cNvSpPr/>
              <p:nvPr/>
            </p:nvSpPr>
            <p:spPr>
              <a:xfrm>
                <a:off x="-1237001" y="4496781"/>
                <a:ext cx="852711" cy="852712"/>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grpSp>
        <p:grpSp>
          <p:nvGrpSpPr>
            <p:cNvPr id="18" name="Group 17">
              <a:extLst>
                <a:ext uri="{FF2B5EF4-FFF2-40B4-BE49-F238E27FC236}">
                  <a16:creationId xmlns:a16="http://schemas.microsoft.com/office/drawing/2014/main" id="{FAC9232C-2516-209C-2E86-057FFB333457}"/>
                </a:ext>
              </a:extLst>
            </p:cNvPr>
            <p:cNvGrpSpPr/>
            <p:nvPr/>
          </p:nvGrpSpPr>
          <p:grpSpPr>
            <a:xfrm rot="20882761">
              <a:off x="-162189" y="1086010"/>
              <a:ext cx="1800000" cy="1800000"/>
              <a:chOff x="395536" y="1793041"/>
              <a:chExt cx="3170093" cy="3929395"/>
            </a:xfrm>
            <a:solidFill>
              <a:srgbClr val="62B7E8">
                <a:alpha val="90000"/>
              </a:srgbClr>
            </a:solidFill>
          </p:grpSpPr>
          <p:sp>
            <p:nvSpPr>
              <p:cNvPr id="19" name="Freeform 20">
                <a:extLst>
                  <a:ext uri="{FF2B5EF4-FFF2-40B4-BE49-F238E27FC236}">
                    <a16:creationId xmlns:a16="http://schemas.microsoft.com/office/drawing/2014/main" id="{6301F41B-C746-2A68-624D-793BAAC50873}"/>
                  </a:ext>
                </a:extLst>
              </p:cNvPr>
              <p:cNvSpPr/>
              <p:nvPr/>
            </p:nvSpPr>
            <p:spPr>
              <a:xfrm rot="1800000" flipH="1">
                <a:off x="705002" y="1793041"/>
                <a:ext cx="2860627" cy="3411190"/>
              </a:xfrm>
              <a:custGeom>
                <a:avLst/>
                <a:gdLst>
                  <a:gd name="connsiteX0" fmla="*/ 2332439 w 2860627"/>
                  <a:gd name="connsiteY0" fmla="*/ 109484 h 3334674"/>
                  <a:gd name="connsiteX1" fmla="*/ 1509012 w 2860627"/>
                  <a:gd name="connsiteY1" fmla="*/ 0 h 3334674"/>
                  <a:gd name="connsiteX2" fmla="*/ 364700 w 2860627"/>
                  <a:gd name="connsiteY2" fmla="*/ 1279977 h 3334674"/>
                  <a:gd name="connsiteX3" fmla="*/ 160 w 2860627"/>
                  <a:gd name="connsiteY3" fmla="*/ 1755003 h 3334674"/>
                  <a:gd name="connsiteX4" fmla="*/ 286853 w 2860627"/>
                  <a:gd name="connsiteY4" fmla="*/ 1930370 h 3334674"/>
                  <a:gd name="connsiteX5" fmla="*/ 207417 w 2860627"/>
                  <a:gd name="connsiteY5" fmla="*/ 2111278 h 3334674"/>
                  <a:gd name="connsiteX6" fmla="*/ 287242 w 2860627"/>
                  <a:gd name="connsiteY6" fmla="*/ 2167898 h 3334674"/>
                  <a:gd name="connsiteX7" fmla="*/ 256972 w 2860627"/>
                  <a:gd name="connsiteY7" fmla="*/ 2262662 h 3334674"/>
                  <a:gd name="connsiteX8" fmla="*/ 368654 w 2860627"/>
                  <a:gd name="connsiteY8" fmla="*/ 2376290 h 3334674"/>
                  <a:gd name="connsiteX9" fmla="*/ 465657 w 2860627"/>
                  <a:gd name="connsiteY9" fmla="*/ 2793853 h 3334674"/>
                  <a:gd name="connsiteX10" fmla="*/ 1108723 w 2860627"/>
                  <a:gd name="connsiteY10" fmla="*/ 2720803 h 3334674"/>
                  <a:gd name="connsiteX11" fmla="*/ 1313164 w 2860627"/>
                  <a:gd name="connsiteY11" fmla="*/ 3300023 h 3334674"/>
                  <a:gd name="connsiteX12" fmla="*/ 1936108 w 2860627"/>
                  <a:gd name="connsiteY12" fmla="*/ 3321065 h 3334674"/>
                  <a:gd name="connsiteX13" fmla="*/ 1882503 w 2860627"/>
                  <a:gd name="connsiteY13" fmla="*/ 1973867 h 3334674"/>
                  <a:gd name="connsiteX14" fmla="*/ 1315566 w 2860627"/>
                  <a:gd name="connsiteY14" fmla="*/ 1469419 h 3334674"/>
                  <a:gd name="connsiteX15" fmla="*/ 1294771 w 2860627"/>
                  <a:gd name="connsiteY15" fmla="*/ 1450917 h 3334674"/>
                  <a:gd name="connsiteX16" fmla="*/ 1253957 w 2860627"/>
                  <a:gd name="connsiteY16" fmla="*/ 1414601 h 3334674"/>
                  <a:gd name="connsiteX17" fmla="*/ 1259713 w 2860627"/>
                  <a:gd name="connsiteY17" fmla="*/ 1414265 h 3334674"/>
                  <a:gd name="connsiteX18" fmla="*/ 1156260 w 2860627"/>
                  <a:gd name="connsiteY18" fmla="*/ 686769 h 3334674"/>
                  <a:gd name="connsiteX19" fmla="*/ 2022208 w 2860627"/>
                  <a:gd name="connsiteY19" fmla="*/ 483047 h 3334674"/>
                  <a:gd name="connsiteX20" fmla="*/ 2336014 w 2860627"/>
                  <a:gd name="connsiteY20" fmla="*/ 897827 h 3334674"/>
                  <a:gd name="connsiteX21" fmla="*/ 2860627 w 2860627"/>
                  <a:gd name="connsiteY21" fmla="*/ 876952 h 3334674"/>
                  <a:gd name="connsiteX22" fmla="*/ 2332439 w 2860627"/>
                  <a:gd name="connsiteY22" fmla="*/ 109484 h 3334674"/>
                  <a:gd name="connsiteX0" fmla="*/ 2332439 w 2860627"/>
                  <a:gd name="connsiteY0" fmla="*/ 176751 h 3401941"/>
                  <a:gd name="connsiteX1" fmla="*/ 1525852 w 2860627"/>
                  <a:gd name="connsiteY1" fmla="*/ 0 h 3401941"/>
                  <a:gd name="connsiteX2" fmla="*/ 364700 w 2860627"/>
                  <a:gd name="connsiteY2" fmla="*/ 1347244 h 3401941"/>
                  <a:gd name="connsiteX3" fmla="*/ 160 w 2860627"/>
                  <a:gd name="connsiteY3" fmla="*/ 1822270 h 3401941"/>
                  <a:gd name="connsiteX4" fmla="*/ 286853 w 2860627"/>
                  <a:gd name="connsiteY4" fmla="*/ 1997637 h 3401941"/>
                  <a:gd name="connsiteX5" fmla="*/ 207417 w 2860627"/>
                  <a:gd name="connsiteY5" fmla="*/ 2178545 h 3401941"/>
                  <a:gd name="connsiteX6" fmla="*/ 287242 w 2860627"/>
                  <a:gd name="connsiteY6" fmla="*/ 2235165 h 3401941"/>
                  <a:gd name="connsiteX7" fmla="*/ 256972 w 2860627"/>
                  <a:gd name="connsiteY7" fmla="*/ 2329929 h 3401941"/>
                  <a:gd name="connsiteX8" fmla="*/ 368654 w 2860627"/>
                  <a:gd name="connsiteY8" fmla="*/ 2443557 h 3401941"/>
                  <a:gd name="connsiteX9" fmla="*/ 465657 w 2860627"/>
                  <a:gd name="connsiteY9" fmla="*/ 2861120 h 3401941"/>
                  <a:gd name="connsiteX10" fmla="*/ 1108723 w 2860627"/>
                  <a:gd name="connsiteY10" fmla="*/ 2788070 h 3401941"/>
                  <a:gd name="connsiteX11" fmla="*/ 1313164 w 2860627"/>
                  <a:gd name="connsiteY11" fmla="*/ 3367290 h 3401941"/>
                  <a:gd name="connsiteX12" fmla="*/ 1936108 w 2860627"/>
                  <a:gd name="connsiteY12" fmla="*/ 3388332 h 3401941"/>
                  <a:gd name="connsiteX13" fmla="*/ 1882503 w 2860627"/>
                  <a:gd name="connsiteY13" fmla="*/ 2041134 h 3401941"/>
                  <a:gd name="connsiteX14" fmla="*/ 1315566 w 2860627"/>
                  <a:gd name="connsiteY14" fmla="*/ 1536686 h 3401941"/>
                  <a:gd name="connsiteX15" fmla="*/ 1294771 w 2860627"/>
                  <a:gd name="connsiteY15" fmla="*/ 1518184 h 3401941"/>
                  <a:gd name="connsiteX16" fmla="*/ 1253957 w 2860627"/>
                  <a:gd name="connsiteY16" fmla="*/ 1481868 h 3401941"/>
                  <a:gd name="connsiteX17" fmla="*/ 1259713 w 2860627"/>
                  <a:gd name="connsiteY17" fmla="*/ 1481532 h 3401941"/>
                  <a:gd name="connsiteX18" fmla="*/ 1156260 w 2860627"/>
                  <a:gd name="connsiteY18" fmla="*/ 754036 h 3401941"/>
                  <a:gd name="connsiteX19" fmla="*/ 2022208 w 2860627"/>
                  <a:gd name="connsiteY19" fmla="*/ 550314 h 3401941"/>
                  <a:gd name="connsiteX20" fmla="*/ 2336014 w 2860627"/>
                  <a:gd name="connsiteY20" fmla="*/ 965094 h 3401941"/>
                  <a:gd name="connsiteX21" fmla="*/ 2860627 w 2860627"/>
                  <a:gd name="connsiteY21" fmla="*/ 944219 h 3401941"/>
                  <a:gd name="connsiteX22" fmla="*/ 2332439 w 2860627"/>
                  <a:gd name="connsiteY22" fmla="*/ 176751 h 3401941"/>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94771 w 2860627"/>
                  <a:gd name="connsiteY15" fmla="*/ 1527433 h 3411190"/>
                  <a:gd name="connsiteX16" fmla="*/ 1253957 w 2860627"/>
                  <a:gd name="connsiteY16" fmla="*/ 1491117 h 3411190"/>
                  <a:gd name="connsiteX17" fmla="*/ 1259713 w 2860627"/>
                  <a:gd name="connsiteY17" fmla="*/ 1490781 h 3411190"/>
                  <a:gd name="connsiteX18" fmla="*/ 1156260 w 2860627"/>
                  <a:gd name="connsiteY18" fmla="*/ 763285 h 3411190"/>
                  <a:gd name="connsiteX19" fmla="*/ 2022208 w 2860627"/>
                  <a:gd name="connsiteY19" fmla="*/ 559563 h 3411190"/>
                  <a:gd name="connsiteX20" fmla="*/ 2336014 w 2860627"/>
                  <a:gd name="connsiteY20" fmla="*/ 974343 h 3411190"/>
                  <a:gd name="connsiteX21" fmla="*/ 2860627 w 2860627"/>
                  <a:gd name="connsiteY21" fmla="*/ 953468 h 3411190"/>
                  <a:gd name="connsiteX22" fmla="*/ 2332439 w 2860627"/>
                  <a:gd name="connsiteY22"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315566 w 2860627"/>
                  <a:gd name="connsiteY14" fmla="*/ 1545935 h 3411190"/>
                  <a:gd name="connsiteX15" fmla="*/ 1253957 w 2860627"/>
                  <a:gd name="connsiteY15" fmla="*/ 1491117 h 3411190"/>
                  <a:gd name="connsiteX16" fmla="*/ 1259713 w 2860627"/>
                  <a:gd name="connsiteY16" fmla="*/ 1490781 h 3411190"/>
                  <a:gd name="connsiteX17" fmla="*/ 1156260 w 2860627"/>
                  <a:gd name="connsiteY17" fmla="*/ 763285 h 3411190"/>
                  <a:gd name="connsiteX18" fmla="*/ 2022208 w 2860627"/>
                  <a:gd name="connsiteY18" fmla="*/ 559563 h 3411190"/>
                  <a:gd name="connsiteX19" fmla="*/ 2336014 w 2860627"/>
                  <a:gd name="connsiteY19" fmla="*/ 974343 h 3411190"/>
                  <a:gd name="connsiteX20" fmla="*/ 2860627 w 2860627"/>
                  <a:gd name="connsiteY20" fmla="*/ 953468 h 3411190"/>
                  <a:gd name="connsiteX21" fmla="*/ 2332439 w 2860627"/>
                  <a:gd name="connsiteY21"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2503 w 2860627"/>
                  <a:gd name="connsiteY13" fmla="*/ 2050383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62177 w 2860627"/>
                  <a:gd name="connsiteY13" fmla="*/ 210463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28840 w 2860627"/>
                  <a:gd name="connsiteY13" fmla="*/ 2162380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 name="connsiteX0" fmla="*/ 2332439 w 2860627"/>
                  <a:gd name="connsiteY0" fmla="*/ 186000 h 3411190"/>
                  <a:gd name="connsiteX1" fmla="*/ 1525852 w 2860627"/>
                  <a:gd name="connsiteY1" fmla="*/ 9249 h 3411190"/>
                  <a:gd name="connsiteX2" fmla="*/ 364700 w 2860627"/>
                  <a:gd name="connsiteY2" fmla="*/ 1356493 h 3411190"/>
                  <a:gd name="connsiteX3" fmla="*/ 160 w 2860627"/>
                  <a:gd name="connsiteY3" fmla="*/ 1831519 h 3411190"/>
                  <a:gd name="connsiteX4" fmla="*/ 286853 w 2860627"/>
                  <a:gd name="connsiteY4" fmla="*/ 2006886 h 3411190"/>
                  <a:gd name="connsiteX5" fmla="*/ 207417 w 2860627"/>
                  <a:gd name="connsiteY5" fmla="*/ 2187794 h 3411190"/>
                  <a:gd name="connsiteX6" fmla="*/ 287242 w 2860627"/>
                  <a:gd name="connsiteY6" fmla="*/ 2244414 h 3411190"/>
                  <a:gd name="connsiteX7" fmla="*/ 256972 w 2860627"/>
                  <a:gd name="connsiteY7" fmla="*/ 2339178 h 3411190"/>
                  <a:gd name="connsiteX8" fmla="*/ 368654 w 2860627"/>
                  <a:gd name="connsiteY8" fmla="*/ 2452806 h 3411190"/>
                  <a:gd name="connsiteX9" fmla="*/ 465657 w 2860627"/>
                  <a:gd name="connsiteY9" fmla="*/ 2870369 h 3411190"/>
                  <a:gd name="connsiteX10" fmla="*/ 1108723 w 2860627"/>
                  <a:gd name="connsiteY10" fmla="*/ 2797319 h 3411190"/>
                  <a:gd name="connsiteX11" fmla="*/ 1313164 w 2860627"/>
                  <a:gd name="connsiteY11" fmla="*/ 3376539 h 3411190"/>
                  <a:gd name="connsiteX12" fmla="*/ 1936108 w 2860627"/>
                  <a:gd name="connsiteY12" fmla="*/ 3397581 h 3411190"/>
                  <a:gd name="connsiteX13" fmla="*/ 1886582 w 2860627"/>
                  <a:gd name="connsiteY13" fmla="*/ 2195718 h 3411190"/>
                  <a:gd name="connsiteX14" fmla="*/ 1253957 w 2860627"/>
                  <a:gd name="connsiteY14" fmla="*/ 1491117 h 3411190"/>
                  <a:gd name="connsiteX15" fmla="*/ 1259713 w 2860627"/>
                  <a:gd name="connsiteY15" fmla="*/ 1490781 h 3411190"/>
                  <a:gd name="connsiteX16" fmla="*/ 1156260 w 2860627"/>
                  <a:gd name="connsiteY16" fmla="*/ 763285 h 3411190"/>
                  <a:gd name="connsiteX17" fmla="*/ 2022208 w 2860627"/>
                  <a:gd name="connsiteY17" fmla="*/ 559563 h 3411190"/>
                  <a:gd name="connsiteX18" fmla="*/ 2336014 w 2860627"/>
                  <a:gd name="connsiteY18" fmla="*/ 974343 h 3411190"/>
                  <a:gd name="connsiteX19" fmla="*/ 2860627 w 2860627"/>
                  <a:gd name="connsiteY19" fmla="*/ 953468 h 3411190"/>
                  <a:gd name="connsiteX20" fmla="*/ 2332439 w 2860627"/>
                  <a:gd name="connsiteY20" fmla="*/ 186000 h 341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0627" h="3411190">
                    <a:moveTo>
                      <a:pt x="2332439" y="186000"/>
                    </a:moveTo>
                    <a:cubicBezTo>
                      <a:pt x="2114028" y="67375"/>
                      <a:pt x="1894506" y="-31252"/>
                      <a:pt x="1525852" y="9249"/>
                    </a:cubicBezTo>
                    <a:cubicBezTo>
                      <a:pt x="735732" y="27225"/>
                      <a:pt x="265149" y="734924"/>
                      <a:pt x="364700" y="1356493"/>
                    </a:cubicBezTo>
                    <a:cubicBezTo>
                      <a:pt x="243187" y="1514835"/>
                      <a:pt x="-7219" y="1802068"/>
                      <a:pt x="160" y="1831519"/>
                    </a:cubicBezTo>
                    <a:cubicBezTo>
                      <a:pt x="17130" y="1925603"/>
                      <a:pt x="185001" y="1956813"/>
                      <a:pt x="286853" y="2006886"/>
                    </a:cubicBezTo>
                    <a:cubicBezTo>
                      <a:pt x="253040" y="2069284"/>
                      <a:pt x="200362" y="2166263"/>
                      <a:pt x="207417" y="2187794"/>
                    </a:cubicBezTo>
                    <a:cubicBezTo>
                      <a:pt x="222499" y="2208763"/>
                      <a:pt x="256442" y="2226588"/>
                      <a:pt x="287242" y="2244414"/>
                    </a:cubicBezTo>
                    <a:cubicBezTo>
                      <a:pt x="277153" y="2276002"/>
                      <a:pt x="241912" y="2313878"/>
                      <a:pt x="256972" y="2339178"/>
                    </a:cubicBezTo>
                    <a:cubicBezTo>
                      <a:pt x="285816" y="2378102"/>
                      <a:pt x="349241" y="2404451"/>
                      <a:pt x="368654" y="2452806"/>
                    </a:cubicBezTo>
                    <a:cubicBezTo>
                      <a:pt x="412514" y="2527024"/>
                      <a:pt x="255179" y="2774145"/>
                      <a:pt x="465657" y="2870369"/>
                    </a:cubicBezTo>
                    <a:cubicBezTo>
                      <a:pt x="653816" y="2944521"/>
                      <a:pt x="911133" y="2842626"/>
                      <a:pt x="1108723" y="2797319"/>
                    </a:cubicBezTo>
                    <a:cubicBezTo>
                      <a:pt x="1261750" y="2755661"/>
                      <a:pt x="1267023" y="3179274"/>
                      <a:pt x="1313164" y="3376539"/>
                    </a:cubicBezTo>
                    <a:cubicBezTo>
                      <a:pt x="1541931" y="3416747"/>
                      <a:pt x="1746247" y="3419423"/>
                      <a:pt x="1936108" y="3397581"/>
                    </a:cubicBezTo>
                    <a:cubicBezTo>
                      <a:pt x="1911464" y="2966600"/>
                      <a:pt x="1933512" y="2397598"/>
                      <a:pt x="1886582" y="2195718"/>
                    </a:cubicBezTo>
                    <a:cubicBezTo>
                      <a:pt x="1843777" y="1980896"/>
                      <a:pt x="1445585" y="1714871"/>
                      <a:pt x="1253957" y="1491117"/>
                    </a:cubicBezTo>
                    <a:lnTo>
                      <a:pt x="1259713" y="1490781"/>
                    </a:lnTo>
                    <a:cubicBezTo>
                      <a:pt x="1069359" y="1294123"/>
                      <a:pt x="1020028" y="999248"/>
                      <a:pt x="1156260" y="763285"/>
                    </a:cubicBezTo>
                    <a:cubicBezTo>
                      <a:pt x="1324542" y="471813"/>
                      <a:pt x="1712240" y="380603"/>
                      <a:pt x="2022208" y="559563"/>
                    </a:cubicBezTo>
                    <a:cubicBezTo>
                      <a:pt x="2187368" y="654919"/>
                      <a:pt x="2297137" y="807738"/>
                      <a:pt x="2336014" y="974343"/>
                    </a:cubicBezTo>
                    <a:lnTo>
                      <a:pt x="2860627" y="953468"/>
                    </a:lnTo>
                    <a:cubicBezTo>
                      <a:pt x="2773794" y="641332"/>
                      <a:pt x="2600917" y="331818"/>
                      <a:pt x="2332439" y="18600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sp>
            <p:nvSpPr>
              <p:cNvPr id="20" name="Oval 19">
                <a:extLst>
                  <a:ext uri="{FF2B5EF4-FFF2-40B4-BE49-F238E27FC236}">
                    <a16:creationId xmlns:a16="http://schemas.microsoft.com/office/drawing/2014/main" id="{FAD37689-DF35-7F34-62B3-16239A7EC3BD}"/>
                  </a:ext>
                </a:extLst>
              </p:cNvPr>
              <p:cNvSpPr/>
              <p:nvPr/>
            </p:nvSpPr>
            <p:spPr>
              <a:xfrm>
                <a:off x="395536" y="4869725"/>
                <a:ext cx="852711" cy="85271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white"/>
                  </a:solidFill>
                  <a:effectLst/>
                  <a:uLnTx/>
                  <a:uFillTx/>
                  <a:latin typeface="Arial"/>
                  <a:cs typeface="+mn-cs"/>
                </a:endParaRPr>
              </a:p>
            </p:txBody>
          </p:sp>
        </p:grpSp>
      </p:grpSp>
    </p:spTree>
    <p:extLst>
      <p:ext uri="{BB962C8B-B14F-4D97-AF65-F5344CB8AC3E}">
        <p14:creationId xmlns:p14="http://schemas.microsoft.com/office/powerpoint/2010/main" val="1511484876"/>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28</a:t>
            </a:fld>
            <a:endParaRPr lang="en"/>
          </a:p>
        </p:txBody>
      </p:sp>
      <p:sp>
        <p:nvSpPr>
          <p:cNvPr id="3" name="Google Shape;189;p12"/>
          <p:cNvSpPr txBox="1">
            <a:spLocks/>
          </p:cNvSpPr>
          <p:nvPr/>
        </p:nvSpPr>
        <p:spPr>
          <a:xfrm>
            <a:off x="1535662" y="1995686"/>
            <a:ext cx="6072675" cy="766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01600" indent="0" algn="ctr" rtl="1">
              <a:lnSpc>
                <a:spcPct val="150000"/>
              </a:lnSpc>
              <a:spcBef>
                <a:spcPts val="600"/>
              </a:spcBef>
              <a:buClr>
                <a:schemeClr val="accent4"/>
              </a:buClr>
              <a:buSzPts val="2000"/>
              <a:buFont typeface="Roboto Condensed Light"/>
              <a:buNone/>
              <a:defRPr sz="2400" b="1">
                <a:solidFill>
                  <a:schemeClr val="accent4">
                    <a:lumMod val="50000"/>
                  </a:schemeClr>
                </a:solidFill>
                <a:latin typeface="Roboto Condensed Light"/>
                <a:ea typeface="Roboto Condensed Light"/>
                <a:cs typeface="B Nazanin" panose="00000400000000000000" pitchFamily="2" charset="-78"/>
                <a:sym typeface="Roboto Condensed Light"/>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9pPr>
          </a:lstStyle>
          <a:p>
            <a:pPr>
              <a:lnSpc>
                <a:spcPct val="300000"/>
              </a:lnSpc>
            </a:pPr>
            <a:r>
              <a:rPr lang="fa-IR" sz="4000" dirty="0"/>
              <a:t>تحولات </a:t>
            </a:r>
            <a:r>
              <a:rPr lang="fa-IR" sz="3600" dirty="0"/>
              <a:t>نظام</a:t>
            </a:r>
            <a:r>
              <a:rPr lang="fa-IR" sz="4000" dirty="0"/>
              <a:t> مالیاتی</a:t>
            </a:r>
          </a:p>
          <a:p>
            <a:pPr>
              <a:lnSpc>
                <a:spcPct val="100000"/>
              </a:lnSpc>
            </a:pPr>
            <a:r>
              <a:rPr lang="fa-IR" sz="2800" dirty="0"/>
              <a:t>مالیات ستانی داده محور </a:t>
            </a:r>
          </a:p>
          <a:p>
            <a:pPr>
              <a:lnSpc>
                <a:spcPct val="100000"/>
              </a:lnSpc>
            </a:pPr>
            <a:r>
              <a:rPr lang="fa-IR" dirty="0"/>
              <a:t>استفاده از الگوریتمهای کنترل داده و هوش مصنوعی</a:t>
            </a:r>
          </a:p>
        </p:txBody>
      </p:sp>
    </p:spTree>
    <p:extLst>
      <p:ext uri="{BB962C8B-B14F-4D97-AF65-F5344CB8AC3E}">
        <p14:creationId xmlns:p14="http://schemas.microsoft.com/office/powerpoint/2010/main" val="35847340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3A45E0C-3E81-372B-7C14-0733EF486A8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42C747-0F9D-D7F8-76A9-8B74ADCB213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29</a:t>
            </a:fld>
            <a:endParaRPr lang="en"/>
          </a:p>
        </p:txBody>
      </p:sp>
      <p:sp>
        <p:nvSpPr>
          <p:cNvPr id="3" name="Google Shape;189;p12">
            <a:extLst>
              <a:ext uri="{FF2B5EF4-FFF2-40B4-BE49-F238E27FC236}">
                <a16:creationId xmlns:a16="http://schemas.microsoft.com/office/drawing/2014/main" id="{20FE987A-B60C-5D77-9764-36D3CB1E2A86}"/>
              </a:ext>
            </a:extLst>
          </p:cNvPr>
          <p:cNvSpPr txBox="1">
            <a:spLocks/>
          </p:cNvSpPr>
          <p:nvPr/>
        </p:nvSpPr>
        <p:spPr>
          <a:xfrm>
            <a:off x="1058966" y="2427734"/>
            <a:ext cx="7284810" cy="766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01600" indent="0" algn="just" rtl="1">
              <a:lnSpc>
                <a:spcPct val="150000"/>
              </a:lnSpc>
              <a:spcBef>
                <a:spcPts val="600"/>
              </a:spcBef>
              <a:buClr>
                <a:schemeClr val="accent4"/>
              </a:buClr>
              <a:buSzPts val="2000"/>
              <a:buFont typeface="Roboto Condensed Light"/>
              <a:buNone/>
              <a:defRPr b="1">
                <a:solidFill>
                  <a:schemeClr val="accent4">
                    <a:lumMod val="50000"/>
                  </a:schemeClr>
                </a:solidFill>
                <a:latin typeface="Roboto Condensed Light"/>
                <a:ea typeface="Roboto Condensed Light"/>
                <a:cs typeface="B Nazanin" panose="00000400000000000000" pitchFamily="2" charset="-78"/>
                <a:sym typeface="Roboto Condensed Light"/>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9pPr>
          </a:lstStyle>
          <a:p>
            <a:r>
              <a:rPr lang="fa-IR" sz="1800" dirty="0"/>
              <a:t>سازمان امور مالیاتی </a:t>
            </a:r>
            <a:r>
              <a:rPr lang="fa-IR" sz="1800" dirty="0">
                <a:solidFill>
                  <a:srgbClr val="FF0000"/>
                </a:solidFill>
              </a:rPr>
              <a:t>بر اساس ضوابط و معیارهای ریسک </a:t>
            </a:r>
            <a:r>
              <a:rPr lang="fa-IR" sz="1800" dirty="0"/>
              <a:t>خود می‌تواند حداکثر </a:t>
            </a:r>
            <a:r>
              <a:rPr lang="fa-IR" sz="1800" dirty="0">
                <a:solidFill>
                  <a:srgbClr val="FF0000"/>
                </a:solidFill>
              </a:rPr>
              <a:t>۲.۵ درصد مؤدیان عضو سامانه مودیان </a:t>
            </a:r>
            <a:r>
              <a:rPr lang="fa-IR" sz="1800" dirty="0"/>
              <a:t>را به قید قرعه برای حسابرسی مالیاتی انتخاب نماید. شایان ذکر است این مورد برای مودیانی که عضو سامانه مودیان نیستند نمی‌باشد و سازمان همه این مودیان را مورد حسابرسی مالیاتی قرار می‌دهد.</a:t>
            </a:r>
          </a:p>
        </p:txBody>
      </p:sp>
    </p:spTree>
    <p:extLst>
      <p:ext uri="{BB962C8B-B14F-4D97-AF65-F5344CB8AC3E}">
        <p14:creationId xmlns:p14="http://schemas.microsoft.com/office/powerpoint/2010/main" val="35235845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30</a:t>
            </a:fld>
            <a:endParaRPr lang="en"/>
          </a:p>
        </p:txBody>
      </p:sp>
      <p:sp>
        <p:nvSpPr>
          <p:cNvPr id="17" name="Text Placeholder 1"/>
          <p:cNvSpPr>
            <a:spLocks noGrp="1"/>
          </p:cNvSpPr>
          <p:nvPr>
            <p:ph type="body" idx="1"/>
          </p:nvPr>
        </p:nvSpPr>
        <p:spPr>
          <a:xfrm>
            <a:off x="814275" y="2139702"/>
            <a:ext cx="7200800" cy="1862754"/>
          </a:xfrm>
          <a:noFill/>
          <a:ln>
            <a:noFill/>
          </a:ln>
        </p:spPr>
        <p:txBody>
          <a:bodyPr spcFirstLastPara="1" wrap="square" lIns="91425" tIns="91425" rIns="91425" bIns="91425" numCol="2" anchor="ctr" anchorCtr="0">
            <a:noAutofit/>
          </a:bodyPr>
          <a:lstStyle/>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جامع اطلاعات حساب‌های بانکی (جاماب)</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ثنا</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سخا</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ثبت املاک و اسکان</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جامع ثبت شرکتها</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ثبتارش</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جامع مالیاتی</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مودیان مالیاتی</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گمرک </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جامع انبارها</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جامع تجارت</a:t>
            </a:r>
          </a:p>
          <a:p>
            <a:pPr algn="just" rtl="1">
              <a:buFont typeface="Arial" panose="020B0604020202020204" pitchFamily="34" charset="0"/>
              <a:buChar char="•"/>
            </a:pPr>
            <a:r>
              <a:rPr lang="fa-IR" sz="1400" b="1" dirty="0">
                <a:solidFill>
                  <a:schemeClr val="accent4">
                    <a:lumMod val="50000"/>
                  </a:schemeClr>
                </a:solidFill>
                <a:cs typeface="B Nazanin" panose="00000400000000000000" pitchFamily="2" charset="-78"/>
              </a:rPr>
              <a:t>سامانه سجام</a:t>
            </a:r>
          </a:p>
          <a:p>
            <a:pPr algn="just" rtl="1">
              <a:buFont typeface="Arial" panose="020B0604020202020204" pitchFamily="34" charset="0"/>
              <a:buChar char="•"/>
            </a:pPr>
            <a:endParaRPr lang="fa-IR" sz="1400" b="1" dirty="0">
              <a:solidFill>
                <a:schemeClr val="accent4">
                  <a:lumMod val="50000"/>
                </a:schemeClr>
              </a:solidFill>
              <a:cs typeface="B Nazanin" panose="00000400000000000000" pitchFamily="2" charset="-78"/>
            </a:endParaRPr>
          </a:p>
        </p:txBody>
      </p:sp>
      <p:sp>
        <p:nvSpPr>
          <p:cNvPr id="9" name="Title 8"/>
          <p:cNvSpPr>
            <a:spLocks noGrp="1"/>
          </p:cNvSpPr>
          <p:nvPr>
            <p:ph type="title"/>
          </p:nvPr>
        </p:nvSpPr>
        <p:spPr>
          <a:xfrm>
            <a:off x="2987824" y="287178"/>
            <a:ext cx="5258400" cy="766200"/>
          </a:xfr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تحولات نظام مالیاتی</a:t>
            </a:r>
          </a:p>
        </p:txBody>
      </p:sp>
      <p:sp>
        <p:nvSpPr>
          <p:cNvPr id="19" name="Google Shape;189;p12"/>
          <p:cNvSpPr txBox="1">
            <a:spLocks/>
          </p:cNvSpPr>
          <p:nvPr/>
        </p:nvSpPr>
        <p:spPr>
          <a:xfrm>
            <a:off x="3203848" y="1213440"/>
            <a:ext cx="6072675" cy="766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01600" indent="0" algn="ctr" rtl="1">
              <a:lnSpc>
                <a:spcPct val="150000"/>
              </a:lnSpc>
              <a:spcBef>
                <a:spcPts val="600"/>
              </a:spcBef>
              <a:buClr>
                <a:schemeClr val="accent4"/>
              </a:buClr>
              <a:buSzPts val="2000"/>
              <a:buFont typeface="Roboto Condensed Light"/>
              <a:buNone/>
              <a:defRPr sz="2400" b="1">
                <a:solidFill>
                  <a:schemeClr val="accent4">
                    <a:lumMod val="50000"/>
                  </a:schemeClr>
                </a:solidFill>
                <a:latin typeface="Roboto Condensed Light"/>
                <a:ea typeface="Roboto Condensed Light"/>
                <a:cs typeface="B Nazanin" panose="00000400000000000000" pitchFamily="2" charset="-78"/>
                <a:sym typeface="Roboto Condensed Light"/>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9pPr>
          </a:lstStyle>
          <a:p>
            <a:r>
              <a:rPr lang="fa-IR" sz="2000" dirty="0"/>
              <a:t>داده محوری، حسابرسی سیستمی و هوشمند</a:t>
            </a:r>
          </a:p>
        </p:txBody>
      </p:sp>
    </p:spTree>
    <p:extLst>
      <p:ext uri="{BB962C8B-B14F-4D97-AF65-F5344CB8AC3E}">
        <p14:creationId xmlns:p14="http://schemas.microsoft.com/office/powerpoint/2010/main" val="598749062"/>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31</a:t>
            </a:fld>
            <a:endParaRPr lang="en"/>
          </a:p>
        </p:txBody>
      </p:sp>
      <p:sp>
        <p:nvSpPr>
          <p:cNvPr id="17" name="Text Placeholder 1"/>
          <p:cNvSpPr>
            <a:spLocks noGrp="1"/>
          </p:cNvSpPr>
          <p:nvPr>
            <p:ph type="body" idx="1"/>
          </p:nvPr>
        </p:nvSpPr>
        <p:spPr>
          <a:xfrm>
            <a:off x="611560" y="1563638"/>
            <a:ext cx="7488832" cy="1862754"/>
          </a:xfrm>
          <a:noFill/>
          <a:ln>
            <a:noFill/>
          </a:ln>
        </p:spPr>
        <p:txBody>
          <a:bodyPr spcFirstLastPara="1" wrap="square" lIns="91425" tIns="91425" rIns="91425" bIns="91425" numCol="1" anchor="ctr" anchorCtr="0">
            <a:noAutofit/>
          </a:bodyPr>
          <a:lstStyle/>
          <a:p>
            <a:pPr marL="101600" indent="0" algn="ctr" rtl="1">
              <a:buNone/>
            </a:pPr>
            <a:r>
              <a:rPr lang="fa-IR" sz="1400" b="1" dirty="0">
                <a:solidFill>
                  <a:schemeClr val="accent4">
                    <a:lumMod val="50000"/>
                  </a:schemeClr>
                </a:solidFill>
                <a:cs typeface="B Nazanin" panose="00000400000000000000" pitchFamily="2" charset="-78"/>
              </a:rPr>
              <a:t>حسابرسی مالیاتی سود و زیانی     </a:t>
            </a:r>
            <a:r>
              <a:rPr lang="fa-IR" sz="3200" b="1" dirty="0">
                <a:solidFill>
                  <a:schemeClr val="accent4">
                    <a:lumMod val="50000"/>
                  </a:schemeClr>
                </a:solidFill>
                <a:cs typeface="B Nazanin" panose="00000400000000000000" pitchFamily="2" charset="-78"/>
              </a:rPr>
              <a:t>+</a:t>
            </a:r>
            <a:r>
              <a:rPr lang="fa-IR" sz="1400" b="1" dirty="0">
                <a:solidFill>
                  <a:schemeClr val="accent4">
                    <a:lumMod val="50000"/>
                  </a:schemeClr>
                </a:solidFill>
                <a:cs typeface="B Nazanin" panose="00000400000000000000" pitchFamily="2" charset="-78"/>
              </a:rPr>
              <a:t>      حسابرسی مالیاتی تراکنشهای بانکی</a:t>
            </a:r>
          </a:p>
          <a:p>
            <a:pPr marL="101600" indent="0" algn="ctr" rtl="1">
              <a:buNone/>
            </a:pPr>
            <a:endParaRPr lang="fa-IR" sz="1400" b="1" dirty="0">
              <a:solidFill>
                <a:schemeClr val="accent4">
                  <a:lumMod val="50000"/>
                </a:schemeClr>
              </a:solidFill>
              <a:cs typeface="B Nazanin" panose="00000400000000000000" pitchFamily="2" charset="-78"/>
            </a:endParaRPr>
          </a:p>
          <a:p>
            <a:pPr marL="101600" indent="0" algn="ctr" rtl="1">
              <a:buNone/>
            </a:pPr>
            <a:r>
              <a:rPr lang="fa-IR" sz="1400" b="1" dirty="0">
                <a:solidFill>
                  <a:schemeClr val="accent4">
                    <a:lumMod val="50000"/>
                  </a:schemeClr>
                </a:solidFill>
                <a:cs typeface="B Nazanin" panose="00000400000000000000" pitchFamily="2" charset="-78"/>
              </a:rPr>
              <a:t>ارسال موارد مشکوک به اداره مبارزه با پولشویی (سازمان امور مالیاتی جز  اشخاص موضوع ماده 5 ق.م.پ)</a:t>
            </a:r>
          </a:p>
        </p:txBody>
      </p:sp>
      <p:sp>
        <p:nvSpPr>
          <p:cNvPr id="9" name="Title 8"/>
          <p:cNvSpPr>
            <a:spLocks noGrp="1"/>
          </p:cNvSpPr>
          <p:nvPr>
            <p:ph type="title"/>
          </p:nvPr>
        </p:nvSpPr>
        <p:spPr>
          <a:xfrm>
            <a:off x="2987824" y="267494"/>
            <a:ext cx="5258400" cy="766200"/>
          </a:xfr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تحولات نظام مالیاتی</a:t>
            </a:r>
          </a:p>
        </p:txBody>
      </p:sp>
    </p:spTree>
    <p:extLst>
      <p:ext uri="{BB962C8B-B14F-4D97-AF65-F5344CB8AC3E}">
        <p14:creationId xmlns:p14="http://schemas.microsoft.com/office/powerpoint/2010/main" val="2841710570"/>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32</a:t>
            </a:fld>
            <a:endParaRPr lang="en"/>
          </a:p>
        </p:txBody>
      </p:sp>
      <p:sp>
        <p:nvSpPr>
          <p:cNvPr id="9" name="Title 8"/>
          <p:cNvSpPr>
            <a:spLocks noGrp="1"/>
          </p:cNvSpPr>
          <p:nvPr>
            <p:ph type="title"/>
          </p:nvPr>
        </p:nvSpPr>
        <p:spPr>
          <a:xfrm>
            <a:off x="2987824" y="267494"/>
            <a:ext cx="5258400" cy="766200"/>
          </a:xfrm>
          <a:noFill/>
          <a:ln>
            <a:noFill/>
          </a:ln>
        </p:spPr>
        <p:txBody>
          <a:bodyPr spcFirstLastPara="1" wrap="square" lIns="91425" tIns="91425" rIns="91425" bIns="91425" anchor="ctr" anchorCtr="0">
            <a:noAutofit/>
          </a:bodyPr>
          <a:lstStyle/>
          <a:p>
            <a:pPr algn="r"/>
            <a:r>
              <a:rPr lang="fa-IR" dirty="0">
                <a:solidFill>
                  <a:schemeClr val="bg1"/>
                </a:solidFill>
                <a:latin typeface="Roboto Condensed Light"/>
                <a:ea typeface="Roboto Condensed Light"/>
                <a:cs typeface="B Nazanin" panose="00000400000000000000" pitchFamily="2" charset="-78"/>
              </a:rPr>
              <a:t>سامانه مودیان</a:t>
            </a:r>
          </a:p>
        </p:txBody>
      </p:sp>
      <p:sp>
        <p:nvSpPr>
          <p:cNvPr id="3" name="Rectangle 2"/>
          <p:cNvSpPr/>
          <p:nvPr/>
        </p:nvSpPr>
        <p:spPr>
          <a:xfrm>
            <a:off x="728852" y="1347614"/>
            <a:ext cx="7632848" cy="2314544"/>
          </a:xfrm>
          <a:prstGeom prst="rect">
            <a:avLst/>
          </a:prstGeom>
          <a:noFill/>
          <a:ln>
            <a:noFill/>
          </a:ln>
        </p:spPr>
        <p:txBody>
          <a:bodyPr spcFirstLastPara="1" wrap="square" lIns="91425" tIns="91425" rIns="91425" bIns="91425" anchor="ctr" anchorCtr="0">
            <a:noAutofit/>
          </a:bodyPr>
          <a:lstStyle/>
          <a:p>
            <a:pPr marL="101600" algn="just" rtl="1">
              <a:lnSpc>
                <a:spcPct val="150000"/>
              </a:lnSpc>
              <a:spcBef>
                <a:spcPts val="600"/>
              </a:spcBef>
              <a:buClr>
                <a:schemeClr val="accent4"/>
              </a:buClr>
              <a:buSzPts val="2000"/>
              <a:buFont typeface="Roboto Condensed Light"/>
              <a:buNone/>
            </a:pPr>
            <a:r>
              <a:rPr lang="ar-SA" b="1" dirty="0">
                <a:solidFill>
                  <a:schemeClr val="accent4">
                    <a:lumMod val="50000"/>
                  </a:schemeClr>
                </a:solidFill>
                <a:latin typeface="Roboto Condensed Light"/>
                <a:ea typeface="Roboto Condensed Light"/>
                <a:cs typeface="B Nazanin" panose="00000400000000000000" pitchFamily="2" charset="-78"/>
                <a:sym typeface="Roboto Condensed Light"/>
              </a:rPr>
              <a:t>سامانه ای است تحت مدیریت سازمان که در آن به هر مودی، کارپوشه ویژه­ای اختصاص یافته و تبادل اطلاعات میان مودیان و سازمان منحصرا از طریق آن کارپوشه انجام می­ شود. مودیان می­ توانند با استفاده از هرگونه سخت افزار یا نرم افزار اعم از رایانه شخصی، پایانه فروشگاهی، سامانه ­های ابری یا هر وسیله دیگری که حافظه مالیاتی به آن متصل شده باشد، به سامانه مودیان متصل شوند. مرجع نهائی ثبت، صدور و استعلام صورتحساب الکترونیکی، سامانه مودیان می ­باشد.</a:t>
            </a:r>
            <a:endParaRPr lang="fa-IR" b="1" dirty="0">
              <a:solidFill>
                <a:schemeClr val="accent4">
                  <a:lumMod val="50000"/>
                </a:schemeClr>
              </a:solidFill>
              <a:latin typeface="Roboto Condensed Light"/>
              <a:ea typeface="Roboto Condensed Light"/>
              <a:cs typeface="B Nazanin" panose="00000400000000000000" pitchFamily="2" charset="-78"/>
              <a:sym typeface="Roboto Condensed Light"/>
            </a:endParaRPr>
          </a:p>
        </p:txBody>
      </p:sp>
    </p:spTree>
    <p:extLst>
      <p:ext uri="{BB962C8B-B14F-4D97-AF65-F5344CB8AC3E}">
        <p14:creationId xmlns:p14="http://schemas.microsoft.com/office/powerpoint/2010/main" val="1815414981"/>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032403" y="371154"/>
            <a:ext cx="5232401" cy="543185"/>
          </a:xfrm>
          <a:noFill/>
          <a:ln>
            <a:noFill/>
          </a:ln>
        </p:spPr>
        <p:txBody>
          <a:bodyPr spcFirstLastPara="1" wrap="square" lIns="91425" tIns="91425" rIns="91425" bIns="91425" anchor="ctr" anchorCtr="0">
            <a:noAutofit/>
          </a:bodyPr>
          <a:lstStyle/>
          <a:p>
            <a:pPr algn="r">
              <a:spcBef>
                <a:spcPts val="0"/>
              </a:spcBef>
              <a:buClr>
                <a:schemeClr val="lt1"/>
              </a:buClr>
              <a:buSzPts val="2000"/>
              <a:buFont typeface="Roboto Condensed"/>
            </a:pPr>
            <a:r>
              <a:rPr lang="fa-IR" sz="2000" b="1" dirty="0">
                <a:solidFill>
                  <a:schemeClr val="bg1"/>
                </a:solidFill>
                <a:latin typeface="Roboto Condensed Light"/>
                <a:cs typeface="B Nazanin" panose="00000400000000000000" pitchFamily="2" charset="-78"/>
                <a:sym typeface="Roboto Condensed"/>
              </a:rPr>
              <a:t>چالشهای پر تکرار در پرونده های مالیاتی</a:t>
            </a:r>
            <a:endParaRPr lang="en-US" sz="2000" b="1" dirty="0">
              <a:solidFill>
                <a:schemeClr val="bg1"/>
              </a:solidFill>
              <a:latin typeface="Roboto Condensed Light"/>
              <a:cs typeface="B Nazanin" panose="00000400000000000000" pitchFamily="2" charset="-78"/>
              <a:sym typeface="Roboto Condensed"/>
            </a:endParaRPr>
          </a:p>
        </p:txBody>
      </p:sp>
      <p:sp>
        <p:nvSpPr>
          <p:cNvPr id="47" name="Google Shape;190;p12"/>
          <p:cNvSpPr txBox="1">
            <a:spLocks/>
          </p:cNvSpPr>
          <p:nvPr/>
        </p:nvSpPr>
        <p:spPr>
          <a:xfrm>
            <a:off x="5237852" y="962952"/>
            <a:ext cx="2972179" cy="117059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01600" algn="r" rtl="1">
              <a:lnSpc>
                <a:spcPct val="150000"/>
              </a:lnSpc>
            </a:pPr>
            <a:r>
              <a:rPr lang="fa-IR" sz="1200" b="1" u="sng" dirty="0">
                <a:solidFill>
                  <a:schemeClr val="accent4">
                    <a:lumMod val="50000"/>
                  </a:schemeClr>
                </a:solidFill>
                <a:cs typeface="B Nazanin" panose="00000400000000000000" pitchFamily="2" charset="-78"/>
              </a:rPr>
              <a:t>هزینه های قابل قبول مالیاتی</a:t>
            </a:r>
          </a:p>
          <a:p>
            <a:pPr marL="101600" algn="r" rtl="1"/>
            <a:r>
              <a:rPr lang="fa-IR" sz="1200" dirty="0">
                <a:solidFill>
                  <a:schemeClr val="accent4">
                    <a:lumMod val="50000"/>
                  </a:schemeClr>
                </a:solidFill>
                <a:cs typeface="B Nazanin" panose="00000400000000000000" pitchFamily="2" charset="-78"/>
              </a:rPr>
              <a:t>- در حدود متعارف متکی به مدارک بوده</a:t>
            </a:r>
          </a:p>
          <a:p>
            <a:pPr marL="101600" algn="r" rtl="1"/>
            <a:r>
              <a:rPr lang="fa-IR" sz="1200" dirty="0">
                <a:solidFill>
                  <a:schemeClr val="accent4">
                    <a:lumMod val="50000"/>
                  </a:schemeClr>
                </a:solidFill>
                <a:cs typeface="B Nazanin" panose="00000400000000000000" pitchFamily="2" charset="-78"/>
              </a:rPr>
              <a:t>- منحصرا مربوط به تحصیل درآمد موسسه</a:t>
            </a:r>
          </a:p>
          <a:p>
            <a:pPr marL="101600" algn="r" rtl="1"/>
            <a:r>
              <a:rPr lang="fa-IR" sz="1200" dirty="0">
                <a:solidFill>
                  <a:schemeClr val="accent4">
                    <a:lumMod val="50000"/>
                  </a:schemeClr>
                </a:solidFill>
                <a:cs typeface="B Nazanin" panose="00000400000000000000" pitchFamily="2" charset="-78"/>
              </a:rPr>
              <a:t>- در دوره مالی مربوط (در غیر اینصورت تعدیلات سنواتی)</a:t>
            </a:r>
          </a:p>
          <a:p>
            <a:pPr marL="101600" algn="r" rtl="1"/>
            <a:r>
              <a:rPr lang="fa-IR" sz="1200" dirty="0">
                <a:solidFill>
                  <a:schemeClr val="accent4">
                    <a:lumMod val="50000"/>
                  </a:schemeClr>
                </a:solidFill>
                <a:cs typeface="B Nazanin" panose="00000400000000000000" pitchFamily="2" charset="-78"/>
              </a:rPr>
              <a:t>-رعایت حد نصاب‌های مقرر</a:t>
            </a:r>
          </a:p>
          <a:p>
            <a:pPr marL="101600" algn="r" rtl="1"/>
            <a:r>
              <a:rPr lang="fa-IR" sz="1200" dirty="0">
                <a:solidFill>
                  <a:schemeClr val="accent4">
                    <a:lumMod val="50000"/>
                  </a:schemeClr>
                </a:solidFill>
                <a:cs typeface="B Nazanin" panose="00000400000000000000" pitchFamily="2" charset="-78"/>
              </a:rPr>
              <a:t>(هزینه مالی- هزینه حمل)</a:t>
            </a:r>
          </a:p>
        </p:txBody>
      </p:sp>
      <p:sp>
        <p:nvSpPr>
          <p:cNvPr id="50" name="Google Shape;190;p12"/>
          <p:cNvSpPr txBox="1">
            <a:spLocks/>
          </p:cNvSpPr>
          <p:nvPr/>
        </p:nvSpPr>
        <p:spPr>
          <a:xfrm>
            <a:off x="6032578" y="2425352"/>
            <a:ext cx="2722410" cy="117059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01600" algn="r" rtl="1">
              <a:lnSpc>
                <a:spcPct val="150000"/>
              </a:lnSpc>
            </a:pPr>
            <a:r>
              <a:rPr lang="fa-IR" sz="1200" b="1" u="sng" dirty="0">
                <a:solidFill>
                  <a:schemeClr val="accent4">
                    <a:lumMod val="50000"/>
                  </a:schemeClr>
                </a:solidFill>
                <a:cs typeface="B Nazanin" panose="00000400000000000000" pitchFamily="2" charset="-78"/>
              </a:rPr>
              <a:t>معافیتها و مشوقهای مالیاتی</a:t>
            </a:r>
          </a:p>
          <a:p>
            <a:pPr marL="101600" algn="r" rtl="1"/>
            <a:r>
              <a:rPr lang="fa-IR" sz="1200" dirty="0">
                <a:solidFill>
                  <a:schemeClr val="accent4">
                    <a:lumMod val="50000"/>
                  </a:schemeClr>
                </a:solidFill>
                <a:cs typeface="B Nazanin" panose="00000400000000000000" pitchFamily="2" charset="-78"/>
              </a:rPr>
              <a:t>شرط استفاده از معافیتها و مشوقهای قانونی رعایت کلیه تکالیف قانونی و الزامات مندرج در آیین نامه ها و دستورالعمل های مربوطه است (ماده 146مکرر)</a:t>
            </a:r>
          </a:p>
        </p:txBody>
      </p:sp>
      <p:sp>
        <p:nvSpPr>
          <p:cNvPr id="51" name="Google Shape;190;p12"/>
          <p:cNvSpPr txBox="1">
            <a:spLocks/>
          </p:cNvSpPr>
          <p:nvPr/>
        </p:nvSpPr>
        <p:spPr>
          <a:xfrm>
            <a:off x="5169659" y="3739519"/>
            <a:ext cx="2657565" cy="117059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01600" algn="r" rtl="1">
              <a:lnSpc>
                <a:spcPct val="150000"/>
              </a:lnSpc>
            </a:pPr>
            <a:r>
              <a:rPr lang="fa-IR" sz="1200" b="1" u="sng" dirty="0">
                <a:solidFill>
                  <a:schemeClr val="accent4">
                    <a:lumMod val="50000"/>
                  </a:schemeClr>
                </a:solidFill>
                <a:cs typeface="B Nazanin" panose="00000400000000000000" pitchFamily="2" charset="-78"/>
              </a:rPr>
              <a:t>تراکنشهای بانکی</a:t>
            </a:r>
          </a:p>
          <a:p>
            <a:pPr marL="273050" indent="-171450" algn="r" rtl="1">
              <a:buFontTx/>
              <a:buChar char="-"/>
            </a:pPr>
            <a:r>
              <a:rPr lang="fa-IR" sz="1200" dirty="0">
                <a:solidFill>
                  <a:schemeClr val="accent4">
                    <a:lumMod val="50000"/>
                  </a:schemeClr>
                </a:solidFill>
                <a:cs typeface="B Nazanin" panose="00000400000000000000" pitchFamily="2" charset="-78"/>
              </a:rPr>
              <a:t>عدم تطابق ورودی و خروجی ها با دفاتر و مستندات</a:t>
            </a:r>
          </a:p>
          <a:p>
            <a:pPr marL="273050" indent="-171450" algn="r" rtl="1">
              <a:buFontTx/>
              <a:buChar char="-"/>
            </a:pPr>
            <a:r>
              <a:rPr lang="fa-IR" sz="1200" dirty="0">
                <a:solidFill>
                  <a:schemeClr val="accent4">
                    <a:lumMod val="50000"/>
                  </a:schemeClr>
                </a:solidFill>
                <a:cs typeface="B Nazanin" panose="00000400000000000000" pitchFamily="2" charset="-78"/>
              </a:rPr>
              <a:t>گردش حساب جاری شرکا و عدم امکان اثبات</a:t>
            </a:r>
          </a:p>
        </p:txBody>
      </p:sp>
      <p:sp>
        <p:nvSpPr>
          <p:cNvPr id="52" name="Google Shape;190;p12"/>
          <p:cNvSpPr txBox="1">
            <a:spLocks/>
          </p:cNvSpPr>
          <p:nvPr/>
        </p:nvSpPr>
        <p:spPr>
          <a:xfrm>
            <a:off x="956368" y="3776201"/>
            <a:ext cx="2941785" cy="117059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01600" algn="r" rtl="1">
              <a:lnSpc>
                <a:spcPct val="150000"/>
              </a:lnSpc>
            </a:pPr>
            <a:r>
              <a:rPr lang="fa-IR" sz="1200" b="1" u="sng" dirty="0">
                <a:solidFill>
                  <a:schemeClr val="accent4">
                    <a:lumMod val="50000"/>
                  </a:schemeClr>
                </a:solidFill>
                <a:cs typeface="B Nazanin" panose="00000400000000000000" pitchFamily="2" charset="-78"/>
              </a:rPr>
              <a:t>مالیات تکلیفی</a:t>
            </a:r>
          </a:p>
          <a:p>
            <a:pPr marL="101600" algn="r" rtl="1"/>
            <a:r>
              <a:rPr lang="fa-IR" sz="1200" dirty="0">
                <a:solidFill>
                  <a:schemeClr val="accent4">
                    <a:lumMod val="50000"/>
                  </a:schemeClr>
                </a:solidFill>
                <a:cs typeface="B Nazanin" panose="00000400000000000000" pitchFamily="2" charset="-78"/>
              </a:rPr>
              <a:t>کلیه مالیاتهایی که مکلف به کسر و ایصال آن به سازمان امور مالیاتی هست</a:t>
            </a:r>
          </a:p>
          <a:p>
            <a:pPr marL="101600" algn="r" rtl="1"/>
            <a:r>
              <a:rPr lang="fa-IR" sz="1200" dirty="0">
                <a:solidFill>
                  <a:schemeClr val="accent4">
                    <a:lumMod val="50000"/>
                  </a:schemeClr>
                </a:solidFill>
                <a:cs typeface="B Nazanin" panose="00000400000000000000" pitchFamily="2" charset="-78"/>
              </a:rPr>
              <a:t>توافقات خارج از قانون مورد پذیرش نیست</a:t>
            </a:r>
          </a:p>
        </p:txBody>
      </p:sp>
      <p:sp>
        <p:nvSpPr>
          <p:cNvPr id="53" name="Google Shape;190;p12"/>
          <p:cNvSpPr txBox="1">
            <a:spLocks/>
          </p:cNvSpPr>
          <p:nvPr/>
        </p:nvSpPr>
        <p:spPr>
          <a:xfrm>
            <a:off x="1225163" y="1162795"/>
            <a:ext cx="2941785" cy="123468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01600" algn="r" rtl="1">
              <a:lnSpc>
                <a:spcPct val="150000"/>
              </a:lnSpc>
            </a:pPr>
            <a:r>
              <a:rPr lang="fa-IR" sz="1200" b="1" u="sng" dirty="0">
                <a:solidFill>
                  <a:schemeClr val="accent4">
                    <a:lumMod val="50000"/>
                  </a:schemeClr>
                </a:solidFill>
                <a:cs typeface="B Nazanin" panose="00000400000000000000" pitchFamily="2" charset="-78"/>
              </a:rPr>
              <a:t>دادرسی مالیاتی</a:t>
            </a:r>
          </a:p>
          <a:p>
            <a:pPr marL="273050" indent="-171450" algn="r" rtl="1">
              <a:buFontTx/>
              <a:buChar char="-"/>
            </a:pPr>
            <a:r>
              <a:rPr lang="fa-IR" sz="1200" dirty="0">
                <a:solidFill>
                  <a:schemeClr val="accent4">
                    <a:lumMod val="50000"/>
                  </a:schemeClr>
                </a:solidFill>
                <a:cs typeface="B Nazanin" panose="00000400000000000000" pitchFamily="2" charset="-78"/>
              </a:rPr>
              <a:t>عدم آشنایی با فرآیند دادرسی</a:t>
            </a:r>
          </a:p>
          <a:p>
            <a:pPr marL="101600" algn="r" rtl="1"/>
            <a:r>
              <a:rPr lang="fa-IR" sz="1200" dirty="0">
                <a:solidFill>
                  <a:schemeClr val="accent4">
                    <a:lumMod val="50000"/>
                  </a:schemeClr>
                </a:solidFill>
                <a:cs typeface="B Nazanin" panose="00000400000000000000" pitchFamily="2" charset="-78"/>
              </a:rPr>
              <a:t>-  عدم همکاری با وکلای مالیاتی متخصص و مجرب</a:t>
            </a:r>
          </a:p>
        </p:txBody>
      </p:sp>
      <p:sp>
        <p:nvSpPr>
          <p:cNvPr id="54" name="Google Shape;190;p12"/>
          <p:cNvSpPr txBox="1">
            <a:spLocks/>
          </p:cNvSpPr>
          <p:nvPr/>
        </p:nvSpPr>
        <p:spPr>
          <a:xfrm>
            <a:off x="451665" y="2487283"/>
            <a:ext cx="2941785" cy="83606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01600" algn="r" rtl="1">
              <a:lnSpc>
                <a:spcPct val="150000"/>
              </a:lnSpc>
            </a:pPr>
            <a:r>
              <a:rPr lang="fa-IR" sz="1200" b="1" u="sng" dirty="0">
                <a:solidFill>
                  <a:schemeClr val="accent4">
                    <a:lumMod val="50000"/>
                  </a:schemeClr>
                </a:solidFill>
                <a:cs typeface="B Nazanin" panose="00000400000000000000" pitchFamily="2" charset="-78"/>
              </a:rPr>
              <a:t>جرائم</a:t>
            </a:r>
          </a:p>
          <a:p>
            <a:pPr marL="273050" indent="-171450" algn="r" rtl="1">
              <a:buFontTx/>
              <a:buChar char="-"/>
            </a:pPr>
            <a:r>
              <a:rPr lang="fa-IR" sz="1200" dirty="0">
                <a:solidFill>
                  <a:schemeClr val="accent4">
                    <a:lumMod val="50000"/>
                  </a:schemeClr>
                </a:solidFill>
                <a:cs typeface="B Nazanin" panose="00000400000000000000" pitchFamily="2" charset="-78"/>
              </a:rPr>
              <a:t>جلوگیری از بروز جرائم </a:t>
            </a:r>
          </a:p>
          <a:p>
            <a:pPr marL="273050" indent="-171450" algn="r" rtl="1">
              <a:buFontTx/>
              <a:buChar char="-"/>
            </a:pPr>
            <a:r>
              <a:rPr lang="fa-IR" sz="1200" dirty="0">
                <a:solidFill>
                  <a:schemeClr val="accent4">
                    <a:lumMod val="50000"/>
                  </a:schemeClr>
                </a:solidFill>
                <a:cs typeface="B Nazanin" panose="00000400000000000000" pitchFamily="2" charset="-78"/>
              </a:rPr>
              <a:t>کنترل محاسبات جرائم</a:t>
            </a:r>
          </a:p>
          <a:p>
            <a:pPr marL="273050" indent="-171450" algn="r" rtl="1">
              <a:buFontTx/>
              <a:buChar char="-"/>
            </a:pPr>
            <a:r>
              <a:rPr lang="fa-IR" sz="1200" dirty="0">
                <a:solidFill>
                  <a:schemeClr val="accent4">
                    <a:lumMod val="50000"/>
                  </a:schemeClr>
                </a:solidFill>
                <a:cs typeface="B Nazanin" panose="00000400000000000000" pitchFamily="2" charset="-78"/>
              </a:rPr>
              <a:t>بخشنامه های بخشودگی بسیار محدود شده</a:t>
            </a:r>
          </a:p>
        </p:txBody>
      </p:sp>
      <p:grpSp>
        <p:nvGrpSpPr>
          <p:cNvPr id="16" name="Group 15"/>
          <p:cNvGrpSpPr/>
          <p:nvPr/>
        </p:nvGrpSpPr>
        <p:grpSpPr>
          <a:xfrm>
            <a:off x="3219229" y="1742537"/>
            <a:ext cx="2952328" cy="2549993"/>
            <a:chOff x="3131840" y="1493804"/>
            <a:chExt cx="2952328" cy="2549993"/>
          </a:xfrm>
        </p:grpSpPr>
        <p:grpSp>
          <p:nvGrpSpPr>
            <p:cNvPr id="9" name="Group 8"/>
            <p:cNvGrpSpPr/>
            <p:nvPr/>
          </p:nvGrpSpPr>
          <p:grpSpPr>
            <a:xfrm>
              <a:off x="3131840" y="1493804"/>
              <a:ext cx="2952328" cy="2549993"/>
              <a:chOff x="3131840" y="1493804"/>
              <a:chExt cx="2952328" cy="2549993"/>
            </a:xfrm>
          </p:grpSpPr>
          <p:sp>
            <p:nvSpPr>
              <p:cNvPr id="8" name="Donut 15">
                <a:extLst>
                  <a:ext uri="{FF2B5EF4-FFF2-40B4-BE49-F238E27FC236}">
                    <a16:creationId xmlns:a16="http://schemas.microsoft.com/office/drawing/2014/main" id="{F88EA3C1-AE33-4309-A61E-52C781D749A5}"/>
                  </a:ext>
                </a:extLst>
              </p:cNvPr>
              <p:cNvSpPr/>
              <p:nvPr/>
            </p:nvSpPr>
            <p:spPr>
              <a:xfrm>
                <a:off x="3569923" y="1776726"/>
                <a:ext cx="1991292" cy="1991292"/>
              </a:xfrm>
              <a:prstGeom prst="ellipse">
                <a:avLst/>
              </a:prstGeom>
              <a:noFill/>
              <a:ln w="3429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solidFill>
                    <a:schemeClr val="tx1"/>
                  </a:solidFill>
                </a:endParaRPr>
              </a:p>
            </p:txBody>
          </p:sp>
          <p:grpSp>
            <p:nvGrpSpPr>
              <p:cNvPr id="3" name="Group 2"/>
              <p:cNvGrpSpPr/>
              <p:nvPr/>
            </p:nvGrpSpPr>
            <p:grpSpPr>
              <a:xfrm>
                <a:off x="3131840" y="1493804"/>
                <a:ext cx="2952328" cy="2549993"/>
                <a:chOff x="3131840" y="1493804"/>
                <a:chExt cx="2952328" cy="2549993"/>
              </a:xfrm>
            </p:grpSpPr>
            <p:sp>
              <p:nvSpPr>
                <p:cNvPr id="7" name="Oval 14">
                  <a:extLst>
                    <a:ext uri="{FF2B5EF4-FFF2-40B4-BE49-F238E27FC236}">
                      <a16:creationId xmlns:a16="http://schemas.microsoft.com/office/drawing/2014/main" id="{C550F325-D3BE-4905-9994-677260A73859}"/>
                    </a:ext>
                  </a:extLst>
                </p:cNvPr>
                <p:cNvSpPr/>
                <p:nvPr/>
              </p:nvSpPr>
              <p:spPr>
                <a:xfrm>
                  <a:off x="4088300" y="2295103"/>
                  <a:ext cx="954537" cy="95453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p>
              </p:txBody>
            </p:sp>
            <p:grpSp>
              <p:nvGrpSpPr>
                <p:cNvPr id="55" name="Group 54"/>
                <p:cNvGrpSpPr/>
                <p:nvPr/>
              </p:nvGrpSpPr>
              <p:grpSpPr>
                <a:xfrm>
                  <a:off x="3292867" y="1493804"/>
                  <a:ext cx="2549993" cy="2549993"/>
                  <a:chOff x="3292867" y="1666516"/>
                  <a:chExt cx="2549993" cy="2549993"/>
                </a:xfrm>
              </p:grpSpPr>
              <p:sp>
                <p:nvSpPr>
                  <p:cNvPr id="10" name="Block Arc 17">
                    <a:extLst>
                      <a:ext uri="{FF2B5EF4-FFF2-40B4-BE49-F238E27FC236}">
                        <a16:creationId xmlns:a16="http://schemas.microsoft.com/office/drawing/2014/main" id="{B8F30620-754F-46F8-94A3-846C1C42B4E9}"/>
                      </a:ext>
                    </a:extLst>
                  </p:cNvPr>
                  <p:cNvSpPr/>
                  <p:nvPr/>
                </p:nvSpPr>
                <p:spPr>
                  <a:xfrm rot="19920000">
                    <a:off x="3292867" y="1673660"/>
                    <a:ext cx="2542849" cy="2542849"/>
                  </a:xfrm>
                  <a:prstGeom prst="blockArc">
                    <a:avLst>
                      <a:gd name="adj1" fmla="val 10800000"/>
                      <a:gd name="adj2" fmla="val 14124484"/>
                      <a:gd name="adj3" fmla="val 283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solidFill>
                        <a:schemeClr val="tx1"/>
                      </a:solidFill>
                    </a:endParaRPr>
                  </a:p>
                </p:txBody>
              </p:sp>
              <p:sp>
                <p:nvSpPr>
                  <p:cNvPr id="11" name="Block Arc 18">
                    <a:extLst>
                      <a:ext uri="{FF2B5EF4-FFF2-40B4-BE49-F238E27FC236}">
                        <a16:creationId xmlns:a16="http://schemas.microsoft.com/office/drawing/2014/main" id="{8F480CA0-8439-46B8-B8C9-436031B2016E}"/>
                      </a:ext>
                    </a:extLst>
                  </p:cNvPr>
                  <p:cNvSpPr/>
                  <p:nvPr/>
                </p:nvSpPr>
                <p:spPr>
                  <a:xfrm rot="16320000">
                    <a:off x="3300011" y="1673660"/>
                    <a:ext cx="2542849" cy="2542849"/>
                  </a:xfrm>
                  <a:prstGeom prst="blockArc">
                    <a:avLst>
                      <a:gd name="adj1" fmla="val 10860918"/>
                      <a:gd name="adj2" fmla="val 14062698"/>
                      <a:gd name="adj3" fmla="val 2840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solidFill>
                        <a:schemeClr val="tx1"/>
                      </a:solidFill>
                    </a:endParaRPr>
                  </a:p>
                </p:txBody>
              </p:sp>
              <p:sp>
                <p:nvSpPr>
                  <p:cNvPr id="12" name="Block Arc 19">
                    <a:extLst>
                      <a:ext uri="{FF2B5EF4-FFF2-40B4-BE49-F238E27FC236}">
                        <a16:creationId xmlns:a16="http://schemas.microsoft.com/office/drawing/2014/main" id="{5CAD5329-D61C-4A2F-888D-62B03EECCEDE}"/>
                      </a:ext>
                    </a:extLst>
                  </p:cNvPr>
                  <p:cNvSpPr/>
                  <p:nvPr/>
                </p:nvSpPr>
                <p:spPr>
                  <a:xfrm rot="12720000">
                    <a:off x="3292867" y="1673660"/>
                    <a:ext cx="2542849" cy="2542849"/>
                  </a:xfrm>
                  <a:prstGeom prst="blockArc">
                    <a:avLst>
                      <a:gd name="adj1" fmla="val 10859126"/>
                      <a:gd name="adj2" fmla="val 14124484"/>
                      <a:gd name="adj3" fmla="val 2832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solidFill>
                        <a:schemeClr val="tx1"/>
                      </a:solidFill>
                    </a:endParaRPr>
                  </a:p>
                </p:txBody>
              </p:sp>
              <p:sp>
                <p:nvSpPr>
                  <p:cNvPr id="13" name="Block Arc 20">
                    <a:extLst>
                      <a:ext uri="{FF2B5EF4-FFF2-40B4-BE49-F238E27FC236}">
                        <a16:creationId xmlns:a16="http://schemas.microsoft.com/office/drawing/2014/main" id="{78DE6215-FF7A-421A-98FF-456EEBA6F667}"/>
                      </a:ext>
                    </a:extLst>
                  </p:cNvPr>
                  <p:cNvSpPr/>
                  <p:nvPr/>
                </p:nvSpPr>
                <p:spPr>
                  <a:xfrm rot="9120000">
                    <a:off x="3292867" y="1666516"/>
                    <a:ext cx="2542849" cy="2542849"/>
                  </a:xfrm>
                  <a:prstGeom prst="blockArc">
                    <a:avLst>
                      <a:gd name="adj1" fmla="val 10851568"/>
                      <a:gd name="adj2" fmla="val 14124484"/>
                      <a:gd name="adj3" fmla="val 2832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solidFill>
                        <a:schemeClr val="tx1"/>
                      </a:solidFill>
                    </a:endParaRPr>
                  </a:p>
                </p:txBody>
              </p:sp>
              <p:sp>
                <p:nvSpPr>
                  <p:cNvPr id="14" name="Block Arc 21">
                    <a:extLst>
                      <a:ext uri="{FF2B5EF4-FFF2-40B4-BE49-F238E27FC236}">
                        <a16:creationId xmlns:a16="http://schemas.microsoft.com/office/drawing/2014/main" id="{0F55593C-841B-4210-AFAD-2F7A4C045C5B}"/>
                      </a:ext>
                    </a:extLst>
                  </p:cNvPr>
                  <p:cNvSpPr/>
                  <p:nvPr/>
                </p:nvSpPr>
                <p:spPr>
                  <a:xfrm rot="5520000">
                    <a:off x="3292867" y="1673660"/>
                    <a:ext cx="2542849" cy="2542849"/>
                  </a:xfrm>
                  <a:prstGeom prst="blockArc">
                    <a:avLst>
                      <a:gd name="adj1" fmla="val 10819300"/>
                      <a:gd name="adj2" fmla="val 14124484"/>
                      <a:gd name="adj3" fmla="val 2832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a:solidFill>
                        <a:schemeClr val="tx1"/>
                      </a:solidFill>
                    </a:endParaRPr>
                  </a:p>
                </p:txBody>
              </p:sp>
              <p:sp>
                <p:nvSpPr>
                  <p:cNvPr id="15" name="Block Arc 22">
                    <a:extLst>
                      <a:ext uri="{FF2B5EF4-FFF2-40B4-BE49-F238E27FC236}">
                        <a16:creationId xmlns:a16="http://schemas.microsoft.com/office/drawing/2014/main" id="{F9B16D2F-4D55-4007-A51F-27F26CA80148}"/>
                      </a:ext>
                    </a:extLst>
                  </p:cNvPr>
                  <p:cNvSpPr/>
                  <p:nvPr/>
                </p:nvSpPr>
                <p:spPr>
                  <a:xfrm rot="1920000">
                    <a:off x="3292867" y="1673660"/>
                    <a:ext cx="2542849" cy="2542849"/>
                  </a:xfrm>
                  <a:prstGeom prst="blockArc">
                    <a:avLst>
                      <a:gd name="adj1" fmla="val 10863995"/>
                      <a:gd name="adj2" fmla="val 14124484"/>
                      <a:gd name="adj3" fmla="val 2832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5" dirty="0">
                      <a:solidFill>
                        <a:schemeClr val="tx1"/>
                      </a:solidFill>
                    </a:endParaRPr>
                  </a:p>
                </p:txBody>
              </p:sp>
            </p:grpSp>
            <p:sp>
              <p:nvSpPr>
                <p:cNvPr id="42" name="TextBox 41"/>
                <p:cNvSpPr txBox="1"/>
                <p:nvPr/>
              </p:nvSpPr>
              <p:spPr>
                <a:xfrm>
                  <a:off x="4932040" y="2427201"/>
                  <a:ext cx="1152128" cy="54790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01600" indent="0" algn="just" rtl="1">
                    <a:spcBef>
                      <a:spcPts val="600"/>
                    </a:spcBef>
                    <a:buClr>
                      <a:schemeClr val="accent4"/>
                    </a:buClr>
                    <a:buSzPts val="2000"/>
                    <a:buFont typeface="Roboto Condensed Light"/>
                    <a:buNone/>
                    <a:defRPr sz="1600" b="1">
                      <a:solidFill>
                        <a:schemeClr val="accent4">
                          <a:lumMod val="50000"/>
                        </a:schemeClr>
                      </a:solidFill>
                      <a:latin typeface="Roboto Condensed Light"/>
                      <a:ea typeface="Roboto Condensed Light"/>
                      <a:cs typeface="B Nazanin" panose="00000400000000000000" pitchFamily="2" charset="-78"/>
                      <a:sym typeface="Roboto Condensed Light"/>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9pPr>
                </a:lstStyle>
                <a:p>
                  <a:pPr marL="36000" algn="ctr"/>
                  <a:r>
                    <a:rPr lang="fa-IR" sz="1200" dirty="0">
                      <a:solidFill>
                        <a:schemeClr val="bg1"/>
                      </a:solidFill>
                    </a:rPr>
                    <a:t>معافیت ها</a:t>
                  </a:r>
                </a:p>
              </p:txBody>
            </p:sp>
            <p:sp>
              <p:nvSpPr>
                <p:cNvPr id="43" name="TextBox 42"/>
                <p:cNvSpPr txBox="1"/>
                <p:nvPr/>
              </p:nvSpPr>
              <p:spPr>
                <a:xfrm>
                  <a:off x="4453462" y="3235530"/>
                  <a:ext cx="1152128" cy="54790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01600" indent="0" algn="just" rtl="1">
                    <a:spcBef>
                      <a:spcPts val="600"/>
                    </a:spcBef>
                    <a:buClr>
                      <a:schemeClr val="accent4"/>
                    </a:buClr>
                    <a:buSzPts val="2000"/>
                    <a:buFont typeface="Roboto Condensed Light"/>
                    <a:buNone/>
                    <a:defRPr sz="1600" b="1">
                      <a:solidFill>
                        <a:schemeClr val="accent4">
                          <a:lumMod val="50000"/>
                        </a:schemeClr>
                      </a:solidFill>
                      <a:latin typeface="Roboto Condensed Light"/>
                      <a:ea typeface="Roboto Condensed Light"/>
                      <a:cs typeface="B Nazanin" panose="00000400000000000000" pitchFamily="2" charset="-78"/>
                      <a:sym typeface="Roboto Condensed Light"/>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9pPr>
                </a:lstStyle>
                <a:p>
                  <a:pPr marL="36000" algn="ctr"/>
                  <a:r>
                    <a:rPr lang="fa-IR" sz="1200" dirty="0">
                      <a:solidFill>
                        <a:schemeClr val="bg1"/>
                      </a:solidFill>
                    </a:rPr>
                    <a:t>تراکنشهای </a:t>
                  </a:r>
                </a:p>
                <a:p>
                  <a:pPr marL="36000" algn="ctr"/>
                  <a:r>
                    <a:rPr lang="fa-IR" sz="1200" dirty="0">
                      <a:solidFill>
                        <a:schemeClr val="bg1"/>
                      </a:solidFill>
                    </a:rPr>
                    <a:t>بانکی</a:t>
                  </a:r>
                </a:p>
              </p:txBody>
            </p:sp>
            <p:sp>
              <p:nvSpPr>
                <p:cNvPr id="44" name="TextBox 43"/>
                <p:cNvSpPr txBox="1"/>
                <p:nvPr/>
              </p:nvSpPr>
              <p:spPr>
                <a:xfrm>
                  <a:off x="3563888" y="3219289"/>
                  <a:ext cx="1152128" cy="54790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01600" indent="0" algn="just" rtl="1">
                    <a:spcBef>
                      <a:spcPts val="600"/>
                    </a:spcBef>
                    <a:buClr>
                      <a:schemeClr val="accent4"/>
                    </a:buClr>
                    <a:buSzPts val="2000"/>
                    <a:buFont typeface="Roboto Condensed Light"/>
                    <a:buNone/>
                    <a:defRPr sz="1600" b="1">
                      <a:solidFill>
                        <a:schemeClr val="accent4">
                          <a:lumMod val="50000"/>
                        </a:schemeClr>
                      </a:solidFill>
                      <a:latin typeface="Roboto Condensed Light"/>
                      <a:ea typeface="Roboto Condensed Light"/>
                      <a:cs typeface="B Nazanin" panose="00000400000000000000" pitchFamily="2" charset="-78"/>
                      <a:sym typeface="Roboto Condensed Light"/>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9pPr>
                </a:lstStyle>
                <a:p>
                  <a:pPr marL="36000" algn="ctr"/>
                  <a:r>
                    <a:rPr lang="fa-IR" sz="1200" dirty="0">
                      <a:solidFill>
                        <a:schemeClr val="bg1"/>
                      </a:solidFill>
                    </a:rPr>
                    <a:t>مالیات </a:t>
                  </a:r>
                </a:p>
                <a:p>
                  <a:pPr marL="36000" algn="ctr"/>
                  <a:r>
                    <a:rPr lang="fa-IR" sz="1200" dirty="0">
                      <a:solidFill>
                        <a:schemeClr val="bg1"/>
                      </a:solidFill>
                    </a:rPr>
                    <a:t>تکلیفی</a:t>
                  </a:r>
                </a:p>
              </p:txBody>
            </p:sp>
            <p:sp>
              <p:nvSpPr>
                <p:cNvPr id="45" name="TextBox 44"/>
                <p:cNvSpPr txBox="1"/>
                <p:nvPr/>
              </p:nvSpPr>
              <p:spPr>
                <a:xfrm>
                  <a:off x="3131840" y="2430582"/>
                  <a:ext cx="1118629" cy="54452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01600" indent="0" algn="just" rtl="1">
                    <a:spcBef>
                      <a:spcPts val="600"/>
                    </a:spcBef>
                    <a:buClr>
                      <a:schemeClr val="accent4"/>
                    </a:buClr>
                    <a:buSzPts val="2000"/>
                    <a:buFont typeface="Roboto Condensed Light"/>
                    <a:buNone/>
                    <a:defRPr sz="1600" b="1">
                      <a:solidFill>
                        <a:schemeClr val="accent4">
                          <a:lumMod val="50000"/>
                        </a:schemeClr>
                      </a:solidFill>
                      <a:latin typeface="Roboto Condensed Light"/>
                      <a:ea typeface="Roboto Condensed Light"/>
                      <a:cs typeface="B Nazanin" panose="00000400000000000000" pitchFamily="2" charset="-78"/>
                      <a:sym typeface="Roboto Condensed Light"/>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9pPr>
                </a:lstStyle>
                <a:p>
                  <a:pPr marL="36000" algn="ctr"/>
                  <a:r>
                    <a:rPr lang="fa-IR" sz="1200" dirty="0">
                      <a:solidFill>
                        <a:schemeClr val="bg1"/>
                      </a:solidFill>
                    </a:rPr>
                    <a:t>جرائم </a:t>
                  </a:r>
                </a:p>
              </p:txBody>
            </p:sp>
            <p:sp>
              <p:nvSpPr>
                <p:cNvPr id="46" name="TextBox 45"/>
                <p:cNvSpPr txBox="1"/>
                <p:nvPr/>
              </p:nvSpPr>
              <p:spPr>
                <a:xfrm>
                  <a:off x="3563888" y="1635113"/>
                  <a:ext cx="1152128" cy="54790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01600" indent="0" algn="just" rtl="1">
                    <a:spcBef>
                      <a:spcPts val="600"/>
                    </a:spcBef>
                    <a:buClr>
                      <a:schemeClr val="accent4"/>
                    </a:buClr>
                    <a:buSzPts val="2000"/>
                    <a:buFont typeface="Roboto Condensed Light"/>
                    <a:buNone/>
                    <a:defRPr sz="1600" b="1">
                      <a:solidFill>
                        <a:schemeClr val="accent4">
                          <a:lumMod val="50000"/>
                        </a:schemeClr>
                      </a:solidFill>
                      <a:latin typeface="Roboto Condensed Light"/>
                      <a:ea typeface="Roboto Condensed Light"/>
                      <a:cs typeface="B Nazanin" panose="00000400000000000000" pitchFamily="2" charset="-78"/>
                      <a:sym typeface="Roboto Condensed Light"/>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9pPr>
                </a:lstStyle>
                <a:p>
                  <a:pPr marL="36000" algn="ctr"/>
                  <a:r>
                    <a:rPr lang="fa-IR" sz="1200" dirty="0">
                      <a:solidFill>
                        <a:schemeClr val="bg1"/>
                      </a:solidFill>
                    </a:rPr>
                    <a:t>دادرسی</a:t>
                  </a:r>
                </a:p>
                <a:p>
                  <a:pPr marL="36000" algn="ctr"/>
                  <a:r>
                    <a:rPr lang="fa-IR" sz="1200" dirty="0">
                      <a:solidFill>
                        <a:schemeClr val="bg1"/>
                      </a:solidFill>
                    </a:rPr>
                    <a:t> مالیاتی</a:t>
                  </a:r>
                </a:p>
              </p:txBody>
            </p:sp>
            <p:sp>
              <p:nvSpPr>
                <p:cNvPr id="49" name="TextBox 48"/>
                <p:cNvSpPr txBox="1"/>
                <p:nvPr/>
              </p:nvSpPr>
              <p:spPr>
                <a:xfrm>
                  <a:off x="4483889" y="1599730"/>
                  <a:ext cx="1152128" cy="54790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01600" indent="0" algn="just" rtl="1">
                    <a:spcBef>
                      <a:spcPts val="600"/>
                    </a:spcBef>
                    <a:buClr>
                      <a:schemeClr val="accent4"/>
                    </a:buClr>
                    <a:buSzPts val="2000"/>
                    <a:buFont typeface="Roboto Condensed Light"/>
                    <a:buNone/>
                    <a:defRPr sz="1600" b="1">
                      <a:solidFill>
                        <a:schemeClr val="accent4">
                          <a:lumMod val="50000"/>
                        </a:schemeClr>
                      </a:solidFill>
                      <a:latin typeface="Roboto Condensed Light"/>
                      <a:ea typeface="Roboto Condensed Light"/>
                      <a:cs typeface="B Nazanin" panose="00000400000000000000" pitchFamily="2" charset="-78"/>
                      <a:sym typeface="Roboto Condensed Light"/>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9pPr>
                </a:lstStyle>
                <a:p>
                  <a:pPr marL="36000" algn="ctr"/>
                  <a:r>
                    <a:rPr lang="fa-IR" sz="1200" dirty="0">
                      <a:solidFill>
                        <a:schemeClr val="bg1"/>
                      </a:solidFill>
                    </a:rPr>
                    <a:t>هزینه </a:t>
                  </a:r>
                </a:p>
                <a:p>
                  <a:pPr marL="36000" algn="ctr"/>
                  <a:r>
                    <a:rPr lang="fa-IR" sz="1200" dirty="0">
                      <a:solidFill>
                        <a:schemeClr val="bg1"/>
                      </a:solidFill>
                    </a:rPr>
                    <a:t>بهای تمام شده</a:t>
                  </a:r>
                </a:p>
              </p:txBody>
            </p:sp>
          </p:grpSp>
        </p:grpSp>
        <p:sp>
          <p:nvSpPr>
            <p:cNvPr id="57" name="Rectangle 7">
              <a:extLst>
                <a:ext uri="{FF2B5EF4-FFF2-40B4-BE49-F238E27FC236}">
                  <a16:creationId xmlns:a16="http://schemas.microsoft.com/office/drawing/2014/main" id="{84693C49-05C6-4CD0-A900-4B843CF3016D}"/>
                </a:ext>
              </a:extLst>
            </p:cNvPr>
            <p:cNvSpPr/>
            <p:nvPr/>
          </p:nvSpPr>
          <p:spPr>
            <a:xfrm rot="18900000">
              <a:off x="4487524" y="2510553"/>
              <a:ext cx="225664" cy="502732"/>
            </a:xfrm>
            <a:custGeom>
              <a:avLst/>
              <a:gdLst/>
              <a:ahLst/>
              <a:cxnLst/>
              <a:rect l="l" t="t" r="r" b="b"/>
              <a:pathLst>
                <a:path w="154109" h="343323">
                  <a:moveTo>
                    <a:pt x="102909" y="313772"/>
                  </a:moveTo>
                  <a:lnTo>
                    <a:pt x="102909" y="328547"/>
                  </a:lnTo>
                  <a:cubicBezTo>
                    <a:pt x="102909" y="336708"/>
                    <a:pt x="96294" y="343322"/>
                    <a:pt x="88133" y="343323"/>
                  </a:cubicBezTo>
                  <a:lnTo>
                    <a:pt x="65975" y="343322"/>
                  </a:lnTo>
                  <a:cubicBezTo>
                    <a:pt x="57814" y="343322"/>
                    <a:pt x="51199" y="336708"/>
                    <a:pt x="51199" y="328547"/>
                  </a:cubicBezTo>
                  <a:cubicBezTo>
                    <a:pt x="51199" y="323622"/>
                    <a:pt x="51200" y="318696"/>
                    <a:pt x="51200" y="313771"/>
                  </a:cubicBezTo>
                  <a:close/>
                  <a:moveTo>
                    <a:pt x="123327" y="15459"/>
                  </a:moveTo>
                  <a:cubicBezTo>
                    <a:pt x="141678" y="29245"/>
                    <a:pt x="152926" y="50497"/>
                    <a:pt x="154008" y="73425"/>
                  </a:cubicBezTo>
                  <a:cubicBezTo>
                    <a:pt x="155089" y="96353"/>
                    <a:pt x="145890" y="118568"/>
                    <a:pt x="128916" y="134021"/>
                  </a:cubicBezTo>
                  <a:lnTo>
                    <a:pt x="119294" y="123450"/>
                  </a:lnTo>
                  <a:cubicBezTo>
                    <a:pt x="133118" y="110865"/>
                    <a:pt x="140611" y="92772"/>
                    <a:pt x="139730" y="74098"/>
                  </a:cubicBezTo>
                  <a:cubicBezTo>
                    <a:pt x="138850" y="55424"/>
                    <a:pt x="129689" y="38115"/>
                    <a:pt x="114743" y="26887"/>
                  </a:cubicBezTo>
                  <a:close/>
                  <a:moveTo>
                    <a:pt x="136698" y="17411"/>
                  </a:moveTo>
                  <a:cubicBezTo>
                    <a:pt x="103758" y="-15529"/>
                    <a:pt x="50351" y="-15529"/>
                    <a:pt x="17412" y="17411"/>
                  </a:cubicBezTo>
                  <a:cubicBezTo>
                    <a:pt x="-15528" y="50351"/>
                    <a:pt x="-15528" y="103757"/>
                    <a:pt x="17412" y="136697"/>
                  </a:cubicBezTo>
                  <a:cubicBezTo>
                    <a:pt x="50351" y="169637"/>
                    <a:pt x="103758" y="169637"/>
                    <a:pt x="136698" y="136697"/>
                  </a:cubicBezTo>
                  <a:cubicBezTo>
                    <a:pt x="169637" y="103757"/>
                    <a:pt x="169637" y="50351"/>
                    <a:pt x="136698" y="17411"/>
                  </a:cubicBezTo>
                  <a:close/>
                  <a:moveTo>
                    <a:pt x="154109" y="0"/>
                  </a:moveTo>
                  <a:cubicBezTo>
                    <a:pt x="196665" y="42556"/>
                    <a:pt x="196665" y="111552"/>
                    <a:pt x="154109" y="154108"/>
                  </a:cubicBezTo>
                  <a:cubicBezTo>
                    <a:pt x="139576" y="168641"/>
                    <a:pt x="121959" y="178211"/>
                    <a:pt x="102912" y="180994"/>
                  </a:cubicBezTo>
                  <a:lnTo>
                    <a:pt x="102912" y="308310"/>
                  </a:lnTo>
                  <a:lnTo>
                    <a:pt x="51197" y="308310"/>
                  </a:lnTo>
                  <a:lnTo>
                    <a:pt x="51197" y="180994"/>
                  </a:lnTo>
                  <a:cubicBezTo>
                    <a:pt x="32150" y="178211"/>
                    <a:pt x="14534" y="168641"/>
                    <a:pt x="0" y="154108"/>
                  </a:cubicBezTo>
                  <a:cubicBezTo>
                    <a:pt x="-42555" y="111552"/>
                    <a:pt x="-42555" y="42556"/>
                    <a:pt x="0" y="0"/>
                  </a:cubicBezTo>
                  <a:cubicBezTo>
                    <a:pt x="42556" y="-42556"/>
                    <a:pt x="111553" y="-42556"/>
                    <a:pt x="154109" y="0"/>
                  </a:cubicBezTo>
                  <a:close/>
                </a:path>
              </a:pathLst>
            </a:custGeom>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spTree>
    <p:extLst>
      <p:ext uri="{BB962C8B-B14F-4D97-AF65-F5344CB8AC3E}">
        <p14:creationId xmlns:p14="http://schemas.microsoft.com/office/powerpoint/2010/main" val="40282873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34</a:t>
            </a:fld>
            <a:endParaRPr lang="en"/>
          </a:p>
        </p:txBody>
      </p:sp>
      <p:sp>
        <p:nvSpPr>
          <p:cNvPr id="3" name="Text Placeholder 1"/>
          <p:cNvSpPr txBox="1">
            <a:spLocks/>
          </p:cNvSpPr>
          <p:nvPr/>
        </p:nvSpPr>
        <p:spPr>
          <a:xfrm>
            <a:off x="2951820" y="2476517"/>
            <a:ext cx="3240360" cy="19046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01600" algn="ctr" rtl="1">
              <a:lnSpc>
                <a:spcPct val="150000"/>
              </a:lnSpc>
            </a:pPr>
            <a:r>
              <a:rPr lang="fa-IR" sz="4000" b="1" dirty="0">
                <a:solidFill>
                  <a:schemeClr val="accent4">
                    <a:lumMod val="50000"/>
                  </a:schemeClr>
                </a:solidFill>
                <a:cs typeface="B Nazanin" panose="00000400000000000000" pitchFamily="2" charset="-78"/>
              </a:rPr>
              <a:t>دادرسی مالیاتی</a:t>
            </a:r>
            <a:endParaRPr lang="fa-IR" sz="4000" b="1" dirty="0">
              <a:solidFill>
                <a:schemeClr val="accent4">
                  <a:lumMod val="50000"/>
                </a:schemeClr>
              </a:solidFill>
              <a:effectLst>
                <a:outerShdw blurRad="38100" dist="38100" dir="2700000" algn="tl">
                  <a:srgbClr val="000000">
                    <a:alpha val="43137"/>
                  </a:srgbClr>
                </a:outerShdw>
              </a:effectLst>
              <a:cs typeface="B Nazanin" panose="00000400000000000000" pitchFamily="2" charset="-78"/>
            </a:endParaRPr>
          </a:p>
        </p:txBody>
      </p:sp>
    </p:spTree>
    <p:extLst>
      <p:ext uri="{BB962C8B-B14F-4D97-AF65-F5344CB8AC3E}">
        <p14:creationId xmlns:p14="http://schemas.microsoft.com/office/powerpoint/2010/main" val="21267949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96879" y="289296"/>
            <a:ext cx="6072675" cy="766200"/>
          </a:xfrm>
          <a:prstGeom prst="rect">
            <a:avLst/>
          </a:prstGeom>
          <a:noFill/>
          <a:ln>
            <a:noFill/>
          </a:ln>
        </p:spPr>
        <p:txBody>
          <a:bodyPr spcFirstLastPara="1" wrap="square" lIns="91425" tIns="91425" rIns="91425" bIns="91425" anchor="ctr" anchorCtr="0">
            <a:noAutofit/>
          </a:bodyPr>
          <a:lstStyle/>
          <a:p>
            <a:pPr algn="r"/>
            <a:r>
              <a:rPr lang="fa-IR" dirty="0">
                <a:cs typeface="B Mitra" panose="00000400000000000000" pitchFamily="2" charset="-78"/>
              </a:rPr>
              <a:t>ابلاغ اوراق مالیاتی</a:t>
            </a:r>
            <a:endParaRPr dirty="0">
              <a:cs typeface="B Mitra"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35</a:t>
            </a:fld>
            <a:endParaRPr dirty="0"/>
          </a:p>
        </p:txBody>
      </p:sp>
      <p:sp>
        <p:nvSpPr>
          <p:cNvPr id="2" name="Text Placeholder 1"/>
          <p:cNvSpPr>
            <a:spLocks noGrp="1"/>
          </p:cNvSpPr>
          <p:nvPr>
            <p:ph type="body" idx="1"/>
          </p:nvPr>
        </p:nvSpPr>
        <p:spPr>
          <a:xfrm>
            <a:off x="1275630" y="1013131"/>
            <a:ext cx="7171451" cy="1846651"/>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u="sng" dirty="0">
                <a:solidFill>
                  <a:schemeClr val="accent4">
                    <a:lumMod val="50000"/>
                  </a:schemeClr>
                </a:solidFill>
                <a:cs typeface="B Nazanin" panose="00000400000000000000" pitchFamily="2" charset="-78"/>
              </a:rPr>
              <a:t>ابلاغ اوراق مالیاتی ( مواد 209- 203 )</a:t>
            </a:r>
          </a:p>
          <a:p>
            <a:pPr marL="101600" indent="0" algn="just" rtl="1">
              <a:buNone/>
            </a:pPr>
            <a:r>
              <a:rPr lang="fa-IR" sz="1400" dirty="0">
                <a:solidFill>
                  <a:schemeClr val="accent4">
                    <a:lumMod val="50000"/>
                  </a:schemeClr>
                </a:solidFill>
                <a:cs typeface="B Nazanin" panose="00000400000000000000" pitchFamily="2" charset="-78"/>
              </a:rPr>
              <a:t>دستورالعمل ابلاغ الکترونیکی (تبصره 1 ماده 219 ) بشماره 531/1401/200 مورخ 25/04/401</a:t>
            </a:r>
          </a:p>
          <a:p>
            <a:pPr marL="101600" indent="0" algn="just" rtl="1">
              <a:buNone/>
            </a:pPr>
            <a:r>
              <a:rPr lang="fa-IR" sz="1400" dirty="0">
                <a:solidFill>
                  <a:schemeClr val="accent4">
                    <a:lumMod val="50000"/>
                  </a:schemeClr>
                </a:solidFill>
                <a:cs typeface="B Nazanin" panose="00000400000000000000" pitchFamily="2" charset="-78"/>
              </a:rPr>
              <a:t>(ابلاغ الکترونیک با استفاده از بستر الکترونیکی، مخابراتی یا سایر شیوه های نوین)</a:t>
            </a:r>
            <a:endParaRPr lang="en-US" sz="1400" dirty="0">
              <a:solidFill>
                <a:schemeClr val="accent4">
                  <a:lumMod val="50000"/>
                </a:schemeClr>
              </a:solidFill>
              <a:cs typeface="B Nazanin" panose="00000400000000000000" pitchFamily="2" charset="-78"/>
            </a:endParaRPr>
          </a:p>
        </p:txBody>
      </p:sp>
      <p:grpSp>
        <p:nvGrpSpPr>
          <p:cNvPr id="6" name="Group 5"/>
          <p:cNvGrpSpPr/>
          <p:nvPr/>
        </p:nvGrpSpPr>
        <p:grpSpPr>
          <a:xfrm>
            <a:off x="335519" y="2605711"/>
            <a:ext cx="8115236" cy="1804286"/>
            <a:chOff x="335519" y="2605711"/>
            <a:chExt cx="8115236" cy="1804286"/>
          </a:xfrm>
        </p:grpSpPr>
        <p:sp>
          <p:nvSpPr>
            <p:cNvPr id="3" name="TextBox 2"/>
            <p:cNvSpPr txBox="1"/>
            <p:nvPr/>
          </p:nvSpPr>
          <p:spPr>
            <a:xfrm>
              <a:off x="335519" y="2605711"/>
              <a:ext cx="8115236" cy="180428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01600" indent="0" algn="just" rtl="1">
                <a:lnSpc>
                  <a:spcPct val="150000"/>
                </a:lnSpc>
                <a:spcBef>
                  <a:spcPts val="600"/>
                </a:spcBef>
                <a:buClr>
                  <a:schemeClr val="accent4"/>
                </a:buClr>
                <a:buSzPts val="2000"/>
                <a:buFont typeface="Roboto Condensed Light"/>
                <a:buNone/>
                <a:defRPr sz="1600" b="1">
                  <a:solidFill>
                    <a:schemeClr val="accent4">
                      <a:lumMod val="50000"/>
                    </a:schemeClr>
                  </a:solidFill>
                  <a:latin typeface="Roboto Condensed Light"/>
                  <a:ea typeface="Roboto Condensed Light"/>
                  <a:cs typeface="B Nazanin" panose="00000400000000000000" pitchFamily="2" charset="-78"/>
                  <a:sym typeface="Roboto Condensed Light"/>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sym typeface="Roboto Condensed Light"/>
                </a:defRPr>
              </a:lvl9pPr>
            </a:lstStyle>
            <a:p>
              <a:r>
                <a:rPr lang="fa-IR" sz="1400" u="sng" dirty="0"/>
                <a:t>ابلاغ اوراق در حساب کاربری در حکم ابلاغ به مودی</a:t>
              </a:r>
            </a:p>
            <a:p>
              <a:pPr>
                <a:lnSpc>
                  <a:spcPct val="100000"/>
                </a:lnSpc>
              </a:pPr>
              <a:r>
                <a:rPr lang="fa-IR" dirty="0"/>
                <a:t>	</a:t>
              </a:r>
              <a:r>
                <a:rPr lang="fa-IR" sz="1200" dirty="0"/>
                <a:t>طی 10 روز 3 پیامک اطلاع رسانی	         رویت (تاریخ رویت = تاریخ ابلاغ)</a:t>
              </a:r>
            </a:p>
            <a:p>
              <a:pPr>
                <a:lnSpc>
                  <a:spcPct val="100000"/>
                </a:lnSpc>
              </a:pPr>
              <a:r>
                <a:rPr lang="fa-IR" sz="1200" dirty="0"/>
                <a:t>			          عدم رویت ( روز یازدهم = تاریخ ابلاغ)</a:t>
              </a:r>
            </a:p>
            <a:p>
              <a:pPr>
                <a:lnSpc>
                  <a:spcPct val="100000"/>
                </a:lnSpc>
              </a:pPr>
              <a:endParaRPr lang="fa-IR" sz="900" dirty="0"/>
            </a:p>
            <a:p>
              <a:pPr>
                <a:lnSpc>
                  <a:spcPct val="100000"/>
                </a:lnSpc>
              </a:pPr>
              <a:r>
                <a:rPr lang="fa-IR" sz="1200" dirty="0"/>
                <a:t>	عدم فعالسازی ابلاغ الکترونیکی	 	پیامک اطلاع رسانی به شماره متعلق به مودی(مدیریت) در حکم ابلاغ</a:t>
              </a:r>
            </a:p>
            <a:p>
              <a:pPr>
                <a:lnSpc>
                  <a:spcPct val="100000"/>
                </a:lnSpc>
              </a:pPr>
              <a:endParaRPr lang="fa-IR" sz="700" dirty="0"/>
            </a:p>
            <a:p>
              <a:pPr>
                <a:lnSpc>
                  <a:spcPct val="100000"/>
                </a:lnSpc>
              </a:pPr>
              <a:r>
                <a:rPr lang="fa-IR" sz="1200" dirty="0"/>
                <a:t>	در صورت غیر فعالسازی حساب کاربری مودی (باید ابلاغ فیزیکی انجام شود)</a:t>
              </a:r>
              <a:r>
                <a:rPr lang="fa-IR" dirty="0"/>
                <a:t>	</a:t>
              </a:r>
            </a:p>
          </p:txBody>
        </p:sp>
        <p:sp>
          <p:nvSpPr>
            <p:cNvPr id="5" name="Right Bracket 4"/>
            <p:cNvSpPr/>
            <p:nvPr/>
          </p:nvSpPr>
          <p:spPr>
            <a:xfrm>
              <a:off x="5448834" y="3078314"/>
              <a:ext cx="45719" cy="413787"/>
            </a:xfrm>
            <a:prstGeom prst="rightBracket">
              <a:avLst/>
            </a:prstGeom>
          </p:spPr>
          <p:style>
            <a:lnRef idx="1">
              <a:schemeClr val="accent6"/>
            </a:lnRef>
            <a:fillRef idx="0">
              <a:schemeClr val="accent6"/>
            </a:fillRef>
            <a:effectRef idx="0">
              <a:schemeClr val="accent6"/>
            </a:effectRef>
            <a:fontRef idx="minor">
              <a:schemeClr val="tx1"/>
            </a:fontRef>
          </p:style>
          <p:txBody>
            <a:bodyPr rtlCol="1" anchor="ctr"/>
            <a:lstStyle/>
            <a:p>
              <a:pPr algn="ctr"/>
              <a:endParaRPr lang="fa-IR"/>
            </a:p>
          </p:txBody>
        </p:sp>
        <p:cxnSp>
          <p:nvCxnSpPr>
            <p:cNvPr id="11" name="Straight Arrow Connector 10"/>
            <p:cNvCxnSpPr/>
            <p:nvPr/>
          </p:nvCxnSpPr>
          <p:spPr>
            <a:xfrm flipH="1">
              <a:off x="4932040" y="3867894"/>
              <a:ext cx="602354" cy="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gr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440101"/>
            <a:ext cx="2587745" cy="2052000"/>
          </a:xfrm>
          <a:prstGeom prst="ellipse">
            <a:avLst/>
          </a:prstGeom>
          <a:ln>
            <a:noFill/>
          </a:ln>
          <a:effectLst>
            <a:softEdge rad="112500"/>
          </a:effectLst>
        </p:spPr>
      </p:pic>
      <p:cxnSp>
        <p:nvCxnSpPr>
          <p:cNvPr id="8" name="Straight Connector 7">
            <a:extLst>
              <a:ext uri="{FF2B5EF4-FFF2-40B4-BE49-F238E27FC236}">
                <a16:creationId xmlns:a16="http://schemas.microsoft.com/office/drawing/2014/main" id="{67DC672F-75E9-E3A4-1554-3AA42C6774A9}"/>
              </a:ext>
            </a:extLst>
          </p:cNvPr>
          <p:cNvCxnSpPr/>
          <p:nvPr/>
        </p:nvCxnSpPr>
        <p:spPr>
          <a:xfrm flipH="1">
            <a:off x="1115616" y="3723878"/>
            <a:ext cx="6336704" cy="360040"/>
          </a:xfrm>
          <a:prstGeom prst="line">
            <a:avLst/>
          </a:prstGeom>
          <a:ln>
            <a:solidFill>
              <a:srgbClr val="FE2C0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020CD84-65B7-0B13-AE41-B228383839F6}"/>
              </a:ext>
            </a:extLst>
          </p:cNvPr>
          <p:cNvCxnSpPr>
            <a:cxnSpLocks/>
          </p:cNvCxnSpPr>
          <p:nvPr/>
        </p:nvCxnSpPr>
        <p:spPr>
          <a:xfrm flipH="1" flipV="1">
            <a:off x="1275630" y="3694829"/>
            <a:ext cx="6193830" cy="370783"/>
          </a:xfrm>
          <a:prstGeom prst="line">
            <a:avLst/>
          </a:prstGeom>
          <a:ln>
            <a:solidFill>
              <a:srgbClr val="FE2C0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9855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95736" y="267494"/>
            <a:ext cx="6072675" cy="766200"/>
          </a:xfrm>
          <a:prstGeom prst="rect">
            <a:avLst/>
          </a:prstGeom>
          <a:noFill/>
          <a:ln>
            <a:noFill/>
          </a:ln>
        </p:spPr>
        <p:txBody>
          <a:bodyPr spcFirstLastPara="1" wrap="square" lIns="91425" tIns="91425" rIns="91425" bIns="91425" anchor="ctr" anchorCtr="0">
            <a:noAutofit/>
          </a:bodyPr>
          <a:lstStyle/>
          <a:p>
            <a:pPr algn="r"/>
            <a:r>
              <a:rPr lang="fa-IR" dirty="0">
                <a:cs typeface="B Mitra" panose="00000400000000000000" pitchFamily="2" charset="-78"/>
              </a:rPr>
              <a:t>گزارشات رسیدگی و اجرای قرار کارشناسی</a:t>
            </a:r>
            <a:endParaRPr dirty="0">
              <a:cs typeface="B Mitra"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36</a:t>
            </a:fld>
            <a:endParaRPr dirty="0"/>
          </a:p>
        </p:txBody>
      </p:sp>
      <p:sp>
        <p:nvSpPr>
          <p:cNvPr id="2" name="Text Placeholder 1"/>
          <p:cNvSpPr>
            <a:spLocks noGrp="1"/>
          </p:cNvSpPr>
          <p:nvPr>
            <p:ph type="body" idx="1"/>
          </p:nvPr>
        </p:nvSpPr>
        <p:spPr>
          <a:xfrm>
            <a:off x="827584" y="2355726"/>
            <a:ext cx="7171451" cy="1846651"/>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درخواست کتبی دریافت گزارش رسیدگی</a:t>
            </a:r>
            <a:endParaRPr lang="fa-IR" sz="1100" b="1" dirty="0">
              <a:solidFill>
                <a:schemeClr val="accent4">
                  <a:lumMod val="50000"/>
                </a:schemeClr>
              </a:solidFill>
              <a:effectLst>
                <a:outerShdw blurRad="38100" dist="38100" dir="2700000" algn="tl">
                  <a:srgbClr val="000000">
                    <a:alpha val="43137"/>
                  </a:srgbClr>
                </a:outerShdw>
              </a:effectLst>
              <a:cs typeface="B Nazanin" panose="00000400000000000000" pitchFamily="2" charset="-78"/>
            </a:endParaRPr>
          </a:p>
          <a:p>
            <a:pPr marL="101600" indent="0" algn="just" rtl="1">
              <a:buNone/>
            </a:pPr>
            <a:r>
              <a:rPr lang="fa-IR" sz="1400" dirty="0">
                <a:solidFill>
                  <a:schemeClr val="accent4">
                    <a:lumMod val="50000"/>
                  </a:schemeClr>
                </a:solidFill>
                <a:cs typeface="B Nazanin" panose="00000400000000000000" pitchFamily="2" charset="-78"/>
              </a:rPr>
              <a:t> در اجرای </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ماده 237 ق م م</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بند 25 دستورالعمل دادرسی مالیاتی</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ماده 35 آیین نامه ماده 219 ق.م.م</a:t>
            </a: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ctr" rtl="1">
              <a:buNone/>
            </a:pPr>
            <a:r>
              <a:rPr lang="fa-IR" sz="1400" dirty="0">
                <a:solidFill>
                  <a:schemeClr val="accent4">
                    <a:lumMod val="50000"/>
                  </a:schemeClr>
                </a:solidFill>
                <a:cs typeface="B Nazanin" panose="00000400000000000000" pitchFamily="2" charset="-78"/>
              </a:rPr>
              <a:t>لوایح اعتراضی و دفاعی می بایست، بر اساس گزارشات رسیدگی تنظیم گردد.</a:t>
            </a: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37078357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B85F3A-0D98-4AE5-8CED-AA4A4CF82188}"/>
              </a:ext>
            </a:extLst>
          </p:cNvPr>
          <p:cNvSpPr>
            <a:spLocks noGrp="1"/>
          </p:cNvSpPr>
          <p:nvPr>
            <p:ph type="body" sz="quarter" idx="10"/>
          </p:nvPr>
        </p:nvSpPr>
        <p:spPr>
          <a:xfrm>
            <a:off x="-425590" y="372381"/>
            <a:ext cx="8679898" cy="543185"/>
          </a:xfrm>
          <a:noFill/>
          <a:ln>
            <a:noFill/>
          </a:ln>
        </p:spPr>
        <p:txBody>
          <a:bodyPr spcFirstLastPara="1" wrap="square" lIns="91425" tIns="91425" rIns="91425" bIns="91425" anchor="ctr" anchorCtr="0">
            <a:noAutofit/>
          </a:bodyPr>
          <a:lstStyle/>
          <a:p>
            <a:pPr algn="r">
              <a:spcBef>
                <a:spcPts val="0"/>
              </a:spcBef>
              <a:buClr>
                <a:schemeClr val="lt1"/>
              </a:buClr>
              <a:buSzPts val="2000"/>
              <a:buFont typeface="Roboto Condensed"/>
            </a:pPr>
            <a:r>
              <a:rPr lang="fa-IR" sz="2000" b="1" dirty="0">
                <a:solidFill>
                  <a:schemeClr val="lt1"/>
                </a:solidFill>
                <a:latin typeface="Roboto Condensed"/>
                <a:ea typeface="Roboto Condensed"/>
                <a:cs typeface="B Mitra" panose="00000400000000000000" pitchFamily="2" charset="-78"/>
                <a:sym typeface="Roboto Condensed"/>
              </a:rPr>
              <a:t>مراحل دادرسی مالیاتی</a:t>
            </a:r>
            <a:endParaRPr lang="en-US" sz="2000" b="1" dirty="0">
              <a:solidFill>
                <a:schemeClr val="lt1"/>
              </a:solidFill>
              <a:latin typeface="Roboto Condensed"/>
              <a:ea typeface="Roboto Condensed"/>
              <a:cs typeface="B Mitra" panose="00000400000000000000" pitchFamily="2" charset="-78"/>
              <a:sym typeface="Roboto Condensed"/>
            </a:endParaRPr>
          </a:p>
        </p:txBody>
      </p:sp>
      <p:grpSp>
        <p:nvGrpSpPr>
          <p:cNvPr id="37" name="Group 36"/>
          <p:cNvGrpSpPr/>
          <p:nvPr/>
        </p:nvGrpSpPr>
        <p:grpSpPr>
          <a:xfrm>
            <a:off x="678984" y="2529449"/>
            <a:ext cx="7782437" cy="1914509"/>
            <a:chOff x="678984" y="2529449"/>
            <a:chExt cx="7782437" cy="1914509"/>
          </a:xfrm>
        </p:grpSpPr>
        <p:grpSp>
          <p:nvGrpSpPr>
            <p:cNvPr id="36" name="Group 35"/>
            <p:cNvGrpSpPr/>
            <p:nvPr/>
          </p:nvGrpSpPr>
          <p:grpSpPr>
            <a:xfrm>
              <a:off x="678984" y="3467120"/>
              <a:ext cx="7782437" cy="162018"/>
              <a:chOff x="678984" y="3467120"/>
              <a:chExt cx="7782437" cy="162018"/>
            </a:xfrm>
          </p:grpSpPr>
          <p:sp>
            <p:nvSpPr>
              <p:cNvPr id="4" name="Right Arrow 10">
                <a:extLst>
                  <a:ext uri="{FF2B5EF4-FFF2-40B4-BE49-F238E27FC236}">
                    <a16:creationId xmlns:a16="http://schemas.microsoft.com/office/drawing/2014/main" id="{A73C4979-A370-40C7-B157-C2E108448A3D}"/>
                  </a:ext>
                </a:extLst>
              </p:cNvPr>
              <p:cNvSpPr/>
              <p:nvPr/>
            </p:nvSpPr>
            <p:spPr>
              <a:xfrm flipH="1">
                <a:off x="678984" y="3467120"/>
                <a:ext cx="7644255" cy="162018"/>
              </a:xfrm>
              <a:prstGeom prst="rightArrow">
                <a:avLst>
                  <a:gd name="adj1" fmla="val 45068"/>
                  <a:gd name="adj2" fmla="val 66644"/>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5" name="Oval 4">
                <a:extLst>
                  <a:ext uri="{FF2B5EF4-FFF2-40B4-BE49-F238E27FC236}">
                    <a16:creationId xmlns:a16="http://schemas.microsoft.com/office/drawing/2014/main" id="{82525AAC-E3B9-4DA6-AD55-DEEF81E7D1EF}"/>
                  </a:ext>
                </a:extLst>
              </p:cNvPr>
              <p:cNvSpPr/>
              <p:nvPr/>
            </p:nvSpPr>
            <p:spPr>
              <a:xfrm flipH="1">
                <a:off x="8299403" y="3467120"/>
                <a:ext cx="162018" cy="162018"/>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grpSp>
        <p:grpSp>
          <p:nvGrpSpPr>
            <p:cNvPr id="29" name="Group 28"/>
            <p:cNvGrpSpPr/>
            <p:nvPr/>
          </p:nvGrpSpPr>
          <p:grpSpPr>
            <a:xfrm>
              <a:off x="7466859" y="3251184"/>
              <a:ext cx="593891" cy="961943"/>
              <a:chOff x="7466859" y="3251184"/>
              <a:chExt cx="593891" cy="961943"/>
            </a:xfrm>
          </p:grpSpPr>
          <p:sp>
            <p:nvSpPr>
              <p:cNvPr id="7" name="Oval 6">
                <a:extLst>
                  <a:ext uri="{FF2B5EF4-FFF2-40B4-BE49-F238E27FC236}">
                    <a16:creationId xmlns:a16="http://schemas.microsoft.com/office/drawing/2014/main" id="{399B954A-77EB-4D02-84F7-BA04230C5FFB}"/>
                  </a:ext>
                </a:extLst>
              </p:cNvPr>
              <p:cNvSpPr/>
              <p:nvPr/>
            </p:nvSpPr>
            <p:spPr>
              <a:xfrm>
                <a:off x="7466859" y="3251184"/>
                <a:ext cx="593891" cy="593891"/>
              </a:xfrm>
              <a:prstGeom prst="ellipse">
                <a:avLst/>
              </a:prstGeom>
              <a:solidFill>
                <a:schemeClr val="bg1"/>
              </a:solidFill>
              <a:ln w="1270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8" name="Down Arrow 13">
                <a:extLst>
                  <a:ext uri="{FF2B5EF4-FFF2-40B4-BE49-F238E27FC236}">
                    <a16:creationId xmlns:a16="http://schemas.microsoft.com/office/drawing/2014/main" id="{4399247D-D19E-42BA-81A6-45397C20905D}"/>
                  </a:ext>
                </a:extLst>
              </p:cNvPr>
              <p:cNvSpPr/>
              <p:nvPr/>
            </p:nvSpPr>
            <p:spPr>
              <a:xfrm>
                <a:off x="7628788" y="3889091"/>
                <a:ext cx="270030" cy="324036"/>
              </a:xfrm>
              <a:prstGeom prst="down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grpSp>
        <p:grpSp>
          <p:nvGrpSpPr>
            <p:cNvPr id="28" name="Group 27"/>
            <p:cNvGrpSpPr/>
            <p:nvPr/>
          </p:nvGrpSpPr>
          <p:grpSpPr>
            <a:xfrm>
              <a:off x="1039210" y="2927148"/>
              <a:ext cx="593891" cy="917927"/>
              <a:chOff x="1039210" y="2927148"/>
              <a:chExt cx="593891" cy="917927"/>
            </a:xfrm>
          </p:grpSpPr>
          <p:sp>
            <p:nvSpPr>
              <p:cNvPr id="10" name="Oval 9">
                <a:extLst>
                  <a:ext uri="{FF2B5EF4-FFF2-40B4-BE49-F238E27FC236}">
                    <a16:creationId xmlns:a16="http://schemas.microsoft.com/office/drawing/2014/main" id="{E285F47F-32CE-4E59-A970-653F1CA65BE3}"/>
                  </a:ext>
                </a:extLst>
              </p:cNvPr>
              <p:cNvSpPr/>
              <p:nvPr/>
            </p:nvSpPr>
            <p:spPr>
              <a:xfrm>
                <a:off x="1039210" y="3251184"/>
                <a:ext cx="593891" cy="593891"/>
              </a:xfrm>
              <a:prstGeom prst="ellipse">
                <a:avLst/>
              </a:prstGeom>
              <a:solidFill>
                <a:schemeClr val="bg1"/>
              </a:solidFill>
              <a:ln w="1270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11" name="Down Arrow 14">
                <a:extLst>
                  <a:ext uri="{FF2B5EF4-FFF2-40B4-BE49-F238E27FC236}">
                    <a16:creationId xmlns:a16="http://schemas.microsoft.com/office/drawing/2014/main" id="{EB78E9E5-55D1-4A31-B8B2-985A4E899D7D}"/>
                  </a:ext>
                </a:extLst>
              </p:cNvPr>
              <p:cNvSpPr/>
              <p:nvPr/>
            </p:nvSpPr>
            <p:spPr>
              <a:xfrm rot="10800000">
                <a:off x="1201140" y="2927148"/>
                <a:ext cx="270030" cy="324036"/>
              </a:xfrm>
              <a:prstGeom prst="dow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grpSp>
        <p:sp>
          <p:nvSpPr>
            <p:cNvPr id="12" name="TextBox 11">
              <a:extLst>
                <a:ext uri="{FF2B5EF4-FFF2-40B4-BE49-F238E27FC236}">
                  <a16:creationId xmlns:a16="http://schemas.microsoft.com/office/drawing/2014/main" id="{4591DE2E-AB2F-47F7-A0A9-2ACBF95CC4FC}"/>
                </a:ext>
              </a:extLst>
            </p:cNvPr>
            <p:cNvSpPr txBox="1"/>
            <p:nvPr/>
          </p:nvSpPr>
          <p:spPr>
            <a:xfrm>
              <a:off x="7457352" y="3394241"/>
              <a:ext cx="612908" cy="307777"/>
            </a:xfrm>
            <a:prstGeom prst="rect">
              <a:avLst/>
            </a:prstGeom>
            <a:noFill/>
          </p:spPr>
          <p:txBody>
            <a:bodyPr wrap="square" rtlCol="0" anchor="ctr">
              <a:spAutoFit/>
            </a:bodyPr>
            <a:lstStyle/>
            <a:p>
              <a:pPr algn="ctr" defTabSz="685800">
                <a:buClrTx/>
                <a:defRPr/>
              </a:pPr>
              <a:r>
                <a:rPr lang="fa-IR" altLang="ko-KR" b="1" dirty="0">
                  <a:solidFill>
                    <a:schemeClr val="accent4">
                      <a:lumMod val="50000"/>
                    </a:schemeClr>
                  </a:solidFill>
                  <a:latin typeface="Roboto Condensed Light"/>
                  <a:ea typeface="Roboto Condensed Light"/>
                  <a:cs typeface="B Nazanin" panose="00000400000000000000" pitchFamily="2" charset="-78"/>
                  <a:sym typeface="Roboto Condensed Light"/>
                </a:rPr>
                <a:t>238</a:t>
              </a:r>
              <a:endParaRPr lang="ko-KR" altLang="en-US" b="1" dirty="0">
                <a:solidFill>
                  <a:schemeClr val="accent4">
                    <a:lumMod val="50000"/>
                  </a:schemeClr>
                </a:solidFill>
                <a:latin typeface="Roboto Condensed Light"/>
                <a:ea typeface="Roboto Condensed Light"/>
                <a:cs typeface="B Nazanin" panose="00000400000000000000" pitchFamily="2" charset="-78"/>
                <a:sym typeface="Roboto Condensed Light"/>
              </a:endParaRPr>
            </a:p>
          </p:txBody>
        </p:sp>
        <p:sp>
          <p:nvSpPr>
            <p:cNvPr id="13" name="TextBox 12">
              <a:extLst>
                <a:ext uri="{FF2B5EF4-FFF2-40B4-BE49-F238E27FC236}">
                  <a16:creationId xmlns:a16="http://schemas.microsoft.com/office/drawing/2014/main" id="{56701E69-5717-40BE-9A34-CFDB34815ECD}"/>
                </a:ext>
              </a:extLst>
            </p:cNvPr>
            <p:cNvSpPr txBox="1"/>
            <p:nvPr/>
          </p:nvSpPr>
          <p:spPr>
            <a:xfrm>
              <a:off x="1006764" y="3326431"/>
              <a:ext cx="612908" cy="446276"/>
            </a:xfrm>
            <a:prstGeom prst="rect">
              <a:avLst/>
            </a:prstGeom>
            <a:noFill/>
          </p:spPr>
          <p:txBody>
            <a:bodyPr wrap="square" rtlCol="0" anchor="ctr">
              <a:spAutoFit/>
            </a:bodyPr>
            <a:lstStyle>
              <a:defPPr marR="0" lvl="0" algn="l" rtl="0">
                <a:lnSpc>
                  <a:spcPct val="100000"/>
                </a:lnSpc>
                <a:spcBef>
                  <a:spcPts val="0"/>
                </a:spcBef>
                <a:spcAft>
                  <a:spcPts val="0"/>
                </a:spcAft>
                <a:defRPr/>
              </a:defPPr>
              <a:lvl1pPr algn="ctr" defTabSz="685800">
                <a:buClrTx/>
                <a:defRPr b="1">
                  <a:solidFill>
                    <a:schemeClr val="accent4">
                      <a:lumMod val="50000"/>
                    </a:schemeClr>
                  </a:solidFill>
                  <a:latin typeface="Roboto Condensed Light"/>
                  <a:ea typeface="Roboto Condensed Light"/>
                  <a:cs typeface="B Nazanin" panose="00000400000000000000" pitchFamily="2" charset="-78"/>
                </a:defRPr>
              </a:lvl1pPr>
            </a:lstStyle>
            <a:p>
              <a:r>
                <a:rPr lang="fa-IR" altLang="ko-KR" dirty="0"/>
                <a:t>173 </a:t>
              </a:r>
            </a:p>
            <a:p>
              <a:r>
                <a:rPr lang="fa-IR" altLang="ko-KR" sz="900" dirty="0"/>
                <a:t>ق ا</a:t>
              </a:r>
              <a:endParaRPr lang="ko-KR" altLang="en-US" sz="900" dirty="0"/>
            </a:p>
          </p:txBody>
        </p:sp>
        <p:sp>
          <p:nvSpPr>
            <p:cNvPr id="14" name="Rectangle 29">
              <a:extLst>
                <a:ext uri="{FF2B5EF4-FFF2-40B4-BE49-F238E27FC236}">
                  <a16:creationId xmlns:a16="http://schemas.microsoft.com/office/drawing/2014/main" id="{39FDD600-FDDE-40EA-8E4A-17274F63A11E}"/>
                </a:ext>
              </a:extLst>
            </p:cNvPr>
            <p:cNvSpPr/>
            <p:nvPr/>
          </p:nvSpPr>
          <p:spPr>
            <a:xfrm>
              <a:off x="7250747" y="2731857"/>
              <a:ext cx="1026114" cy="420887"/>
            </a:xfrm>
            <a:custGeom>
              <a:avLst/>
              <a:gdLst/>
              <a:ahLst/>
              <a:cxnLst/>
              <a:rect l="l" t="t" r="r" b="b"/>
              <a:pathLst>
                <a:path w="1574677" h="561182">
                  <a:moveTo>
                    <a:pt x="0" y="0"/>
                  </a:moveTo>
                  <a:lnTo>
                    <a:pt x="1574677" y="0"/>
                  </a:lnTo>
                  <a:lnTo>
                    <a:pt x="1574677" y="360040"/>
                  </a:lnTo>
                  <a:lnTo>
                    <a:pt x="887910" y="360040"/>
                  </a:lnTo>
                  <a:lnTo>
                    <a:pt x="787339" y="561182"/>
                  </a:lnTo>
                  <a:lnTo>
                    <a:pt x="686768" y="360040"/>
                  </a:lnTo>
                  <a:lnTo>
                    <a:pt x="0" y="36004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16" name="Rectangle 29">
              <a:extLst>
                <a:ext uri="{FF2B5EF4-FFF2-40B4-BE49-F238E27FC236}">
                  <a16:creationId xmlns:a16="http://schemas.microsoft.com/office/drawing/2014/main" id="{F9FA142B-7B6A-4E82-9DB6-E679F24765B7}"/>
                </a:ext>
              </a:extLst>
            </p:cNvPr>
            <p:cNvSpPr/>
            <p:nvPr/>
          </p:nvSpPr>
          <p:spPr>
            <a:xfrm rot="10800000">
              <a:off x="833259" y="3962834"/>
              <a:ext cx="1005797" cy="420887"/>
            </a:xfrm>
            <a:custGeom>
              <a:avLst/>
              <a:gdLst/>
              <a:ahLst/>
              <a:cxnLst/>
              <a:rect l="l" t="t" r="r" b="b"/>
              <a:pathLst>
                <a:path w="1574677" h="561182">
                  <a:moveTo>
                    <a:pt x="0" y="0"/>
                  </a:moveTo>
                  <a:lnTo>
                    <a:pt x="1574677" y="0"/>
                  </a:lnTo>
                  <a:lnTo>
                    <a:pt x="1574677" y="360040"/>
                  </a:lnTo>
                  <a:lnTo>
                    <a:pt x="887910" y="360040"/>
                  </a:lnTo>
                  <a:lnTo>
                    <a:pt x="787339" y="561182"/>
                  </a:lnTo>
                  <a:lnTo>
                    <a:pt x="686768" y="360040"/>
                  </a:lnTo>
                  <a:lnTo>
                    <a:pt x="0" y="36004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17" name="TextBox 16">
              <a:extLst>
                <a:ext uri="{FF2B5EF4-FFF2-40B4-BE49-F238E27FC236}">
                  <a16:creationId xmlns:a16="http://schemas.microsoft.com/office/drawing/2014/main" id="{419F954F-9983-4EE8-B823-011925005BDB}"/>
                </a:ext>
              </a:extLst>
            </p:cNvPr>
            <p:cNvSpPr txBox="1"/>
            <p:nvPr/>
          </p:nvSpPr>
          <p:spPr>
            <a:xfrm>
              <a:off x="745651" y="3982293"/>
              <a:ext cx="1181008" cy="46166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36000" indent="0" algn="ctr" rtl="1">
                <a:spcBef>
                  <a:spcPts val="600"/>
                </a:spcBef>
                <a:buClr>
                  <a:schemeClr val="accent4"/>
                </a:buClr>
                <a:buSzPts val="2000"/>
                <a:buFont typeface="Roboto Condensed Light"/>
                <a:buNone/>
                <a:defRPr sz="1200" b="1">
                  <a:solidFill>
                    <a:schemeClr val="bg1"/>
                  </a:solidFill>
                  <a:latin typeface="Roboto Condensed Light"/>
                  <a:ea typeface="Roboto Condensed Light"/>
                  <a:cs typeface="B Nazanin" panose="00000400000000000000" pitchFamily="2" charset="-78"/>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9pPr>
            </a:lstStyle>
            <a:p>
              <a:r>
                <a:rPr lang="fa-IR" altLang="ko-KR" sz="1100" dirty="0"/>
                <a:t>دیوان عدالت اداری</a:t>
              </a:r>
              <a:endParaRPr lang="ko-KR" altLang="en-US" sz="1100" dirty="0"/>
            </a:p>
          </p:txBody>
        </p:sp>
        <p:grpSp>
          <p:nvGrpSpPr>
            <p:cNvPr id="27" name="Group 26"/>
            <p:cNvGrpSpPr/>
            <p:nvPr/>
          </p:nvGrpSpPr>
          <p:grpSpPr>
            <a:xfrm>
              <a:off x="3610270" y="2927148"/>
              <a:ext cx="593891" cy="917927"/>
              <a:chOff x="3610270" y="2927148"/>
              <a:chExt cx="593891" cy="917927"/>
            </a:xfrm>
          </p:grpSpPr>
          <p:sp>
            <p:nvSpPr>
              <p:cNvPr id="22" name="Oval 21">
                <a:extLst>
                  <a:ext uri="{FF2B5EF4-FFF2-40B4-BE49-F238E27FC236}">
                    <a16:creationId xmlns:a16="http://schemas.microsoft.com/office/drawing/2014/main" id="{9D6D9623-2669-41F5-9902-18C2FC042FC0}"/>
                  </a:ext>
                </a:extLst>
              </p:cNvPr>
              <p:cNvSpPr/>
              <p:nvPr/>
            </p:nvSpPr>
            <p:spPr>
              <a:xfrm>
                <a:off x="3610270" y="3251184"/>
                <a:ext cx="593891" cy="593891"/>
              </a:xfrm>
              <a:prstGeom prst="ellipse">
                <a:avLst/>
              </a:prstGeom>
              <a:solidFill>
                <a:schemeClr val="bg1"/>
              </a:solid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23" name="Down Arrow 15">
                <a:extLst>
                  <a:ext uri="{FF2B5EF4-FFF2-40B4-BE49-F238E27FC236}">
                    <a16:creationId xmlns:a16="http://schemas.microsoft.com/office/drawing/2014/main" id="{42CADE82-CDA0-484D-B64A-EF2C7E9D375B}"/>
                  </a:ext>
                </a:extLst>
              </p:cNvPr>
              <p:cNvSpPr/>
              <p:nvPr/>
            </p:nvSpPr>
            <p:spPr>
              <a:xfrm rot="10800000">
                <a:off x="3772200" y="2927148"/>
                <a:ext cx="270030" cy="324036"/>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grpSp>
        <p:sp>
          <p:nvSpPr>
            <p:cNvPr id="24" name="TextBox 23">
              <a:extLst>
                <a:ext uri="{FF2B5EF4-FFF2-40B4-BE49-F238E27FC236}">
                  <a16:creationId xmlns:a16="http://schemas.microsoft.com/office/drawing/2014/main" id="{0BACED7C-8204-4CE5-854B-6226F1294BF5}"/>
                </a:ext>
              </a:extLst>
            </p:cNvPr>
            <p:cNvSpPr txBox="1"/>
            <p:nvPr/>
          </p:nvSpPr>
          <p:spPr>
            <a:xfrm>
              <a:off x="3600763" y="3395105"/>
              <a:ext cx="612908" cy="307777"/>
            </a:xfrm>
            <a:prstGeom prst="rect">
              <a:avLst/>
            </a:prstGeom>
            <a:noFill/>
          </p:spPr>
          <p:txBody>
            <a:bodyPr wrap="square" rtlCol="0" anchor="ctr">
              <a:spAutoFit/>
            </a:bodyPr>
            <a:lstStyle>
              <a:defPPr marR="0" lvl="0" algn="l" rtl="0">
                <a:lnSpc>
                  <a:spcPct val="100000"/>
                </a:lnSpc>
                <a:spcBef>
                  <a:spcPts val="0"/>
                </a:spcBef>
                <a:spcAft>
                  <a:spcPts val="0"/>
                </a:spcAft>
                <a:defRPr/>
              </a:defPPr>
              <a:lvl1pPr algn="ctr" defTabSz="685800">
                <a:buClrTx/>
                <a:defRPr b="1">
                  <a:solidFill>
                    <a:schemeClr val="accent4">
                      <a:lumMod val="50000"/>
                    </a:schemeClr>
                  </a:solidFill>
                  <a:latin typeface="Roboto Condensed Light"/>
                  <a:ea typeface="Roboto Condensed Light"/>
                  <a:cs typeface="B Nazanin" panose="00000400000000000000" pitchFamily="2" charset="-78"/>
                </a:defRPr>
              </a:lvl1pPr>
            </a:lstStyle>
            <a:p>
              <a:r>
                <a:rPr lang="fa-IR" altLang="ko-KR" dirty="0"/>
                <a:t>251</a:t>
              </a:r>
              <a:endParaRPr lang="ko-KR" altLang="en-US" dirty="0"/>
            </a:p>
          </p:txBody>
        </p:sp>
        <p:sp>
          <p:nvSpPr>
            <p:cNvPr id="25" name="Rectangle 29">
              <a:extLst>
                <a:ext uri="{FF2B5EF4-FFF2-40B4-BE49-F238E27FC236}">
                  <a16:creationId xmlns:a16="http://schemas.microsoft.com/office/drawing/2014/main" id="{C43057D1-4923-4AB0-8E09-EAA9FDFEEC98}"/>
                </a:ext>
              </a:extLst>
            </p:cNvPr>
            <p:cNvSpPr/>
            <p:nvPr/>
          </p:nvSpPr>
          <p:spPr>
            <a:xfrm rot="10800000">
              <a:off x="3404319" y="3977121"/>
              <a:ext cx="1005797" cy="420887"/>
            </a:xfrm>
            <a:custGeom>
              <a:avLst/>
              <a:gdLst/>
              <a:ahLst/>
              <a:cxnLst/>
              <a:rect l="l" t="t" r="r" b="b"/>
              <a:pathLst>
                <a:path w="1574677" h="561182">
                  <a:moveTo>
                    <a:pt x="0" y="0"/>
                  </a:moveTo>
                  <a:lnTo>
                    <a:pt x="1574677" y="0"/>
                  </a:lnTo>
                  <a:lnTo>
                    <a:pt x="1574677" y="360040"/>
                  </a:lnTo>
                  <a:lnTo>
                    <a:pt x="887910" y="360040"/>
                  </a:lnTo>
                  <a:lnTo>
                    <a:pt x="787339" y="561182"/>
                  </a:lnTo>
                  <a:lnTo>
                    <a:pt x="686768" y="360040"/>
                  </a:lnTo>
                  <a:lnTo>
                    <a:pt x="0" y="36004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26" name="TextBox 25">
              <a:extLst>
                <a:ext uri="{FF2B5EF4-FFF2-40B4-BE49-F238E27FC236}">
                  <a16:creationId xmlns:a16="http://schemas.microsoft.com/office/drawing/2014/main" id="{8B077FD0-AC53-4E7A-B7D8-6BA9513F12C3}"/>
                </a:ext>
              </a:extLst>
            </p:cNvPr>
            <p:cNvSpPr txBox="1"/>
            <p:nvPr/>
          </p:nvSpPr>
          <p:spPr>
            <a:xfrm>
              <a:off x="3323855" y="4074627"/>
              <a:ext cx="1181008" cy="27699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36000" indent="0" algn="ctr" rtl="1">
                <a:spcBef>
                  <a:spcPts val="600"/>
                </a:spcBef>
                <a:buClr>
                  <a:schemeClr val="accent4"/>
                </a:buClr>
                <a:buSzPts val="2000"/>
                <a:buFont typeface="Roboto Condensed Light"/>
                <a:buNone/>
                <a:defRPr sz="1200" b="1">
                  <a:solidFill>
                    <a:schemeClr val="bg1"/>
                  </a:solidFill>
                  <a:latin typeface="Roboto Condensed Light"/>
                  <a:ea typeface="Roboto Condensed Light"/>
                  <a:cs typeface="B Nazanin" panose="00000400000000000000" pitchFamily="2" charset="-78"/>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9pPr>
            </a:lstStyle>
            <a:p>
              <a:r>
                <a:rPr lang="fa-IR" altLang="ko-KR" dirty="0"/>
                <a:t>شورایعالی مالیاتی</a:t>
              </a:r>
              <a:endParaRPr lang="ko-KR" altLang="en-US" dirty="0"/>
            </a:p>
          </p:txBody>
        </p:sp>
        <p:grpSp>
          <p:nvGrpSpPr>
            <p:cNvPr id="20" name="Group 19"/>
            <p:cNvGrpSpPr/>
            <p:nvPr/>
          </p:nvGrpSpPr>
          <p:grpSpPr>
            <a:xfrm>
              <a:off x="6181330" y="2927148"/>
              <a:ext cx="593891" cy="917927"/>
              <a:chOff x="6181330" y="2927148"/>
              <a:chExt cx="593891" cy="917927"/>
            </a:xfrm>
          </p:grpSpPr>
          <p:sp>
            <p:nvSpPr>
              <p:cNvPr id="31" name="Oval 30">
                <a:extLst>
                  <a:ext uri="{FF2B5EF4-FFF2-40B4-BE49-F238E27FC236}">
                    <a16:creationId xmlns:a16="http://schemas.microsoft.com/office/drawing/2014/main" id="{8845CB02-0A69-40DD-9ED5-70A768FD73BD}"/>
                  </a:ext>
                </a:extLst>
              </p:cNvPr>
              <p:cNvSpPr/>
              <p:nvPr/>
            </p:nvSpPr>
            <p:spPr>
              <a:xfrm>
                <a:off x="6181330" y="3251184"/>
                <a:ext cx="593891" cy="593891"/>
              </a:xfrm>
              <a:prstGeom prst="ellipse">
                <a:avLst/>
              </a:prstGeom>
              <a:solidFill>
                <a:schemeClr val="bg1"/>
              </a:solidFill>
              <a:ln w="1270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32" name="Down Arrow 16">
                <a:extLst>
                  <a:ext uri="{FF2B5EF4-FFF2-40B4-BE49-F238E27FC236}">
                    <a16:creationId xmlns:a16="http://schemas.microsoft.com/office/drawing/2014/main" id="{05AAA316-C197-4FCC-B37B-386B38F62EDD}"/>
                  </a:ext>
                </a:extLst>
              </p:cNvPr>
              <p:cNvSpPr/>
              <p:nvPr/>
            </p:nvSpPr>
            <p:spPr>
              <a:xfrm rot="10800000">
                <a:off x="6343260" y="2927148"/>
                <a:ext cx="270030" cy="324036"/>
              </a:xfrm>
              <a:prstGeom prst="dow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grpSp>
        <p:sp>
          <p:nvSpPr>
            <p:cNvPr id="33" name="TextBox 32">
              <a:extLst>
                <a:ext uri="{FF2B5EF4-FFF2-40B4-BE49-F238E27FC236}">
                  <a16:creationId xmlns:a16="http://schemas.microsoft.com/office/drawing/2014/main" id="{092FE11B-00AD-496D-9C60-09951C85C28A}"/>
                </a:ext>
              </a:extLst>
            </p:cNvPr>
            <p:cNvSpPr txBox="1"/>
            <p:nvPr/>
          </p:nvSpPr>
          <p:spPr>
            <a:xfrm>
              <a:off x="6171823" y="3394529"/>
              <a:ext cx="612908" cy="307777"/>
            </a:xfrm>
            <a:prstGeom prst="rect">
              <a:avLst/>
            </a:prstGeom>
            <a:noFill/>
          </p:spPr>
          <p:txBody>
            <a:bodyPr wrap="square" rtlCol="0" anchor="ctr">
              <a:spAutoFit/>
            </a:bodyPr>
            <a:lstStyle>
              <a:defPPr marR="0" lvl="0" algn="l" rtl="0">
                <a:lnSpc>
                  <a:spcPct val="100000"/>
                </a:lnSpc>
                <a:spcBef>
                  <a:spcPts val="0"/>
                </a:spcBef>
                <a:spcAft>
                  <a:spcPts val="0"/>
                </a:spcAft>
              </a:defPPr>
              <a:lvl1pPr algn="ctr" defTabSz="685800">
                <a:buClrTx/>
                <a:defRPr b="1">
                  <a:solidFill>
                    <a:schemeClr val="accent4">
                      <a:lumMod val="50000"/>
                    </a:schemeClr>
                  </a:solidFill>
                  <a:latin typeface="Roboto Condensed Light"/>
                  <a:ea typeface="Roboto Condensed Light"/>
                  <a:cs typeface="B Nazanin" panose="00000400000000000000" pitchFamily="2" charset="-78"/>
                </a:defRPr>
              </a:lvl1pPr>
            </a:lstStyle>
            <a:p>
              <a:r>
                <a:rPr lang="fa-IR" altLang="ko-KR" dirty="0"/>
                <a:t>244</a:t>
              </a:r>
              <a:endParaRPr lang="ko-KR" altLang="en-US" dirty="0"/>
            </a:p>
          </p:txBody>
        </p:sp>
        <p:sp>
          <p:nvSpPr>
            <p:cNvPr id="34" name="Rectangle 29">
              <a:extLst>
                <a:ext uri="{FF2B5EF4-FFF2-40B4-BE49-F238E27FC236}">
                  <a16:creationId xmlns:a16="http://schemas.microsoft.com/office/drawing/2014/main" id="{09A6FCCA-659C-4102-943A-75AD28C7EBE0}"/>
                </a:ext>
              </a:extLst>
            </p:cNvPr>
            <p:cNvSpPr/>
            <p:nvPr/>
          </p:nvSpPr>
          <p:spPr>
            <a:xfrm rot="10800000">
              <a:off x="5975379" y="3991409"/>
              <a:ext cx="1005797" cy="420887"/>
            </a:xfrm>
            <a:custGeom>
              <a:avLst/>
              <a:gdLst/>
              <a:ahLst/>
              <a:cxnLst/>
              <a:rect l="l" t="t" r="r" b="b"/>
              <a:pathLst>
                <a:path w="1574677" h="561182">
                  <a:moveTo>
                    <a:pt x="0" y="0"/>
                  </a:moveTo>
                  <a:lnTo>
                    <a:pt x="1574677" y="0"/>
                  </a:lnTo>
                  <a:lnTo>
                    <a:pt x="1574677" y="360040"/>
                  </a:lnTo>
                  <a:lnTo>
                    <a:pt x="887910" y="360040"/>
                  </a:lnTo>
                  <a:lnTo>
                    <a:pt x="787339" y="561182"/>
                  </a:lnTo>
                  <a:lnTo>
                    <a:pt x="686768" y="360040"/>
                  </a:lnTo>
                  <a:lnTo>
                    <a:pt x="0" y="36004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35" name="TextBox 34">
              <a:extLst>
                <a:ext uri="{FF2B5EF4-FFF2-40B4-BE49-F238E27FC236}">
                  <a16:creationId xmlns:a16="http://schemas.microsoft.com/office/drawing/2014/main" id="{41C00108-EAD9-468C-BB73-9E5329226854}"/>
                </a:ext>
              </a:extLst>
            </p:cNvPr>
            <p:cNvSpPr txBox="1"/>
            <p:nvPr/>
          </p:nvSpPr>
          <p:spPr>
            <a:xfrm>
              <a:off x="5887773" y="4144092"/>
              <a:ext cx="1181008" cy="253916"/>
            </a:xfrm>
            <a:prstGeom prst="rect">
              <a:avLst/>
            </a:prstGeom>
            <a:noFill/>
          </p:spPr>
          <p:txBody>
            <a:bodyPr wrap="square" rtlCol="0" anchor="ctr">
              <a:spAutoFit/>
            </a:bodyPr>
            <a:lstStyle/>
            <a:p>
              <a:pPr algn="ctr" defTabSz="685800">
                <a:buClrTx/>
                <a:defRPr/>
              </a:pPr>
              <a:r>
                <a:rPr lang="fa-IR" altLang="ko-KR" sz="1050" b="1" kern="1200" dirty="0">
                  <a:solidFill>
                    <a:prstClr val="white"/>
                  </a:solidFill>
                  <a:cs typeface="+mn-cs"/>
                </a:rPr>
                <a:t>هیات بدوی</a:t>
              </a:r>
              <a:endParaRPr lang="ko-KR" altLang="en-US" sz="1050" b="1" kern="1200" dirty="0">
                <a:solidFill>
                  <a:prstClr val="white"/>
                </a:solidFill>
                <a:cs typeface="+mn-cs"/>
              </a:endParaRPr>
            </a:p>
          </p:txBody>
        </p:sp>
        <p:grpSp>
          <p:nvGrpSpPr>
            <p:cNvPr id="19" name="Group 18"/>
            <p:cNvGrpSpPr/>
            <p:nvPr/>
          </p:nvGrpSpPr>
          <p:grpSpPr>
            <a:xfrm>
              <a:off x="2324740" y="3251184"/>
              <a:ext cx="593891" cy="961943"/>
              <a:chOff x="2324740" y="3251184"/>
              <a:chExt cx="593891" cy="961943"/>
            </a:xfrm>
          </p:grpSpPr>
          <p:sp>
            <p:nvSpPr>
              <p:cNvPr id="40" name="Oval 39">
                <a:extLst>
                  <a:ext uri="{FF2B5EF4-FFF2-40B4-BE49-F238E27FC236}">
                    <a16:creationId xmlns:a16="http://schemas.microsoft.com/office/drawing/2014/main" id="{59AAE1A9-24F2-40E6-AC8E-CF168E59DCD4}"/>
                  </a:ext>
                </a:extLst>
              </p:cNvPr>
              <p:cNvSpPr/>
              <p:nvPr/>
            </p:nvSpPr>
            <p:spPr>
              <a:xfrm>
                <a:off x="2324740" y="3251184"/>
                <a:ext cx="593891" cy="593891"/>
              </a:xfrm>
              <a:prstGeom prst="ellipse">
                <a:avLst/>
              </a:prstGeom>
              <a:solidFill>
                <a:schemeClr val="bg1"/>
              </a:solidFill>
              <a:ln w="1270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41" name="Down Arrow 1">
                <a:extLst>
                  <a:ext uri="{FF2B5EF4-FFF2-40B4-BE49-F238E27FC236}">
                    <a16:creationId xmlns:a16="http://schemas.microsoft.com/office/drawing/2014/main" id="{8FB003A0-7A37-443C-AB15-0F9B36E5ECDD}"/>
                  </a:ext>
                </a:extLst>
              </p:cNvPr>
              <p:cNvSpPr/>
              <p:nvPr/>
            </p:nvSpPr>
            <p:spPr>
              <a:xfrm>
                <a:off x="2486670" y="3889091"/>
                <a:ext cx="270030" cy="324036"/>
              </a:xfrm>
              <a:prstGeom prst="down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grpSp>
        <p:sp>
          <p:nvSpPr>
            <p:cNvPr id="42" name="TextBox 41">
              <a:extLst>
                <a:ext uri="{FF2B5EF4-FFF2-40B4-BE49-F238E27FC236}">
                  <a16:creationId xmlns:a16="http://schemas.microsoft.com/office/drawing/2014/main" id="{F246D334-7EB7-4FC5-9428-9EB5CE9EA8EC}"/>
                </a:ext>
              </a:extLst>
            </p:cNvPr>
            <p:cNvSpPr txBox="1"/>
            <p:nvPr/>
          </p:nvSpPr>
          <p:spPr>
            <a:xfrm>
              <a:off x="2315233" y="3326143"/>
              <a:ext cx="612908" cy="446276"/>
            </a:xfrm>
            <a:prstGeom prst="rect">
              <a:avLst/>
            </a:prstGeom>
            <a:noFill/>
          </p:spPr>
          <p:txBody>
            <a:bodyPr wrap="square" rtlCol="0" anchor="ctr">
              <a:spAutoFit/>
            </a:bodyPr>
            <a:lstStyle>
              <a:defPPr marR="0" lvl="0" algn="l" rtl="0">
                <a:lnSpc>
                  <a:spcPct val="100000"/>
                </a:lnSpc>
                <a:spcBef>
                  <a:spcPts val="0"/>
                </a:spcBef>
                <a:spcAft>
                  <a:spcPts val="0"/>
                </a:spcAft>
                <a:defRPr/>
              </a:defPPr>
              <a:lvl1pPr algn="ctr" defTabSz="685800">
                <a:buClrTx/>
                <a:defRPr b="1">
                  <a:solidFill>
                    <a:schemeClr val="accent4">
                      <a:lumMod val="50000"/>
                    </a:schemeClr>
                  </a:solidFill>
                  <a:latin typeface="Roboto Condensed Light"/>
                  <a:ea typeface="Roboto Condensed Light"/>
                  <a:cs typeface="B Nazanin" panose="00000400000000000000" pitchFamily="2" charset="-78"/>
                </a:defRPr>
              </a:lvl1pPr>
            </a:lstStyle>
            <a:p>
              <a:r>
                <a:rPr lang="fa-IR" altLang="ko-KR" dirty="0"/>
                <a:t>251 </a:t>
              </a:r>
              <a:r>
                <a:rPr lang="fa-IR" altLang="ko-KR" sz="900" dirty="0"/>
                <a:t>مکرر</a:t>
              </a:r>
              <a:endParaRPr lang="ko-KR" altLang="en-US" sz="900" dirty="0"/>
            </a:p>
          </p:txBody>
        </p:sp>
        <p:sp>
          <p:nvSpPr>
            <p:cNvPr id="43" name="Rectangle 29">
              <a:extLst>
                <a:ext uri="{FF2B5EF4-FFF2-40B4-BE49-F238E27FC236}">
                  <a16:creationId xmlns:a16="http://schemas.microsoft.com/office/drawing/2014/main" id="{53AE4FF5-EF66-4473-94EF-6788D3939ECA}"/>
                </a:ext>
              </a:extLst>
            </p:cNvPr>
            <p:cNvSpPr/>
            <p:nvPr/>
          </p:nvSpPr>
          <p:spPr>
            <a:xfrm>
              <a:off x="2108629" y="2731857"/>
              <a:ext cx="1026114" cy="420887"/>
            </a:xfrm>
            <a:custGeom>
              <a:avLst/>
              <a:gdLst/>
              <a:ahLst/>
              <a:cxnLst/>
              <a:rect l="l" t="t" r="r" b="b"/>
              <a:pathLst>
                <a:path w="1574677" h="561182">
                  <a:moveTo>
                    <a:pt x="0" y="0"/>
                  </a:moveTo>
                  <a:lnTo>
                    <a:pt x="1574677" y="0"/>
                  </a:lnTo>
                  <a:lnTo>
                    <a:pt x="1574677" y="360040"/>
                  </a:lnTo>
                  <a:lnTo>
                    <a:pt x="887910" y="360040"/>
                  </a:lnTo>
                  <a:lnTo>
                    <a:pt x="787339" y="561182"/>
                  </a:lnTo>
                  <a:lnTo>
                    <a:pt x="686768" y="360040"/>
                  </a:lnTo>
                  <a:lnTo>
                    <a:pt x="0" y="36004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44" name="TextBox 43">
              <a:extLst>
                <a:ext uri="{FF2B5EF4-FFF2-40B4-BE49-F238E27FC236}">
                  <a16:creationId xmlns:a16="http://schemas.microsoft.com/office/drawing/2014/main" id="{2AA4A0AF-D11C-47B7-9878-7BCFCE2088DA}"/>
                </a:ext>
              </a:extLst>
            </p:cNvPr>
            <p:cNvSpPr txBox="1"/>
            <p:nvPr/>
          </p:nvSpPr>
          <p:spPr>
            <a:xfrm>
              <a:off x="1989700" y="2684498"/>
              <a:ext cx="1181008" cy="27699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36000" indent="0" algn="ctr" rtl="1">
                <a:spcBef>
                  <a:spcPts val="600"/>
                </a:spcBef>
                <a:buClr>
                  <a:schemeClr val="accent4"/>
                </a:buClr>
                <a:buSzPts val="2000"/>
                <a:buFont typeface="Roboto Condensed Light"/>
                <a:buNone/>
                <a:defRPr sz="1200" b="1">
                  <a:solidFill>
                    <a:schemeClr val="bg1"/>
                  </a:solidFill>
                  <a:latin typeface="Roboto Condensed Light"/>
                  <a:ea typeface="Roboto Condensed Light"/>
                  <a:cs typeface="B Nazanin" panose="00000400000000000000" pitchFamily="2" charset="-78"/>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9pPr>
            </a:lstStyle>
            <a:p>
              <a:r>
                <a:rPr lang="fa-IR" altLang="ko-KR" dirty="0"/>
                <a:t>وزیر اقتصاد</a:t>
              </a:r>
              <a:endParaRPr lang="ko-KR" altLang="en-US" dirty="0"/>
            </a:p>
          </p:txBody>
        </p:sp>
        <p:grpSp>
          <p:nvGrpSpPr>
            <p:cNvPr id="15" name="Group 14"/>
            <p:cNvGrpSpPr/>
            <p:nvPr/>
          </p:nvGrpSpPr>
          <p:grpSpPr>
            <a:xfrm>
              <a:off x="4895800" y="3251184"/>
              <a:ext cx="593891" cy="961943"/>
              <a:chOff x="4895800" y="3251184"/>
              <a:chExt cx="593891" cy="961943"/>
            </a:xfrm>
          </p:grpSpPr>
          <p:sp>
            <p:nvSpPr>
              <p:cNvPr id="49" name="Oval 48">
                <a:extLst>
                  <a:ext uri="{FF2B5EF4-FFF2-40B4-BE49-F238E27FC236}">
                    <a16:creationId xmlns:a16="http://schemas.microsoft.com/office/drawing/2014/main" id="{CE5515E8-FA4D-40C3-AEEA-83A2961FAA3B}"/>
                  </a:ext>
                </a:extLst>
              </p:cNvPr>
              <p:cNvSpPr/>
              <p:nvPr/>
            </p:nvSpPr>
            <p:spPr>
              <a:xfrm>
                <a:off x="4895800" y="3251184"/>
                <a:ext cx="593891" cy="593891"/>
              </a:xfrm>
              <a:prstGeom prst="ellipse">
                <a:avLst/>
              </a:prstGeom>
              <a:solidFill>
                <a:schemeClr val="bg1"/>
              </a:solidFill>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50" name="Down Arrow 12">
                <a:extLst>
                  <a:ext uri="{FF2B5EF4-FFF2-40B4-BE49-F238E27FC236}">
                    <a16:creationId xmlns:a16="http://schemas.microsoft.com/office/drawing/2014/main" id="{82D164A2-392B-4202-B491-9E042898A600}"/>
                  </a:ext>
                </a:extLst>
              </p:cNvPr>
              <p:cNvSpPr/>
              <p:nvPr/>
            </p:nvSpPr>
            <p:spPr>
              <a:xfrm>
                <a:off x="5057730" y="3889091"/>
                <a:ext cx="270030" cy="324036"/>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grpSp>
        <p:sp>
          <p:nvSpPr>
            <p:cNvPr id="51" name="TextBox 50">
              <a:extLst>
                <a:ext uri="{FF2B5EF4-FFF2-40B4-BE49-F238E27FC236}">
                  <a16:creationId xmlns:a16="http://schemas.microsoft.com/office/drawing/2014/main" id="{98BEFA94-FFB1-4526-AF5D-AEAB3F903D17}"/>
                </a:ext>
              </a:extLst>
            </p:cNvPr>
            <p:cNvSpPr txBox="1"/>
            <p:nvPr/>
          </p:nvSpPr>
          <p:spPr>
            <a:xfrm>
              <a:off x="4886293" y="3394817"/>
              <a:ext cx="612908" cy="307777"/>
            </a:xfrm>
            <a:prstGeom prst="rect">
              <a:avLst/>
            </a:prstGeom>
            <a:noFill/>
          </p:spPr>
          <p:txBody>
            <a:bodyPr wrap="square" rtlCol="0" anchor="ctr">
              <a:spAutoFit/>
            </a:bodyPr>
            <a:lstStyle>
              <a:defPPr marR="0" lvl="0" algn="l" rtl="0">
                <a:lnSpc>
                  <a:spcPct val="100000"/>
                </a:lnSpc>
                <a:spcBef>
                  <a:spcPts val="0"/>
                </a:spcBef>
                <a:spcAft>
                  <a:spcPts val="0"/>
                </a:spcAft>
                <a:defRPr/>
              </a:defPPr>
              <a:lvl1pPr algn="ctr" defTabSz="685800">
                <a:buClrTx/>
                <a:defRPr b="1">
                  <a:solidFill>
                    <a:schemeClr val="accent4">
                      <a:lumMod val="50000"/>
                    </a:schemeClr>
                  </a:solidFill>
                  <a:latin typeface="Roboto Condensed Light"/>
                  <a:ea typeface="Roboto Condensed Light"/>
                  <a:cs typeface="B Nazanin" panose="00000400000000000000" pitchFamily="2" charset="-78"/>
                </a:defRPr>
              </a:lvl1pPr>
            </a:lstStyle>
            <a:p>
              <a:r>
                <a:rPr lang="fa-IR" altLang="ko-KR" dirty="0"/>
                <a:t>247</a:t>
              </a:r>
              <a:endParaRPr lang="ko-KR" altLang="en-US" dirty="0"/>
            </a:p>
          </p:txBody>
        </p:sp>
        <p:sp>
          <p:nvSpPr>
            <p:cNvPr id="52" name="Rectangle 29">
              <a:extLst>
                <a:ext uri="{FF2B5EF4-FFF2-40B4-BE49-F238E27FC236}">
                  <a16:creationId xmlns:a16="http://schemas.microsoft.com/office/drawing/2014/main" id="{88548538-02CF-4FA0-9EDB-404BB71EABED}"/>
                </a:ext>
              </a:extLst>
            </p:cNvPr>
            <p:cNvSpPr/>
            <p:nvPr/>
          </p:nvSpPr>
          <p:spPr>
            <a:xfrm>
              <a:off x="4679689" y="2731857"/>
              <a:ext cx="1026114" cy="420887"/>
            </a:xfrm>
            <a:custGeom>
              <a:avLst/>
              <a:gdLst/>
              <a:ahLst/>
              <a:cxnLst/>
              <a:rect l="l" t="t" r="r" b="b"/>
              <a:pathLst>
                <a:path w="1574677" h="561182">
                  <a:moveTo>
                    <a:pt x="0" y="0"/>
                  </a:moveTo>
                  <a:lnTo>
                    <a:pt x="1574677" y="0"/>
                  </a:lnTo>
                  <a:lnTo>
                    <a:pt x="1574677" y="360040"/>
                  </a:lnTo>
                  <a:lnTo>
                    <a:pt x="887910" y="360040"/>
                  </a:lnTo>
                  <a:lnTo>
                    <a:pt x="787339" y="561182"/>
                  </a:lnTo>
                  <a:lnTo>
                    <a:pt x="686768" y="360040"/>
                  </a:lnTo>
                  <a:lnTo>
                    <a:pt x="0" y="36004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ko-KR" altLang="en-US" sz="2025" kern="1200" dirty="0">
                <a:solidFill>
                  <a:prstClr val="white"/>
                </a:solidFill>
                <a:latin typeface="Arial"/>
              </a:endParaRPr>
            </a:p>
          </p:txBody>
        </p:sp>
        <p:sp>
          <p:nvSpPr>
            <p:cNvPr id="53" name="TextBox 52">
              <a:extLst>
                <a:ext uri="{FF2B5EF4-FFF2-40B4-BE49-F238E27FC236}">
                  <a16:creationId xmlns:a16="http://schemas.microsoft.com/office/drawing/2014/main" id="{3135F8C9-5A09-4016-B61B-5FC2E7C260AB}"/>
                </a:ext>
              </a:extLst>
            </p:cNvPr>
            <p:cNvSpPr txBox="1"/>
            <p:nvPr/>
          </p:nvSpPr>
          <p:spPr>
            <a:xfrm>
              <a:off x="4604770" y="2529449"/>
              <a:ext cx="1181008" cy="52322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36000" indent="0" algn="ctr" rtl="1">
                <a:spcBef>
                  <a:spcPts val="600"/>
                </a:spcBef>
                <a:buClr>
                  <a:schemeClr val="accent4"/>
                </a:buClr>
                <a:buSzPts val="2000"/>
                <a:buFont typeface="Roboto Condensed Light"/>
                <a:buNone/>
                <a:defRPr b="1">
                  <a:solidFill>
                    <a:schemeClr val="bg1"/>
                  </a:solidFill>
                  <a:latin typeface="Roboto Condensed Light"/>
                  <a:ea typeface="Roboto Condensed Light"/>
                  <a:cs typeface="B Nazanin" panose="00000400000000000000" pitchFamily="2" charset="-78"/>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9pPr>
            </a:lstStyle>
            <a:p>
              <a:r>
                <a:rPr lang="fa-IR" altLang="ko-KR" sz="1200" dirty="0"/>
                <a:t>هیات تجدید نظر</a:t>
              </a:r>
              <a:endParaRPr lang="ko-KR" altLang="en-US" sz="1200" dirty="0"/>
            </a:p>
          </p:txBody>
        </p:sp>
        <p:sp>
          <p:nvSpPr>
            <p:cNvPr id="60" name="TextBox 59">
              <a:extLst>
                <a:ext uri="{FF2B5EF4-FFF2-40B4-BE49-F238E27FC236}">
                  <a16:creationId xmlns:a16="http://schemas.microsoft.com/office/drawing/2014/main" id="{41C00108-EAD9-468C-BB73-9E5329226854}"/>
                </a:ext>
              </a:extLst>
            </p:cNvPr>
            <p:cNvSpPr txBox="1"/>
            <p:nvPr/>
          </p:nvSpPr>
          <p:spPr>
            <a:xfrm>
              <a:off x="7169728" y="2671968"/>
              <a:ext cx="1181008" cy="27699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RPr/>
              </a:defPPr>
              <a:lvl1pPr marL="36000" indent="0" algn="ctr" rtl="1">
                <a:spcBef>
                  <a:spcPts val="600"/>
                </a:spcBef>
                <a:buClr>
                  <a:schemeClr val="accent4"/>
                </a:buClr>
                <a:buSzPts val="2000"/>
                <a:buFont typeface="Roboto Condensed Light"/>
                <a:buNone/>
                <a:defRPr sz="1200" b="1">
                  <a:solidFill>
                    <a:schemeClr val="bg1"/>
                  </a:solidFill>
                  <a:latin typeface="Roboto Condensed Light"/>
                  <a:ea typeface="Roboto Condensed Light"/>
                  <a:cs typeface="B Nazanin" panose="00000400000000000000" pitchFamily="2" charset="-78"/>
                </a:defRPr>
              </a:lvl1pPr>
              <a:lvl2pPr marL="914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2pPr>
              <a:lvl3pPr marL="1371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3pPr>
              <a:lvl4pPr marL="18288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4pPr>
              <a:lvl5pPr marL="22860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5pPr>
              <a:lvl6pPr marL="27432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6pPr>
              <a:lvl7pPr marL="32004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7pPr>
              <a:lvl8pPr marL="3657600" indent="-355600">
                <a:spcBef>
                  <a:spcPts val="1000"/>
                </a:spcBef>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8pPr>
              <a:lvl9pPr marL="4114800" indent="-355600">
                <a:spcBef>
                  <a:spcPts val="1000"/>
                </a:spcBef>
                <a:spcAft>
                  <a:spcPts val="1000"/>
                </a:spcAft>
                <a:buClr>
                  <a:schemeClr val="accent4"/>
                </a:buClr>
                <a:buSzPts val="2000"/>
                <a:buFont typeface="Roboto Condensed Light"/>
                <a:buChar char="▻"/>
                <a:defRPr sz="2000">
                  <a:solidFill>
                    <a:schemeClr val="dk1"/>
                  </a:solidFill>
                  <a:latin typeface="Roboto Condensed Light"/>
                  <a:ea typeface="Roboto Condensed Light"/>
                  <a:cs typeface="Roboto Condensed Light"/>
                </a:defRPr>
              </a:lvl9pPr>
            </a:lstStyle>
            <a:p>
              <a:r>
                <a:rPr lang="fa-IR" altLang="ko-KR" sz="1400" dirty="0"/>
                <a:t>ممیز کل</a:t>
              </a:r>
              <a:endParaRPr lang="ko-KR" altLang="en-US" sz="1400" dirty="0"/>
            </a:p>
          </p:txBody>
        </p:sp>
      </p:grpSp>
      <p:pic>
        <p:nvPicPr>
          <p:cNvPr id="18" name="Picture 17"/>
          <p:cNvPicPr>
            <a:picLocks noChangeAspect="1"/>
          </p:cNvPicPr>
          <p:nvPr/>
        </p:nvPicPr>
        <p:blipFill rotWithShape="1">
          <a:blip r:embed="rId2">
            <a:extLst>
              <a:ext uri="{28A0092B-C50C-407E-A947-70E740481C1C}">
                <a14:useLocalDpi xmlns:a14="http://schemas.microsoft.com/office/drawing/2010/main" val="0"/>
              </a:ext>
            </a:extLst>
          </a:blip>
          <a:srcRect l="23124" t="17358" r="16754" b="13216"/>
          <a:stretch/>
        </p:blipFill>
        <p:spPr>
          <a:xfrm>
            <a:off x="4136718" y="1203598"/>
            <a:ext cx="1014000" cy="936000"/>
          </a:xfrm>
          <a:prstGeom prst="rect">
            <a:avLst/>
          </a:prstGeom>
        </p:spPr>
      </p:pic>
    </p:spTree>
    <p:extLst>
      <p:ext uri="{BB962C8B-B14F-4D97-AF65-F5344CB8AC3E}">
        <p14:creationId xmlns:p14="http://schemas.microsoft.com/office/powerpoint/2010/main" val="19957582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p>
            <a:pPr algn="r"/>
            <a:r>
              <a:rPr lang="fa-IR" dirty="0">
                <a:cs typeface="B Mitra" panose="00000400000000000000" pitchFamily="2" charset="-78"/>
                <a:sym typeface="Roboto Condensed Light"/>
              </a:rPr>
              <a:t>ماده 238 ق.م.م </a:t>
            </a:r>
            <a:endParaRPr dirty="0">
              <a:cs typeface="B Mitra" panose="00000400000000000000" pitchFamily="2" charset="-78"/>
              <a:sym typeface="Roboto Condensed Light"/>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38</a:t>
            </a:fld>
            <a:endParaRPr dirty="0"/>
          </a:p>
        </p:txBody>
      </p:sp>
      <p:sp>
        <p:nvSpPr>
          <p:cNvPr id="2" name="Text Placeholder 1"/>
          <p:cNvSpPr>
            <a:spLocks noGrp="1"/>
          </p:cNvSpPr>
          <p:nvPr>
            <p:ph type="body" idx="1"/>
          </p:nvPr>
        </p:nvSpPr>
        <p:spPr>
          <a:xfrm>
            <a:off x="323528" y="2211710"/>
            <a:ext cx="7171451" cy="1846651"/>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مرحله اداری و رفع حل اختلاف با اداره امور مالیاتی</a:t>
            </a:r>
          </a:p>
          <a:p>
            <a:pPr marL="101600" indent="0" algn="just" rtl="1">
              <a:lnSpc>
                <a:spcPct val="150000"/>
              </a:lnSpc>
              <a:buNone/>
            </a:pPr>
            <a:endParaRPr lang="fa-IR" sz="800" b="1"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مهلت اعتراض به برگ تشخیص 30 روز (روز ابلاغ و اقدام جز 30 روز نیست)</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حق انتخاب نماینده بند 3 ماده  244 </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لایحه اعتراضی بسیار با اهمیت</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 رسیدگی از طریق مسئول یا مسئولین مربوطه</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مهلت رسیدگی به اعتراض 45 روز از تاریخ اعتراض</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در صورت حضور وکیل پرداخت حق تمبر الزامیه</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امکان صدور برگ تشخیص اصلاحی وجود دارد</a:t>
            </a: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5465073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p>
            <a:pPr algn="r"/>
            <a:r>
              <a:rPr lang="fa-IR" dirty="0">
                <a:cs typeface="B Mitra" panose="00000400000000000000" pitchFamily="2" charset="-78"/>
              </a:rPr>
              <a:t>ماده 244 ق.م.م </a:t>
            </a:r>
            <a:endParaRPr dirty="0">
              <a:cs typeface="B Mitra"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39</a:t>
            </a:fld>
            <a:endParaRPr dirty="0"/>
          </a:p>
        </p:txBody>
      </p:sp>
      <p:sp>
        <p:nvSpPr>
          <p:cNvPr id="2" name="Text Placeholder 1"/>
          <p:cNvSpPr>
            <a:spLocks noGrp="1"/>
          </p:cNvSpPr>
          <p:nvPr>
            <p:ph type="body" idx="1"/>
          </p:nvPr>
        </p:nvSpPr>
        <p:spPr>
          <a:xfrm>
            <a:off x="827584" y="2283718"/>
            <a:ext cx="6883419" cy="1846651"/>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هیات حل اختلاف مالیاتی بدوی (مرحله نخستین)</a:t>
            </a:r>
          </a:p>
          <a:p>
            <a:pPr marL="101600" indent="0" algn="just" rtl="1">
              <a:lnSpc>
                <a:spcPct val="150000"/>
              </a:lnSpc>
              <a:buNone/>
            </a:pPr>
            <a:endParaRPr lang="fa-IR" sz="800" b="1"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در صورت عدم توافق در مرحله قبل پرونده به این هیات احاله می گردد.</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با ابلاغ قانونی برگ تشخیص، پرونده به این هیات ارجاع می گردد.</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در تمام مراحل دادرسی، در لایحه تسلیمی درخواست رسیدگی مجدد منظور گردد.</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حاضرین در تمام هیاتها: مدیران مسئول، کارمندان شرکت با دریافت تاییدیه از ممیز ( حضور در لیست مالیات حقوق)، وکیل با پرداخت حق تمبر، مشاور رسمی مالیاتی با برگ نمایندگی</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حضور هر سه نفر نماینده هیات الزامیه</a:t>
            </a: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33278444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p>
            <a:pPr algn="r"/>
            <a:r>
              <a:rPr lang="fa-IR" dirty="0">
                <a:cs typeface="B Mitra" panose="00000400000000000000" pitchFamily="2" charset="-78"/>
              </a:rPr>
              <a:t>ماده 247 ق.م.م </a:t>
            </a:r>
            <a:endParaRPr dirty="0">
              <a:cs typeface="B Mitra"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40</a:t>
            </a:fld>
            <a:endParaRPr dirty="0"/>
          </a:p>
        </p:txBody>
      </p:sp>
      <p:sp>
        <p:nvSpPr>
          <p:cNvPr id="2" name="Text Placeholder 1"/>
          <p:cNvSpPr>
            <a:spLocks noGrp="1"/>
          </p:cNvSpPr>
          <p:nvPr>
            <p:ph type="body" idx="1"/>
          </p:nvPr>
        </p:nvSpPr>
        <p:spPr>
          <a:xfrm>
            <a:off x="827584" y="1995686"/>
            <a:ext cx="6883419" cy="1846651"/>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هیات حل اختلاف مالیاتی تجدید نظر (مرحله استیناف)</a:t>
            </a:r>
          </a:p>
          <a:p>
            <a:pPr marL="101600" indent="0" algn="just" rtl="1">
              <a:lnSpc>
                <a:spcPct val="150000"/>
              </a:lnSpc>
              <a:buNone/>
            </a:pPr>
            <a:endParaRPr lang="fa-IR" sz="800" b="1"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مهلت اعتراض: 20 روز از تاریخ ابلاغ رای هیات بدوی</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مالیات مورد قبول می بایست پرداخت گردد.</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اعضا نباید قبلا در مورد موضوع مطروحه رای داده باشند.</a:t>
            </a: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35459560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p>
            <a:pPr algn="r"/>
            <a:r>
              <a:rPr lang="fa-IR" dirty="0">
                <a:cs typeface="B Mitra" panose="00000400000000000000" pitchFamily="2" charset="-78"/>
              </a:rPr>
              <a:t>ماده 251 ق.م.م </a:t>
            </a:r>
            <a:endParaRPr dirty="0">
              <a:cs typeface="B Mitra"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41</a:t>
            </a:fld>
            <a:endParaRPr dirty="0"/>
          </a:p>
        </p:txBody>
      </p:sp>
      <p:sp>
        <p:nvSpPr>
          <p:cNvPr id="2" name="Text Placeholder 1"/>
          <p:cNvSpPr>
            <a:spLocks noGrp="1"/>
          </p:cNvSpPr>
          <p:nvPr>
            <p:ph type="body" idx="1"/>
          </p:nvPr>
        </p:nvSpPr>
        <p:spPr>
          <a:xfrm>
            <a:off x="971600" y="2019783"/>
            <a:ext cx="6883419" cy="1846651"/>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شورای عالی مالیاتی (مرحله فرجام خواهی)</a:t>
            </a:r>
          </a:p>
          <a:p>
            <a:pPr marL="101600" indent="0" algn="just" rtl="1">
              <a:lnSpc>
                <a:spcPct val="150000"/>
              </a:lnSpc>
              <a:buNone/>
            </a:pPr>
            <a:endParaRPr lang="fa-IR" sz="800" b="1"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مهلت اعتراض: 2 ماه از تاریخ ابلاغ </a:t>
            </a:r>
            <a:r>
              <a:rPr lang="fa-IR" sz="1400" dirty="0">
                <a:solidFill>
                  <a:srgbClr val="FF0000"/>
                </a:solidFill>
                <a:cs typeface="B Nazanin" panose="00000400000000000000" pitchFamily="2" charset="-78"/>
              </a:rPr>
              <a:t>رای قطعی هیات حل اختلاف مالیاتی تجدید نظر</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با دلایل: نقص در رسیدگی، نقض در قوانین و مقررات</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مانع از توقف اقدامات اجرایی نخواهد بود</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پذیرش شکایت: ارجاع به هیات همعرض</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عدم پذیرش شکایت: 1% هزینه رسیدگی برای هر مرحله تجدید نظر و شورای عالی</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آرا شورای عالی مالیاتی قابل طرح در دیوان عدالت اداری</a:t>
            </a: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1070509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p>
            <a:pPr algn="r"/>
            <a:r>
              <a:rPr lang="fa-IR" dirty="0">
                <a:cs typeface="B Mitra" panose="00000400000000000000" pitchFamily="2" charset="-78"/>
              </a:rPr>
              <a:t>ماده 251 مکرر ق.م.م </a:t>
            </a:r>
            <a:endParaRPr dirty="0">
              <a:cs typeface="B Mitra"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42</a:t>
            </a:fld>
            <a:endParaRPr dirty="0"/>
          </a:p>
        </p:txBody>
      </p:sp>
      <p:sp>
        <p:nvSpPr>
          <p:cNvPr id="2" name="Text Placeholder 1"/>
          <p:cNvSpPr>
            <a:spLocks noGrp="1"/>
          </p:cNvSpPr>
          <p:nvPr>
            <p:ph type="body" idx="1"/>
          </p:nvPr>
        </p:nvSpPr>
        <p:spPr>
          <a:xfrm>
            <a:off x="899592" y="2012833"/>
            <a:ext cx="6883419" cy="1846651"/>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هیات موضوع ماده 251 مکرر  (مرحله فوق العاده)</a:t>
            </a:r>
          </a:p>
          <a:p>
            <a:pPr marL="101600" indent="0" algn="just" rtl="1">
              <a:lnSpc>
                <a:spcPct val="150000"/>
              </a:lnSpc>
              <a:buNone/>
            </a:pPr>
            <a:endParaRPr lang="fa-IR" sz="800" b="1"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مهلت اعتراض: نا محدود</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مالیات های قطعی که در هیچ مرجع دیگری قابل طرح نباشد (منظور مراجع مالیاتی)</a:t>
            </a:r>
            <a:endParaRPr lang="fa-IR" sz="1400" dirty="0">
              <a:solidFill>
                <a:srgbClr val="FF0000"/>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با دلایل: غیر عادلانه بودن (لایحه بسیار هوشمندانه و تخصصی نیاز دارد)</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مانع از توقف اقدامات اجرایی نخواهد بود</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یک اختیار ویژه به وزیر اقتصاد</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آرا این هیات قابل طرح در دیوان عدالت اداری</a:t>
            </a: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29717320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p>
            <a:pPr algn="r"/>
            <a:r>
              <a:rPr lang="fa-IR" dirty="0">
                <a:cs typeface="B Mitra" panose="00000400000000000000" pitchFamily="2" charset="-78"/>
              </a:rPr>
              <a:t>ماده 173 قانون اساسی</a:t>
            </a:r>
            <a:endParaRPr dirty="0">
              <a:cs typeface="B Mitra"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43</a:t>
            </a:fld>
            <a:endParaRPr dirty="0"/>
          </a:p>
        </p:txBody>
      </p:sp>
      <p:sp>
        <p:nvSpPr>
          <p:cNvPr id="2" name="Text Placeholder 1"/>
          <p:cNvSpPr>
            <a:spLocks noGrp="1"/>
          </p:cNvSpPr>
          <p:nvPr>
            <p:ph type="body" idx="1"/>
          </p:nvPr>
        </p:nvSpPr>
        <p:spPr>
          <a:xfrm>
            <a:off x="683568" y="1851670"/>
            <a:ext cx="7243459" cy="1846651"/>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دیوان عدالت اداری</a:t>
            </a:r>
          </a:p>
          <a:p>
            <a:pPr marL="101600" indent="0" algn="just" rtl="1">
              <a:lnSpc>
                <a:spcPct val="150000"/>
              </a:lnSpc>
              <a:buNone/>
            </a:pPr>
            <a:endParaRPr lang="fa-IR" sz="800" b="1"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مرجع قضایی اختصاصی به منظور رسیدگی به شکایات و اعتراضات مردم نسبت به مامورین واحد ها و آیین نامه های دولتی</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مانع از توقف اقدامات اجرایی نخواهد بود، مگر درخواست موقت و پذیرش شعبه رسیدگی کننده</a:t>
            </a: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مهلت اعتراض : برای افراد مقیم کشور 3 ماه و برای افراد مقیم خارج از کشور 6 ماه از تاریخ ابلاغ رای</a:t>
            </a:r>
          </a:p>
          <a:p>
            <a:pPr marL="101600" indent="0" algn="just" rtl="1">
              <a:buNone/>
            </a:pPr>
            <a:endParaRPr lang="fa-IR" sz="1400"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16408401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2123728" y="267494"/>
            <a:ext cx="6072675" cy="766200"/>
          </a:xfrm>
          <a:prstGeom prst="rect">
            <a:avLst/>
          </a:prstGeom>
          <a:noFill/>
          <a:ln>
            <a:noFill/>
          </a:ln>
        </p:spPr>
        <p:txBody>
          <a:bodyPr spcFirstLastPara="1" wrap="square" lIns="91425" tIns="91425" rIns="91425" bIns="91425" anchor="ctr" anchorCtr="0">
            <a:noAutofit/>
          </a:bodyPr>
          <a:lstStyle/>
          <a:p>
            <a:pPr algn="r"/>
            <a:r>
              <a:rPr lang="fa-IR" dirty="0">
                <a:cs typeface="B Mitra" panose="00000400000000000000" pitchFamily="2" charset="-78"/>
              </a:rPr>
              <a:t>ماده 216 ق.م.م </a:t>
            </a:r>
            <a:endParaRPr dirty="0">
              <a:cs typeface="B Mitra" panose="00000400000000000000" pitchFamily="2" charset="-78"/>
            </a:endParaRPr>
          </a:p>
        </p:txBody>
      </p:sp>
      <p:sp>
        <p:nvSpPr>
          <p:cNvPr id="192" name="Google Shape;192;p1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mtClean="0"/>
              <a:t>44</a:t>
            </a:fld>
            <a:endParaRPr dirty="0"/>
          </a:p>
        </p:txBody>
      </p:sp>
      <p:sp>
        <p:nvSpPr>
          <p:cNvPr id="2" name="Text Placeholder 1"/>
          <p:cNvSpPr>
            <a:spLocks noGrp="1"/>
          </p:cNvSpPr>
          <p:nvPr>
            <p:ph type="body" idx="1"/>
          </p:nvPr>
        </p:nvSpPr>
        <p:spPr>
          <a:xfrm>
            <a:off x="1043608" y="1707654"/>
            <a:ext cx="6883419" cy="1846651"/>
          </a:xfrm>
          <a:noFill/>
          <a:ln>
            <a:noFill/>
          </a:ln>
        </p:spPr>
        <p:txBody>
          <a:bodyPr spcFirstLastPara="1" wrap="square" lIns="91425" tIns="91425" rIns="91425" bIns="91425" anchor="ctr" anchorCtr="0">
            <a:noAutofit/>
          </a:bodyPr>
          <a:lstStyle/>
          <a:p>
            <a:pPr marL="101600" indent="0" algn="just" rtl="1">
              <a:lnSpc>
                <a:spcPct val="150000"/>
              </a:lnSpc>
              <a:buNone/>
            </a:pPr>
            <a:r>
              <a:rPr lang="fa-IR" sz="1600" b="1" dirty="0">
                <a:solidFill>
                  <a:schemeClr val="accent4">
                    <a:lumMod val="50000"/>
                  </a:schemeClr>
                </a:solidFill>
                <a:cs typeface="B Nazanin" panose="00000400000000000000" pitchFamily="2" charset="-78"/>
              </a:rPr>
              <a:t>هیات موضوع ماده  216 ق.م.م</a:t>
            </a:r>
          </a:p>
          <a:p>
            <a:pPr marL="101600" indent="0" algn="just" rtl="1">
              <a:lnSpc>
                <a:spcPct val="150000"/>
              </a:lnSpc>
              <a:buNone/>
            </a:pPr>
            <a:endParaRPr lang="fa-IR" sz="800" b="1" dirty="0">
              <a:solidFill>
                <a:schemeClr val="accent4">
                  <a:lumMod val="50000"/>
                </a:schemeClr>
              </a:solidFill>
              <a:cs typeface="B Nazanin" panose="00000400000000000000" pitchFamily="2" charset="-78"/>
            </a:endParaRPr>
          </a:p>
          <a:p>
            <a:pPr algn="just" rtl="1">
              <a:buFont typeface="Arial" panose="020B0604020202020204" pitchFamily="34" charset="0"/>
              <a:buChar char="•"/>
            </a:pPr>
            <a:r>
              <a:rPr lang="fa-IR" sz="1400" dirty="0">
                <a:solidFill>
                  <a:schemeClr val="accent4">
                    <a:lumMod val="50000"/>
                  </a:schemeClr>
                </a:solidFill>
                <a:cs typeface="B Nazanin" panose="00000400000000000000" pitchFamily="2" charset="-78"/>
              </a:rPr>
              <a:t>مرجع رسیدگی به شکایات ناشی از اقدامات اجرایی</a:t>
            </a:r>
          </a:p>
          <a:p>
            <a:pPr marL="101600" indent="0" algn="just" rtl="1">
              <a:buNone/>
            </a:pPr>
            <a:endParaRPr lang="fa-IR" sz="1400" dirty="0">
              <a:solidFill>
                <a:schemeClr val="accent4">
                  <a:lumMod val="50000"/>
                </a:schemeClr>
              </a:solidFill>
              <a:cs typeface="B Nazanin" panose="00000400000000000000" pitchFamily="2" charset="-78"/>
            </a:endParaRPr>
          </a:p>
          <a:p>
            <a:pPr marL="101600" indent="0" algn="just" rtl="1">
              <a:buNone/>
            </a:pPr>
            <a:endParaRPr lang="fa-IR" sz="1400" dirty="0">
              <a:solidFill>
                <a:schemeClr val="accent4">
                  <a:lumMod val="50000"/>
                </a:schemeClr>
              </a:solidFill>
              <a:cs typeface="B Nazanin" panose="00000400000000000000" pitchFamily="2" charset="-78"/>
            </a:endParaRPr>
          </a:p>
        </p:txBody>
      </p:sp>
    </p:spTree>
    <p:extLst>
      <p:ext uri="{BB962C8B-B14F-4D97-AF65-F5344CB8AC3E}">
        <p14:creationId xmlns:p14="http://schemas.microsoft.com/office/powerpoint/2010/main" val="42664411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A sign on the side of a building&#10;&#10;Description automatically generated">
            <a:extLst>
              <a:ext uri="{FF2B5EF4-FFF2-40B4-BE49-F238E27FC236}">
                <a16:creationId xmlns:a16="http://schemas.microsoft.com/office/drawing/2014/main" id="{45DC7C8E-3B2E-4DBD-A85A-3BCC3909D58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2510"/>
          <a:stretch/>
        </p:blipFill>
        <p:spPr>
          <a:xfrm>
            <a:off x="0" y="-1"/>
            <a:ext cx="9144000" cy="5143501"/>
          </a:xfrm>
          <a:prstGeom prst="rect">
            <a:avLst/>
          </a:prstGeom>
        </p:spPr>
      </p:pic>
      <p:sp>
        <p:nvSpPr>
          <p:cNvPr id="5" name="Rectangle 4">
            <a:extLst>
              <a:ext uri="{FF2B5EF4-FFF2-40B4-BE49-F238E27FC236}">
                <a16:creationId xmlns:a16="http://schemas.microsoft.com/office/drawing/2014/main" id="{3B0B21E5-495A-47FE-8EB9-1353EEFBBA33}"/>
              </a:ext>
            </a:extLst>
          </p:cNvPr>
          <p:cNvSpPr/>
          <p:nvPr/>
        </p:nvSpPr>
        <p:spPr>
          <a:xfrm>
            <a:off x="-4838" y="11312"/>
            <a:ext cx="9144000" cy="5143500"/>
          </a:xfrm>
          <a:prstGeom prst="rect">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6" name="Group 5">
            <a:extLst>
              <a:ext uri="{FF2B5EF4-FFF2-40B4-BE49-F238E27FC236}">
                <a16:creationId xmlns:a16="http://schemas.microsoft.com/office/drawing/2014/main" id="{6CCECF30-6B7E-4C56-BA72-49A416F37A0E}"/>
              </a:ext>
            </a:extLst>
          </p:cNvPr>
          <p:cNvGrpSpPr/>
          <p:nvPr/>
        </p:nvGrpSpPr>
        <p:grpSpPr>
          <a:xfrm>
            <a:off x="6207093" y="2301673"/>
            <a:ext cx="1045242" cy="1045242"/>
            <a:chOff x="5260019" y="696158"/>
            <a:chExt cx="2133600" cy="2133600"/>
          </a:xfrm>
        </p:grpSpPr>
        <p:pic>
          <p:nvPicPr>
            <p:cNvPr id="7" name="Picture 5">
              <a:extLst>
                <a:ext uri="{FF2B5EF4-FFF2-40B4-BE49-F238E27FC236}">
                  <a16:creationId xmlns:a16="http://schemas.microsoft.com/office/drawing/2014/main" id="{F208A5F5-70ED-455D-8690-A940ADAAFDB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CE36104F-BD26-4A71-A56E-25398ED7698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60019" y="696158"/>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697E24AB-7570-4C4C-AD72-F2A69BB6DCB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0182" y="1989971"/>
              <a:ext cx="5175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2C332440-23EE-48AD-887A-402CDAD231A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64882" y="1989971"/>
              <a:ext cx="5000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F178FC9A-2383-49F0-8569-0C27197D04C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74344" y="1989971"/>
              <a:ext cx="4746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AutoShape 7">
            <a:extLst>
              <a:ext uri="{FF2B5EF4-FFF2-40B4-BE49-F238E27FC236}">
                <a16:creationId xmlns:a16="http://schemas.microsoft.com/office/drawing/2014/main" id="{6700CD59-E57A-42DC-9427-092D8DF41BA1}"/>
              </a:ext>
            </a:extLst>
          </p:cNvPr>
          <p:cNvSpPr>
            <a:spLocks noChangeAspect="1" noChangeArrowheads="1" noTextEdit="1"/>
          </p:cNvSpPr>
          <p:nvPr/>
        </p:nvSpPr>
        <p:spPr bwMode="auto">
          <a:xfrm>
            <a:off x="4867275" y="4637485"/>
            <a:ext cx="42767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50"/>
          </a:p>
        </p:txBody>
      </p:sp>
      <p:sp>
        <p:nvSpPr>
          <p:cNvPr id="13" name="Rectangle 12">
            <a:extLst>
              <a:ext uri="{FF2B5EF4-FFF2-40B4-BE49-F238E27FC236}">
                <a16:creationId xmlns:a16="http://schemas.microsoft.com/office/drawing/2014/main" id="{518CCE24-30BE-4333-86C8-EF918F0560B2}"/>
              </a:ext>
            </a:extLst>
          </p:cNvPr>
          <p:cNvSpPr/>
          <p:nvPr/>
        </p:nvSpPr>
        <p:spPr>
          <a:xfrm>
            <a:off x="231183" y="278900"/>
            <a:ext cx="8681636" cy="4585701"/>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Rectangle 6">
            <a:extLst>
              <a:ext uri="{FF2B5EF4-FFF2-40B4-BE49-F238E27FC236}">
                <a16:creationId xmlns:a16="http://schemas.microsoft.com/office/drawing/2014/main" id="{C31B09F9-F76E-4865-B2F6-3F75BA2F7320}"/>
              </a:ext>
            </a:extLst>
          </p:cNvPr>
          <p:cNvSpPr>
            <a:spLocks noChangeArrowheads="1"/>
          </p:cNvSpPr>
          <p:nvPr/>
        </p:nvSpPr>
        <p:spPr bwMode="auto">
          <a:xfrm>
            <a:off x="-9675" y="2548726"/>
            <a:ext cx="6083928" cy="528638"/>
          </a:xfrm>
          <a:prstGeom prst="rect">
            <a:avLst/>
          </a:prstGeom>
          <a:solidFill>
            <a:srgbClr val="FF0000"/>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cs typeface="B Mitra" panose="00000400000000000000" pitchFamily="2" charset="-78"/>
              </a:defRPr>
            </a:lvl1pPr>
            <a:lvl2pPr marL="742950" indent="-285750">
              <a:defRPr sz="2400">
                <a:solidFill>
                  <a:schemeClr val="tx1"/>
                </a:solidFill>
                <a:latin typeface="Times New Roman" panose="02020603050405020304" pitchFamily="18" charset="0"/>
                <a:cs typeface="B Mitra" panose="00000400000000000000" pitchFamily="2" charset="-78"/>
              </a:defRPr>
            </a:lvl2pPr>
            <a:lvl3pPr marL="1143000" indent="-228600">
              <a:defRPr sz="2400">
                <a:solidFill>
                  <a:schemeClr val="tx1"/>
                </a:solidFill>
                <a:latin typeface="Times New Roman" panose="02020603050405020304" pitchFamily="18" charset="0"/>
                <a:cs typeface="B Mitra" panose="00000400000000000000" pitchFamily="2" charset="-78"/>
              </a:defRPr>
            </a:lvl3pPr>
            <a:lvl4pPr marL="1600200" indent="-228600">
              <a:defRPr sz="2400">
                <a:solidFill>
                  <a:schemeClr val="tx1"/>
                </a:solidFill>
                <a:latin typeface="Times New Roman" panose="02020603050405020304" pitchFamily="18" charset="0"/>
                <a:cs typeface="B Mitra" panose="00000400000000000000" pitchFamily="2" charset="-78"/>
              </a:defRPr>
            </a:lvl4pPr>
            <a:lvl5pPr marL="2057400" indent="-228600">
              <a:defRPr sz="2400">
                <a:solidFill>
                  <a:schemeClr val="tx1"/>
                </a:solidFill>
                <a:latin typeface="Times New Roman" panose="02020603050405020304" pitchFamily="18" charset="0"/>
                <a:cs typeface="B Mitra" panose="00000400000000000000" pitchFamily="2" charset="-7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B Mitra" panose="00000400000000000000" pitchFamily="2" charset="-78"/>
              </a:defRPr>
            </a:lvl9pPr>
          </a:lstStyle>
          <a:p>
            <a:pPr algn="ctr"/>
            <a:endParaRPr lang="en-US" altLang="en-US" sz="180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1C97DC1A-6C3F-468D-88B7-DC34BDA1AB44}"/>
              </a:ext>
            </a:extLst>
          </p:cNvPr>
          <p:cNvSpPr txBox="1"/>
          <p:nvPr/>
        </p:nvSpPr>
        <p:spPr>
          <a:xfrm>
            <a:off x="226345" y="2524505"/>
            <a:ext cx="5847908" cy="600164"/>
          </a:xfrm>
          <a:prstGeom prst="rect">
            <a:avLst/>
          </a:prstGeom>
          <a:noFill/>
        </p:spPr>
        <p:txBody>
          <a:bodyPr wrap="square" rtlCol="0">
            <a:spAutoFit/>
          </a:bodyPr>
          <a:lstStyle/>
          <a:p>
            <a:r>
              <a:rPr lang="en-US" sz="3300" b="1" dirty="0">
                <a:solidFill>
                  <a:schemeClr val="bg1"/>
                </a:solidFill>
                <a:latin typeface="Times New Roman" panose="02020603050405020304" pitchFamily="18" charset="0"/>
                <a:cs typeface="Times New Roman" panose="02020603050405020304" pitchFamily="18" charset="0"/>
              </a:rPr>
              <a:t>MAHAN BUSINESS SCHOOL</a:t>
            </a:r>
          </a:p>
        </p:txBody>
      </p:sp>
      <p:pic>
        <p:nvPicPr>
          <p:cNvPr id="16" name="Picture 15">
            <a:extLst>
              <a:ext uri="{FF2B5EF4-FFF2-40B4-BE49-F238E27FC236}">
                <a16:creationId xmlns:a16="http://schemas.microsoft.com/office/drawing/2014/main" id="{1EB3D677-768F-47BD-9931-6EE237A093D4}"/>
              </a:ext>
            </a:extLst>
          </p:cNvPr>
          <p:cNvPicPr>
            <a:picLocks noChangeAspect="1"/>
          </p:cNvPicPr>
          <p:nvPr/>
        </p:nvPicPr>
        <p:blipFill>
          <a:blip r:embed="rId8"/>
          <a:stretch>
            <a:fillRect/>
          </a:stretch>
        </p:blipFill>
        <p:spPr>
          <a:xfrm>
            <a:off x="635693" y="3601895"/>
            <a:ext cx="1122300" cy="1047600"/>
          </a:xfrm>
          <a:prstGeom prst="rect">
            <a:avLst/>
          </a:prstGeom>
        </p:spPr>
      </p:pic>
    </p:spTree>
    <p:extLst>
      <p:ext uri="{BB962C8B-B14F-4D97-AF65-F5344CB8AC3E}">
        <p14:creationId xmlns:p14="http://schemas.microsoft.com/office/powerpoint/2010/main" val="2955233923"/>
      </p:ext>
    </p:extLst>
  </p:cSld>
  <p:clrMapOvr>
    <a:masterClrMapping/>
  </p:clrMapOvr>
</p:sld>
</file>

<file path=ppt/theme/theme1.xml><?xml version="1.0" encoding="utf-8"?>
<a:theme xmlns:a="http://schemas.openxmlformats.org/drawingml/2006/main" name="Salerio template">
  <a:themeElements>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ection Break Slide Master">
  <a:themeElements>
    <a:clrScheme name="ALLPPT-414">
      <a:dk1>
        <a:sysClr val="windowText" lastClr="000000"/>
      </a:dk1>
      <a:lt1>
        <a:sysClr val="window" lastClr="FFFFFF"/>
      </a:lt1>
      <a:dk2>
        <a:srgbClr val="1F497D"/>
      </a:dk2>
      <a:lt2>
        <a:srgbClr val="EEECE1"/>
      </a:lt2>
      <a:accent1>
        <a:srgbClr val="62B7E8"/>
      </a:accent1>
      <a:accent2>
        <a:srgbClr val="4185B5"/>
      </a:accent2>
      <a:accent3>
        <a:srgbClr val="285D8D"/>
      </a:accent3>
      <a:accent4>
        <a:srgbClr val="134070"/>
      </a:accent4>
      <a:accent5>
        <a:srgbClr val="091424"/>
      </a:accent5>
      <a:accent6>
        <a:srgbClr val="B4BCEC"/>
      </a:accent6>
      <a:hlink>
        <a:srgbClr val="FFFF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themeOverride>
</file>

<file path=ppt/theme/themeOverride2.xml><?xml version="1.0" encoding="utf-8"?>
<a:themeOverride xmlns:a="http://schemas.openxmlformats.org/drawingml/2006/main">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themeOverride>
</file>

<file path=ppt/theme/themeOverride3.xml><?xml version="1.0" encoding="utf-8"?>
<a:themeOverride xmlns:a="http://schemas.openxmlformats.org/drawingml/2006/main">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themeOverride>
</file>

<file path=ppt/theme/themeOverride4.xml><?xml version="1.0" encoding="utf-8"?>
<a:themeOverride xmlns:a="http://schemas.openxmlformats.org/drawingml/2006/main">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themeOverride>
</file>

<file path=ppt/theme/themeOverride5.xml><?xml version="1.0" encoding="utf-8"?>
<a:themeOverride xmlns:a="http://schemas.openxmlformats.org/drawingml/2006/main">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themeOverride>
</file>

<file path=ppt/theme/themeOverride6.xml><?xml version="1.0" encoding="utf-8"?>
<a:themeOverride xmlns:a="http://schemas.openxmlformats.org/drawingml/2006/main">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themeOverride>
</file>

<file path=ppt/theme/themeOverride7.xml><?xml version="1.0" encoding="utf-8"?>
<a:themeOverride xmlns:a="http://schemas.openxmlformats.org/drawingml/2006/main">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themeOverride>
</file>

<file path=ppt/theme/themeOverride8.xml><?xml version="1.0" encoding="utf-8"?>
<a:themeOverride xmlns:a="http://schemas.openxmlformats.org/drawingml/2006/main">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themeOverride>
</file>

<file path=ppt/theme/themeOverride9.xml><?xml version="1.0" encoding="utf-8"?>
<a:themeOverride xmlns:a="http://schemas.openxmlformats.org/drawingml/2006/main">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themeOverride>
</file>

<file path=ppt/theme/themeOverride10.xml><?xml version="1.0" encoding="utf-8"?>
<a:themeOverride xmlns:a="http://schemas.openxmlformats.org/drawingml/2006/main">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themeOverride>
</file>

<file path=ppt/theme/themeOverride11.xml><?xml version="1.0" encoding="utf-8"?>
<a:themeOverride xmlns:a="http://schemas.openxmlformats.org/drawingml/2006/main">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themeOverride>
</file>

<file path=ppt/theme/themeOverride12.xml><?xml version="1.0" encoding="utf-8"?>
<a:themeOverride xmlns:a="http://schemas.openxmlformats.org/drawingml/2006/main">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themeOverride>
</file>

<file path=ppt/theme/themeOverride13.xml><?xml version="1.0" encoding="utf-8"?>
<a:themeOverride xmlns:a="http://schemas.openxmlformats.org/drawingml/2006/main">
  <a:clrScheme name="Custom 18">
    <a:dk1>
      <a:srgbClr val="263248"/>
    </a:dk1>
    <a:lt1>
      <a:srgbClr val="FFFFFF"/>
    </a:lt1>
    <a:dk2>
      <a:srgbClr val="1206FA"/>
    </a:dk2>
    <a:lt2>
      <a:srgbClr val="E0E4E9"/>
    </a:lt2>
    <a:accent1>
      <a:srgbClr val="3F5378"/>
    </a:accent1>
    <a:accent2>
      <a:srgbClr val="263248"/>
    </a:accent2>
    <a:accent3>
      <a:srgbClr val="92A8C8"/>
    </a:accent3>
    <a:accent4>
      <a:srgbClr val="C7D3E6"/>
    </a:accent4>
    <a:accent5>
      <a:srgbClr val="4B42FB"/>
    </a:accent5>
    <a:accent6>
      <a:srgbClr val="3E23AF"/>
    </a:accent6>
    <a:hlink>
      <a:srgbClr val="4B42FB"/>
    </a:hlink>
    <a:folHlink>
      <a:srgbClr val="09028D"/>
    </a:folHlink>
  </a:clrScheme>
</a:themeOverride>
</file>

<file path=docProps/app.xml><?xml version="1.0" encoding="utf-8"?>
<Properties xmlns="http://schemas.openxmlformats.org/officeDocument/2006/extended-properties" xmlns:vt="http://schemas.openxmlformats.org/officeDocument/2006/docPropsVTypes">
  <Template/>
  <TotalTime>5693</TotalTime>
  <Words>2785</Words>
  <Application>Microsoft Office PowerPoint</Application>
  <PresentationFormat>On-screen Show (16:9)</PresentationFormat>
  <Paragraphs>280</Paragraphs>
  <Slides>45</Slides>
  <Notes>30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45</vt:i4>
      </vt:variant>
    </vt:vector>
  </HeadingPairs>
  <TitlesOfParts>
    <vt:vector size="55" baseType="lpstr">
      <vt:lpstr>Arvo</vt:lpstr>
      <vt:lpstr>Arial</vt:lpstr>
      <vt:lpstr>B Mitra</vt:lpstr>
      <vt:lpstr>Times New Roman</vt:lpstr>
      <vt:lpstr>B Nazanin</vt:lpstr>
      <vt:lpstr>Roboto Condensed Light</vt:lpstr>
      <vt:lpstr>B Jadid</vt:lpstr>
      <vt:lpstr>Roboto Condensed</vt:lpstr>
      <vt:lpstr>Salerio template</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مالیات چیست؟  کارکرد انواع مالیات چگونه است؟</vt:lpstr>
      <vt:lpstr>ماده 1 ق.م.م (مشمولین مالیات)</vt:lpstr>
      <vt:lpstr>ماده 1 ق.م.م (مشمولین مالیات)</vt:lpstr>
      <vt:lpstr>ماده 1 ق.م.م (مشمولین مالیات)</vt:lpstr>
      <vt:lpstr>ماده 1 ق.م.م (مشمولین مالیات)</vt:lpstr>
      <vt:lpstr>ماده 1 ق.م.م (مشمولین مالیات)</vt:lpstr>
      <vt:lpstr>ماده 2 ق.م.م (مشمول پرداخت مالیات‌های موضوع این قانون نیستند)</vt:lpstr>
      <vt:lpstr>PowerPoint Presentation</vt:lpstr>
      <vt:lpstr>PowerPoint Presentation</vt:lpstr>
      <vt:lpstr>سر فصلهای قانون مالیاتهای مستقیم</vt:lpstr>
      <vt:lpstr>PowerPoint Presentation</vt:lpstr>
      <vt:lpstr>PowerPoint Presentation</vt:lpstr>
      <vt:lpstr>PowerPoint Presentation</vt:lpstr>
      <vt:lpstr>PowerPoint Presentation</vt:lpstr>
      <vt:lpstr>مسئولیت مدیران در قانون مالیاتها</vt:lpstr>
      <vt:lpstr>مسئولیت مدیران در قانون مالیاتها</vt:lpstr>
      <vt:lpstr>مسئولیت مدیران در قانون مالیاتها</vt:lpstr>
      <vt:lpstr>مسئولیت مدیران در قانون مالیاتها</vt:lpstr>
      <vt:lpstr>مسئولیت مدیران در قانون مالیاتها</vt:lpstr>
      <vt:lpstr>PowerPoint Presentation</vt:lpstr>
      <vt:lpstr>PowerPoint Presentation</vt:lpstr>
      <vt:lpstr>تحولات نظام مالیاتی</vt:lpstr>
      <vt:lpstr>تحولات نظام مالیاتی</vt:lpstr>
      <vt:lpstr>سامانه مودیان</vt:lpstr>
      <vt:lpstr>PowerPoint Presentation</vt:lpstr>
      <vt:lpstr>PowerPoint Presentation</vt:lpstr>
      <vt:lpstr>ابلاغ اوراق مالیاتی</vt:lpstr>
      <vt:lpstr>گزارشات رسیدگی و اجرای قرار کارشناسی</vt:lpstr>
      <vt:lpstr>PowerPoint Presentation</vt:lpstr>
      <vt:lpstr>ماده 238 ق.م.م </vt:lpstr>
      <vt:lpstr>ماده 244 ق.م.م </vt:lpstr>
      <vt:lpstr>ماده 247 ق.م.م </vt:lpstr>
      <vt:lpstr>ماده 251 ق.م.م </vt:lpstr>
      <vt:lpstr>ماده 251 مکرر ق.م.م </vt:lpstr>
      <vt:lpstr>ماده 173 قانون اساسی</vt:lpstr>
      <vt:lpstr>ماده 216 ق.م.م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HOSEINZADEH</dc:creator>
  <cp:lastModifiedBy>SHIRIN</cp:lastModifiedBy>
  <cp:revision>541</cp:revision>
  <cp:lastPrinted>2023-04-24T04:44:43Z</cp:lastPrinted>
  <dcterms:modified xsi:type="dcterms:W3CDTF">2026-05-24T08:44:13Z</dcterms:modified>
</cp:coreProperties>
</file>