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Lst>
  <p:notesMasterIdLst>
    <p:notesMasterId r:id="rId48"/>
  </p:notesMasterIdLst>
  <p:sldIdLst>
    <p:sldId id="669" r:id="rId3"/>
    <p:sldId id="452" r:id="rId4"/>
    <p:sldId id="483" r:id="rId5"/>
    <p:sldId id="489" r:id="rId6"/>
    <p:sldId id="515" r:id="rId7"/>
    <p:sldId id="516" r:id="rId8"/>
    <p:sldId id="519" r:id="rId9"/>
    <p:sldId id="518" r:id="rId10"/>
    <p:sldId id="517" r:id="rId11"/>
    <p:sldId id="520" r:id="rId12"/>
    <p:sldId id="521" r:id="rId13"/>
    <p:sldId id="506" r:id="rId14"/>
    <p:sldId id="527" r:id="rId15"/>
    <p:sldId id="528" r:id="rId16"/>
    <p:sldId id="678" r:id="rId17"/>
    <p:sldId id="679" r:id="rId18"/>
    <p:sldId id="548" r:id="rId19"/>
    <p:sldId id="680" r:id="rId20"/>
    <p:sldId id="550" r:id="rId21"/>
    <p:sldId id="559" r:id="rId22"/>
    <p:sldId id="545" r:id="rId23"/>
    <p:sldId id="532" r:id="rId24"/>
    <p:sldId id="549" r:id="rId25"/>
    <p:sldId id="533" r:id="rId26"/>
    <p:sldId id="534" r:id="rId27"/>
    <p:sldId id="530" r:id="rId28"/>
    <p:sldId id="535" r:id="rId29"/>
    <p:sldId id="536" r:id="rId30"/>
    <p:sldId id="537" r:id="rId31"/>
    <p:sldId id="538" r:id="rId32"/>
    <p:sldId id="539" r:id="rId33"/>
    <p:sldId id="540" r:id="rId34"/>
    <p:sldId id="541" r:id="rId35"/>
    <p:sldId id="672" r:id="rId36"/>
    <p:sldId id="676" r:id="rId37"/>
    <p:sldId id="675" r:id="rId38"/>
    <p:sldId id="674" r:id="rId39"/>
    <p:sldId id="673" r:id="rId40"/>
    <p:sldId id="677" r:id="rId41"/>
    <p:sldId id="522" r:id="rId42"/>
    <p:sldId id="523" r:id="rId43"/>
    <p:sldId id="524" r:id="rId44"/>
    <p:sldId id="525" r:id="rId45"/>
    <p:sldId id="526" r:id="rId46"/>
    <p:sldId id="670" r:id="rId47"/>
  </p:sldIdLst>
  <p:sldSz cx="9144000" cy="5143500" type="screen16x9"/>
  <p:notesSz cx="7010400" cy="9296400"/>
  <p:embeddedFontLst>
    <p:embeddedFont>
      <p:font typeface="Arvo" panose="020B0604020202020204" charset="0"/>
      <p:regular r:id="rId49"/>
      <p:bold r:id="rId50"/>
      <p:italic r:id="rId51"/>
      <p:boldItalic r:id="rId52"/>
    </p:embeddedFont>
    <p:embeddedFont>
      <p:font typeface="B Jadid" panose="00000700000000000000" pitchFamily="2" charset="-78"/>
      <p:bold r:id="rId53"/>
    </p:embeddedFont>
    <p:embeddedFont>
      <p:font typeface="B Mitra" panose="00000400000000000000" pitchFamily="2" charset="-78"/>
      <p:regular r:id="rId54"/>
      <p:bold r:id="rId55"/>
    </p:embeddedFont>
    <p:embeddedFont>
      <p:font typeface="B Nazanin" panose="00000400000000000000" pitchFamily="2" charset="-78"/>
      <p:regular r:id="rId56"/>
      <p:bold r:id="rId57"/>
    </p:embeddedFont>
    <p:embeddedFont>
      <p:font typeface="Roboto Condensed" panose="02000000000000000000" pitchFamily="2" charset="0"/>
      <p:regular r:id="rId58"/>
      <p:bold r:id="rId59"/>
      <p:italic r:id="rId60"/>
      <p:boldItalic r:id="rId61"/>
    </p:embeddedFont>
    <p:embeddedFont>
      <p:font typeface="Roboto Condensed Light" panose="02000000000000000000" pitchFamily="2"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2C02"/>
    <a:srgbClr val="66FFCC"/>
    <a:srgbClr val="F15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E6197A-6C3F-4487-BB5B-8DFD0E85DE87}">
  <a:tblStyle styleId="{A7E6197A-6C3F-4487-BB5B-8DFD0E85DE8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89BC57A-06C2-4C6A-8FB8-EF61438B036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autoAdjust="0"/>
    <p:restoredTop sz="94660"/>
  </p:normalViewPr>
  <p:slideViewPr>
    <p:cSldViewPr>
      <p:cViewPr varScale="1">
        <p:scale>
          <a:sx n="104" d="100"/>
          <a:sy n="104" d="100"/>
        </p:scale>
        <p:origin x="840"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5.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1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1.fntdata"/><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2.fntdata"/><Relationship Id="rId5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3886856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Tree>
    <p:extLst>
      <p:ext uri="{BB962C8B-B14F-4D97-AF65-F5344CB8AC3E}">
        <p14:creationId xmlns:p14="http://schemas.microsoft.com/office/powerpoint/2010/main" val="2802439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019872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054008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95488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35104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84812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794745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02804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96887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573548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779785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67200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675323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48996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227542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76560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06649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997175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470278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27815-EAC6-1770-2CB1-05D59D650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D8EF8-BAB4-15EF-7527-0808BAC75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9F81A-619C-7C46-E214-1EE7CF1E8FFE}"/>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39694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2227C-6588-5C7C-A4AB-BA0C758A7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9A84B-8C19-96BB-0F24-C26E2BED4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E9104-C8C8-DB3E-5FE3-D9E7E5090E74}"/>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2407546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62C7-6F99-9083-71B7-B58E1AA55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54E9D-E078-9A6C-96B0-FA2F7D927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94790-E1CD-F61E-4775-D6DB0BF50B30}"/>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2388885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0C7A5-4B36-B3DC-0A92-FDC6FA5E8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24D1F-4D49-A1F3-CD65-1A43699B0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06D6D-F628-5F1A-8D2B-56FB07744DD9}"/>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4159142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730CA-45F7-9B6C-A2B5-AA2209E11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E2BB3-CE0E-DB76-810B-0B75E8C71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D2285-CEAE-5FE3-FE78-19A77B9592D8}"/>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484829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311A1-B9CD-7475-F3E8-48D6D835F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87614-2F40-EFB0-9C2F-D596F476C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1BBBD-9F70-AED3-0DB9-0F425BAD3BC4}"/>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750880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372707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268025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420076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3314550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457312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 2 columns" type="twoColTx">
  <p:cSld name="TITLE_AND_TWO_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62"/>
        <p:cNvGrpSpPr/>
        <p:nvPr/>
      </p:nvGrpSpPr>
      <p:grpSpPr>
        <a:xfrm>
          <a:off x="0" y="0"/>
          <a:ext cx="0" cy="0"/>
          <a:chOff x="0" y="0"/>
          <a:chExt cx="0" cy="0"/>
        </a:xfrm>
      </p:grpSpPr>
      <p:grpSp>
        <p:nvGrpSpPr>
          <p:cNvPr id="163" name="Google Shape;163;p10"/>
          <p:cNvGrpSpPr/>
          <p:nvPr/>
        </p:nvGrpSpPr>
        <p:grpSpPr>
          <a:xfrm rot="10800000">
            <a:off x="-8" y="-2"/>
            <a:ext cx="2202830" cy="670795"/>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1" name="Google Shape;171;p10"/>
          <p:cNvGrpSpPr/>
          <p:nvPr/>
        </p:nvGrpSpPr>
        <p:grpSpPr>
          <a:xfrm>
            <a:off x="6946842" y="4472723"/>
            <a:ext cx="2202830" cy="670795"/>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9" name="Google Shape;179;p10"/>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65010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6FEB831-9838-4AE0-A84C-DF41A507F948}"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0FA97-46F5-4608-BD88-CC76B4AD96F7}" type="slidenum">
              <a:rPr lang="en-US" smtClean="0"/>
              <a:t>‹#›</a:t>
            </a:fld>
            <a:endParaRPr lang="en-US"/>
          </a:p>
        </p:txBody>
      </p:sp>
    </p:spTree>
    <p:extLst>
      <p:ext uri="{BB962C8B-B14F-4D97-AF65-F5344CB8AC3E}">
        <p14:creationId xmlns:p14="http://schemas.microsoft.com/office/powerpoint/2010/main" val="23963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9628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6">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14275" y="392575"/>
            <a:ext cx="5258400" cy="766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814275" y="1327350"/>
            <a:ext cx="6132600" cy="31455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7618000" y="4636500"/>
            <a:ext cx="1487400" cy="315600"/>
          </a:xfrm>
          <a:prstGeom prst="rect">
            <a:avLst/>
          </a:prstGeom>
          <a:noFill/>
          <a:ln>
            <a:noFill/>
          </a:ln>
        </p:spPr>
        <p:txBody>
          <a:bodyPr spcFirstLastPara="1" wrap="square" lIns="91425" tIns="91425" rIns="91425" bIns="91425" anchor="ctr" anchorCtr="0">
            <a:noAutofit/>
          </a:bodyPr>
          <a:lstStyle>
            <a:lvl1pPr lvl="0" algn="r">
              <a:buNone/>
              <a:defRPr sz="1200" b="1">
                <a:solidFill>
                  <a:schemeClr val="lt1"/>
                </a:solidFill>
                <a:latin typeface="Roboto Condensed"/>
                <a:ea typeface="Roboto Condensed"/>
                <a:cs typeface="Roboto Condensed"/>
                <a:sym typeface="Roboto Condensed"/>
              </a:defRPr>
            </a:lvl1pPr>
            <a:lvl2pPr lvl="1" algn="r">
              <a:buNone/>
              <a:defRPr sz="1200" b="1">
                <a:solidFill>
                  <a:schemeClr val="lt1"/>
                </a:solidFill>
                <a:latin typeface="Roboto Condensed"/>
                <a:ea typeface="Roboto Condensed"/>
                <a:cs typeface="Roboto Condensed"/>
                <a:sym typeface="Roboto Condensed"/>
              </a:defRPr>
            </a:lvl2pPr>
            <a:lvl3pPr lvl="2" algn="r">
              <a:buNone/>
              <a:defRPr sz="1200" b="1">
                <a:solidFill>
                  <a:schemeClr val="lt1"/>
                </a:solidFill>
                <a:latin typeface="Roboto Condensed"/>
                <a:ea typeface="Roboto Condensed"/>
                <a:cs typeface="Roboto Condensed"/>
                <a:sym typeface="Roboto Condensed"/>
              </a:defRPr>
            </a:lvl3pPr>
            <a:lvl4pPr lvl="3" algn="r">
              <a:buNone/>
              <a:defRPr sz="1200" b="1">
                <a:solidFill>
                  <a:schemeClr val="lt1"/>
                </a:solidFill>
                <a:latin typeface="Roboto Condensed"/>
                <a:ea typeface="Roboto Condensed"/>
                <a:cs typeface="Roboto Condensed"/>
                <a:sym typeface="Roboto Condensed"/>
              </a:defRPr>
            </a:lvl4pPr>
            <a:lvl5pPr lvl="4" algn="r">
              <a:buNone/>
              <a:defRPr sz="1200" b="1">
                <a:solidFill>
                  <a:schemeClr val="lt1"/>
                </a:solidFill>
                <a:latin typeface="Roboto Condensed"/>
                <a:ea typeface="Roboto Condensed"/>
                <a:cs typeface="Roboto Condensed"/>
                <a:sym typeface="Roboto Condensed"/>
              </a:defRPr>
            </a:lvl5pPr>
            <a:lvl6pPr lvl="5" algn="r">
              <a:buNone/>
              <a:defRPr sz="1200" b="1">
                <a:solidFill>
                  <a:schemeClr val="lt1"/>
                </a:solidFill>
                <a:latin typeface="Roboto Condensed"/>
                <a:ea typeface="Roboto Condensed"/>
                <a:cs typeface="Roboto Condensed"/>
                <a:sym typeface="Roboto Condensed"/>
              </a:defRPr>
            </a:lvl6pPr>
            <a:lvl7pPr lvl="6" algn="r">
              <a:buNone/>
              <a:defRPr sz="1200" b="1">
                <a:solidFill>
                  <a:schemeClr val="lt1"/>
                </a:solidFill>
                <a:latin typeface="Roboto Condensed"/>
                <a:ea typeface="Roboto Condensed"/>
                <a:cs typeface="Roboto Condensed"/>
                <a:sym typeface="Roboto Condensed"/>
              </a:defRPr>
            </a:lvl7pPr>
            <a:lvl8pPr lvl="7" algn="r">
              <a:buNone/>
              <a:defRPr sz="1200" b="1">
                <a:solidFill>
                  <a:schemeClr val="lt1"/>
                </a:solidFill>
                <a:latin typeface="Roboto Condensed"/>
                <a:ea typeface="Roboto Condensed"/>
                <a:cs typeface="Roboto Condensed"/>
                <a:sym typeface="Roboto Condensed"/>
              </a:defRPr>
            </a:lvl8pPr>
            <a:lvl9pPr lvl="8" algn="r">
              <a:buNone/>
              <a:defRPr sz="1200" b="1">
                <a:solidFill>
                  <a:schemeClr val="lt1"/>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spTree>
  </p:cSld>
  <p:clrMap bg1="lt1" tx1="dk1" bg2="lt2" tx2="dk2" accent1="accent1" accent2="accent2" accent3="accent3" accent4="accent4" accent5="accent5" accent6="accent6" hlink="hlink" folHlink="folHlink"/>
  <p:sldLayoutIdLst>
    <p:sldLayoutId id="2147483652" r:id="rId1"/>
    <p:sldLayoutId id="2147483656" r:id="rId2"/>
    <p:sldLayoutId id="2147483660" r:id="rId3"/>
    <p:sldLayoutId id="2147483661"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497271"/>
      </p:ext>
    </p:extLst>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15.xml.rels><?xml version="1.0" encoding="UTF-8" standalone="yes"?>
<Relationships xmlns="http://schemas.openxmlformats.org/package/2006/relationships"><Relationship Id="rId3" Type="http://schemas.openxmlformats.org/officeDocument/2006/relationships/hyperlink" Target="https://regulation.tax.gov.ir/lwvi?lid=txs5000094120&amp;pid=&amp;ty=ry&amp;txt=" TargetMode="External"/><Relationship Id="rId7" Type="http://schemas.openxmlformats.org/officeDocument/2006/relationships/hyperlink" Target="https://regulation.tax.gov.ir/lwvi?ty=qh&amp;lid=txs5000060569&amp;pid=txs5000061461" TargetMode="External"/><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openxmlformats.org/officeDocument/2006/relationships/hyperlink" Target="https://regulation.tax.gov.ir/lwvi?lid=txs5000087685&amp;pid=&amp;ty=mq&amp;txt=6978" TargetMode="External"/><Relationship Id="rId5" Type="http://schemas.openxmlformats.org/officeDocument/2006/relationships/hyperlink" Target="https://regulation.tax.gov.ir/lwvi?ty=qh&amp;lid=txs5000060569&amp;pid=txs5000061427" TargetMode="External"/><Relationship Id="rId4" Type="http://schemas.openxmlformats.org/officeDocument/2006/relationships/hyperlink" Target="https://regulation.tax.gov.ir/lwvi?lid=txs5000085246&amp;pid=&amp;ty=mq&amp;txt=21809"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regulation.tax.gov.ir/lwvi?lid=txs5000085246&amp;pid=&amp;ty=mq&amp;txt=21809" TargetMode="External"/><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www.intamedia.ir/"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2510"/>
          <a:stretch/>
        </p:blipFill>
        <p:spPr>
          <a:xfrm>
            <a:off x="0" y="-1"/>
            <a:ext cx="9144000" cy="5143501"/>
          </a:xfrm>
          <a:prstGeom prst="rect">
            <a:avLst/>
          </a:prstGeom>
        </p:spPr>
      </p:pic>
      <p:sp>
        <p:nvSpPr>
          <p:cNvPr id="5" name="Rectangle 4">
            <a:extLst>
              <a:ext uri="{FF2B5EF4-FFF2-40B4-BE49-F238E27FC236}">
                <a16:creationId xmlns:a16="http://schemas.microsoft.com/office/drawing/2014/main" id="{3B0B21E5-495A-47FE-8EB9-1353EEFBBA33}"/>
              </a:ext>
            </a:extLst>
          </p:cNvPr>
          <p:cNvSpPr/>
          <p:nvPr/>
        </p:nvSpPr>
        <p:spPr>
          <a:xfrm>
            <a:off x="-4838" y="11312"/>
            <a:ext cx="9144000" cy="51435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6" name="Group 5">
            <a:extLst>
              <a:ext uri="{FF2B5EF4-FFF2-40B4-BE49-F238E27FC236}">
                <a16:creationId xmlns:a16="http://schemas.microsoft.com/office/drawing/2014/main" id="{6CCECF30-6B7E-4C56-BA72-49A416F37A0E}"/>
              </a:ext>
            </a:extLst>
          </p:cNvPr>
          <p:cNvGrpSpPr/>
          <p:nvPr/>
        </p:nvGrpSpPr>
        <p:grpSpPr>
          <a:xfrm>
            <a:off x="6207093" y="2301673"/>
            <a:ext cx="1045242" cy="1045242"/>
            <a:chOff x="5260019" y="696158"/>
            <a:chExt cx="2133600" cy="2133600"/>
          </a:xfrm>
        </p:grpSpPr>
        <p:pic>
          <p:nvPicPr>
            <p:cNvPr id="7"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AutoShape 7">
            <a:extLst>
              <a:ext uri="{FF2B5EF4-FFF2-40B4-BE49-F238E27FC236}">
                <a16:creationId xmlns:a16="http://schemas.microsoft.com/office/drawing/2014/main" id="{6700CD59-E57A-42DC-9427-092D8DF41BA1}"/>
              </a:ext>
            </a:extLst>
          </p:cNvPr>
          <p:cNvSpPr>
            <a:spLocks noChangeAspect="1" noChangeArrowheads="1" noTextEdit="1"/>
          </p:cNvSpPr>
          <p:nvPr/>
        </p:nvSpPr>
        <p:spPr bwMode="auto">
          <a:xfrm>
            <a:off x="4867275" y="4637485"/>
            <a:ext cx="42767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3" name="Rectangle 12">
            <a:extLst>
              <a:ext uri="{FF2B5EF4-FFF2-40B4-BE49-F238E27FC236}">
                <a16:creationId xmlns:a16="http://schemas.microsoft.com/office/drawing/2014/main" id="{518CCE24-30BE-4333-86C8-EF918F0560B2}"/>
              </a:ext>
            </a:extLst>
          </p:cNvPr>
          <p:cNvSpPr/>
          <p:nvPr/>
        </p:nvSpPr>
        <p:spPr>
          <a:xfrm>
            <a:off x="231183" y="278900"/>
            <a:ext cx="8681636" cy="4585701"/>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6">
            <a:extLst>
              <a:ext uri="{FF2B5EF4-FFF2-40B4-BE49-F238E27FC236}">
                <a16:creationId xmlns:a16="http://schemas.microsoft.com/office/drawing/2014/main" id="{C31B09F9-F76E-4865-B2F6-3F75BA2F7320}"/>
              </a:ext>
            </a:extLst>
          </p:cNvPr>
          <p:cNvSpPr>
            <a:spLocks noChangeArrowheads="1"/>
          </p:cNvSpPr>
          <p:nvPr/>
        </p:nvSpPr>
        <p:spPr bwMode="auto">
          <a:xfrm>
            <a:off x="-9675" y="2548726"/>
            <a:ext cx="6083928" cy="528638"/>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endParaRPr lang="en-US" altLang="en-US" sz="180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C97DC1A-6C3F-468D-88B7-DC34BDA1AB44}"/>
              </a:ext>
            </a:extLst>
          </p:cNvPr>
          <p:cNvSpPr txBox="1"/>
          <p:nvPr/>
        </p:nvSpPr>
        <p:spPr>
          <a:xfrm>
            <a:off x="226345" y="2524505"/>
            <a:ext cx="5847908" cy="600164"/>
          </a:xfrm>
          <a:prstGeom prst="rect">
            <a:avLst/>
          </a:prstGeom>
          <a:noFill/>
        </p:spPr>
        <p:txBody>
          <a:bodyPr wrap="square" rtlCol="0">
            <a:spAutoFit/>
          </a:bodyPr>
          <a:lstStyle/>
          <a:p>
            <a:r>
              <a:rPr lang="en-US" sz="3300" b="1" dirty="0">
                <a:solidFill>
                  <a:schemeClr val="bg1"/>
                </a:solidFill>
                <a:latin typeface="Times New Roman" panose="02020603050405020304" pitchFamily="18" charset="0"/>
                <a:cs typeface="Times New Roman" panose="02020603050405020304" pitchFamily="18" charset="0"/>
              </a:rPr>
              <a:t>MAHAN BUSINESS SCHOOL</a:t>
            </a:r>
          </a:p>
        </p:txBody>
      </p:sp>
      <p:pic>
        <p:nvPicPr>
          <p:cNvPr id="16" name="Picture 15">
            <a:extLst>
              <a:ext uri="{FF2B5EF4-FFF2-40B4-BE49-F238E27FC236}">
                <a16:creationId xmlns:a16="http://schemas.microsoft.com/office/drawing/2014/main" id="{1EB3D677-768F-47BD-9931-6EE237A093D4}"/>
              </a:ext>
            </a:extLst>
          </p:cNvPr>
          <p:cNvPicPr>
            <a:picLocks noChangeAspect="1"/>
          </p:cNvPicPr>
          <p:nvPr/>
        </p:nvPicPr>
        <p:blipFill>
          <a:blip r:embed="rId8"/>
          <a:stretch>
            <a:fillRect/>
          </a:stretch>
        </p:blipFill>
        <p:spPr>
          <a:xfrm>
            <a:off x="635693" y="3601895"/>
            <a:ext cx="1122300" cy="1047600"/>
          </a:xfrm>
          <a:prstGeom prst="rect">
            <a:avLst/>
          </a:prstGeom>
        </p:spPr>
      </p:pic>
    </p:spTree>
    <p:extLst>
      <p:ext uri="{BB962C8B-B14F-4D97-AF65-F5344CB8AC3E}">
        <p14:creationId xmlns:p14="http://schemas.microsoft.com/office/powerpoint/2010/main" val="1850141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3" name="TextBox 2"/>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r>
              <a:rPr lang="fa-IR" dirty="0">
                <a:solidFill>
                  <a:schemeClr val="accent4">
                    <a:lumMod val="50000"/>
                  </a:schemeClr>
                </a:solidFill>
                <a:cs typeface="B Jadid" panose="00000700000000000000" pitchFamily="2" charset="-78"/>
              </a:rPr>
              <a:t>بنام خدا</a:t>
            </a:r>
          </a:p>
        </p:txBody>
      </p:sp>
    </p:spTree>
    <p:extLst>
      <p:ext uri="{BB962C8B-B14F-4D97-AF65-F5344CB8AC3E}">
        <p14:creationId xmlns:p14="http://schemas.microsoft.com/office/powerpoint/2010/main" val="1330000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267744" y="267494"/>
            <a:ext cx="5965171"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sym typeface="Roboto Condensed Light"/>
              </a:rPr>
              <a:t>مالیات چیست؟  کارکرد انواع مالیات چگونه است؟</a:t>
            </a:r>
            <a:endParaRPr dirty="0">
              <a:solidFill>
                <a:schemeClr val="bg1"/>
              </a:solidFill>
              <a:latin typeface="Roboto Condensed Light"/>
              <a:ea typeface="Roboto Condensed Light"/>
              <a:cs typeface="B Nazanin" panose="00000400000000000000" pitchFamily="2" charset="-78"/>
              <a:sym typeface="Roboto Condensed Light"/>
            </a:endParaRPr>
          </a:p>
        </p:txBody>
      </p:sp>
      <p:sp>
        <p:nvSpPr>
          <p:cNvPr id="190" name="Google Shape;190;p12"/>
          <p:cNvSpPr txBox="1">
            <a:spLocks noGrp="1"/>
          </p:cNvSpPr>
          <p:nvPr>
            <p:ph type="body" idx="1"/>
          </p:nvPr>
        </p:nvSpPr>
        <p:spPr>
          <a:xfrm>
            <a:off x="1331640" y="1808769"/>
            <a:ext cx="6627068" cy="2277071"/>
          </a:xfrm>
          <a:prstGeom prst="rect">
            <a:avLst/>
          </a:prstGeom>
          <a:noFill/>
          <a:ln>
            <a:noFill/>
          </a:ln>
        </p:spPr>
        <p:txBody>
          <a:bodyPr spcFirstLastPara="1" wrap="square" lIns="91425" tIns="91425" rIns="91425" bIns="91425" anchor="ctr" anchorCtr="0">
            <a:noAutofit/>
          </a:bodyPr>
          <a:lstStyle/>
          <a:p>
            <a:pPr marL="101600" indent="0" algn="r" rtl="1">
              <a:buNone/>
            </a:pPr>
            <a:r>
              <a:rPr lang="fa-IR" sz="1600" b="1" dirty="0">
                <a:solidFill>
                  <a:schemeClr val="accent4">
                    <a:lumMod val="50000"/>
                  </a:schemeClr>
                </a:solidFill>
                <a:cs typeface="B Nazanin" panose="00000400000000000000" pitchFamily="2" charset="-78"/>
              </a:rPr>
              <a:t>مالیات پرداختی است، لازم، اجباری و بلاعوض جهت تامین مخارج عمومی دولت</a:t>
            </a:r>
          </a:p>
          <a:p>
            <a:pPr marL="101600" indent="0" algn="r" rtl="1">
              <a:buNone/>
            </a:pPr>
            <a:endParaRPr lang="fa-IR" sz="700" dirty="0"/>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درآمد دولت   </a:t>
            </a:r>
            <a:r>
              <a:rPr lang="fa-IR" sz="1400" dirty="0">
                <a:solidFill>
                  <a:schemeClr val="accent4">
                    <a:lumMod val="50000"/>
                  </a:schemeClr>
                </a:solidFill>
                <a:cs typeface="B Nazanin" panose="00000400000000000000" pitchFamily="2" charset="-78"/>
              </a:rPr>
              <a:t>( تامین مخارج عمومی دولت)</a:t>
            </a:r>
          </a:p>
          <a:p>
            <a:pPr marL="101600" lvl="0" indent="0" algn="r" rtl="1">
              <a:buNone/>
            </a:pPr>
            <a:endParaRPr lang="en-US" sz="1400" dirty="0">
              <a:solidFill>
                <a:schemeClr val="accent4">
                  <a:lumMod val="50000"/>
                </a:schemeClr>
              </a:solidFill>
              <a:cs typeface="B Nazanin" panose="00000400000000000000" pitchFamily="2" charset="-78"/>
            </a:endParaRPr>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تنظیم رفتار اقتصادی و اجتماعی </a:t>
            </a:r>
            <a:r>
              <a:rPr lang="fa-IR" sz="1400" dirty="0">
                <a:solidFill>
                  <a:schemeClr val="accent4">
                    <a:lumMod val="50000"/>
                  </a:schemeClr>
                </a:solidFill>
                <a:cs typeface="B Nazanin" panose="00000400000000000000" pitchFamily="2" charset="-78"/>
              </a:rPr>
              <a:t>(مالیات خانه های خالی، ارزش افزوده سنگین بر دخانیات، معافیت مالیات بر درآمد باشگاههای ورزشی)</a:t>
            </a:r>
          </a:p>
          <a:p>
            <a:pPr marL="101600" lvl="0" indent="0" algn="r" rtl="1">
              <a:buNone/>
            </a:pPr>
            <a:endParaRPr lang="en-US" sz="1400" dirty="0">
              <a:solidFill>
                <a:schemeClr val="accent4">
                  <a:lumMod val="50000"/>
                </a:schemeClr>
              </a:solidFill>
              <a:cs typeface="B Nazanin" panose="00000400000000000000" pitchFamily="2" charset="-78"/>
            </a:endParaRPr>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کاهش اختلاف طبقاتی </a:t>
            </a:r>
            <a:r>
              <a:rPr lang="fa-IR" sz="1400" dirty="0">
                <a:solidFill>
                  <a:schemeClr val="accent4">
                    <a:lumMod val="50000"/>
                  </a:schemeClr>
                </a:solidFill>
                <a:cs typeface="B Nazanin" panose="00000400000000000000" pitchFamily="2" charset="-78"/>
              </a:rPr>
              <a:t>(مالیات بر خودروها و خانه های لوکس)</a:t>
            </a:r>
          </a:p>
          <a:p>
            <a:pPr marL="101600" lvl="0" indent="0" algn="r" rtl="1">
              <a:buNone/>
            </a:pPr>
            <a:endParaRPr lang="en-US" sz="1400" dirty="0">
              <a:solidFill>
                <a:schemeClr val="accent4">
                  <a:lumMod val="50000"/>
                </a:schemeClr>
              </a:solidFill>
              <a:cs typeface="B Nazanin" panose="00000400000000000000" pitchFamily="2" charset="-78"/>
            </a:endParaRPr>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تنظیم چرخه اقتصادی </a:t>
            </a:r>
            <a:r>
              <a:rPr lang="fa-IR" sz="1400" dirty="0">
                <a:solidFill>
                  <a:schemeClr val="accent4">
                    <a:lumMod val="50000"/>
                  </a:schemeClr>
                </a:solidFill>
                <a:cs typeface="B Nazanin" panose="00000400000000000000" pitchFamily="2" charset="-78"/>
              </a:rPr>
              <a:t>(معافیت صادرات، مشوقهای سرمایه گذاری)</a:t>
            </a:r>
            <a:endParaRPr lang="en-US" sz="1400" dirty="0">
              <a:solidFill>
                <a:schemeClr val="accent4">
                  <a:lumMod val="50000"/>
                </a:schemeClr>
              </a:solidFill>
              <a:cs typeface="B Nazanin" panose="00000400000000000000" pitchFamily="2" charset="-78"/>
            </a:endParaRPr>
          </a:p>
          <a:p>
            <a:pPr marL="101600" indent="0" algn="r" rtl="1">
              <a:buNone/>
            </a:pPr>
            <a:endParaRPr lang="fa-IR" sz="1400" b="1"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a:t>
            </a:fld>
            <a:endParaRPr dirty="0"/>
          </a:p>
        </p:txBody>
      </p:sp>
    </p:spTree>
    <p:extLst>
      <p:ext uri="{BB962C8B-B14F-4D97-AF65-F5344CB8AC3E}">
        <p14:creationId xmlns:p14="http://schemas.microsoft.com/office/powerpoint/2010/main" val="3541492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1- کلیة </a:t>
            </a:r>
            <a:r>
              <a:rPr lang="fa-IR" sz="1600" b="1" dirty="0">
                <a:solidFill>
                  <a:srgbClr val="FF0000"/>
                </a:solidFill>
                <a:cs typeface="B Nazanin" panose="00000400000000000000" pitchFamily="2" charset="-78"/>
              </a:rPr>
              <a:t>مالکین</a:t>
            </a:r>
            <a:r>
              <a:rPr lang="fa-IR" sz="1600" b="1" dirty="0">
                <a:solidFill>
                  <a:schemeClr val="accent4">
                    <a:lumMod val="50000"/>
                  </a:schemeClr>
                </a:solidFill>
                <a:cs typeface="B Nazanin" panose="00000400000000000000" pitchFamily="2" charset="-78"/>
              </a:rPr>
              <a:t> اعم از اشخاص </a:t>
            </a:r>
            <a:r>
              <a:rPr lang="fa-IR" sz="1600" b="1" dirty="0">
                <a:solidFill>
                  <a:srgbClr val="FF0000"/>
                </a:solidFill>
                <a:cs typeface="B Nazanin" panose="00000400000000000000" pitchFamily="2" charset="-78"/>
              </a:rPr>
              <a:t>حقیقی یا حقوقی </a:t>
            </a:r>
            <a:r>
              <a:rPr lang="fa-IR" sz="1600" b="1" dirty="0">
                <a:solidFill>
                  <a:schemeClr val="accent4">
                    <a:lumMod val="50000"/>
                  </a:schemeClr>
                </a:solidFill>
                <a:cs typeface="B Nazanin" panose="00000400000000000000" pitchFamily="2" charset="-78"/>
              </a:rPr>
              <a:t>نسبت به اموال یا املاک خود </a:t>
            </a:r>
            <a:r>
              <a:rPr lang="fa-IR" sz="1600" b="1" dirty="0">
                <a:solidFill>
                  <a:srgbClr val="FF0000"/>
                </a:solidFill>
                <a:cs typeface="B Nazanin" panose="00000400000000000000" pitchFamily="2" charset="-78"/>
              </a:rPr>
              <a:t>واقع در ایران </a:t>
            </a:r>
            <a:r>
              <a:rPr lang="fa-IR" sz="1600" b="1" dirty="0">
                <a:solidFill>
                  <a:schemeClr val="accent4">
                    <a:lumMod val="50000"/>
                  </a:schemeClr>
                </a:solidFill>
                <a:cs typeface="B Nazanin" panose="00000400000000000000" pitchFamily="2" charset="-78"/>
              </a:rPr>
              <a:t>طبق مقررات باب دوم.  (مالیات بر داراییها)</a:t>
            </a:r>
          </a:p>
        </p:txBody>
      </p:sp>
    </p:spTree>
    <p:extLst>
      <p:ext uri="{BB962C8B-B14F-4D97-AF65-F5344CB8AC3E}">
        <p14:creationId xmlns:p14="http://schemas.microsoft.com/office/powerpoint/2010/main" val="3432364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5</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2- هر شخص </a:t>
            </a:r>
            <a:r>
              <a:rPr lang="fa-IR" sz="1600" b="1" dirty="0">
                <a:solidFill>
                  <a:srgbClr val="FF0000"/>
                </a:solidFill>
                <a:cs typeface="B Nazanin" panose="00000400000000000000" pitchFamily="2" charset="-78"/>
              </a:rPr>
              <a:t>حقیقی ایرانی مقیم </a:t>
            </a:r>
            <a:r>
              <a:rPr lang="fa-IR" sz="1600" b="1" dirty="0">
                <a:solidFill>
                  <a:schemeClr val="accent4">
                    <a:lumMod val="50000"/>
                  </a:schemeClr>
                </a:solidFill>
                <a:cs typeface="B Nazanin" panose="00000400000000000000" pitchFamily="2" charset="-78"/>
              </a:rPr>
              <a:t>ایران نسبت به کلیة درآمدهایی که </a:t>
            </a:r>
            <a:r>
              <a:rPr lang="fa-IR" sz="1600" b="1" dirty="0">
                <a:solidFill>
                  <a:srgbClr val="FF0000"/>
                </a:solidFill>
                <a:cs typeface="B Nazanin" panose="00000400000000000000" pitchFamily="2" charset="-78"/>
              </a:rPr>
              <a:t>در</a:t>
            </a:r>
            <a:r>
              <a:rPr lang="fa-IR" sz="1600" b="1" dirty="0">
                <a:solidFill>
                  <a:schemeClr val="accent4">
                    <a:lumMod val="50000"/>
                  </a:schemeClr>
                </a:solidFill>
                <a:cs typeface="B Nazanin" panose="00000400000000000000" pitchFamily="2" charset="-78"/>
              </a:rPr>
              <a:t> ایران یا </a:t>
            </a:r>
            <a:r>
              <a:rPr lang="fa-IR" sz="1600" b="1" dirty="0">
                <a:solidFill>
                  <a:srgbClr val="FF0000"/>
                </a:solidFill>
                <a:cs typeface="B Nazanin" panose="00000400000000000000" pitchFamily="2" charset="-78"/>
              </a:rPr>
              <a:t>خارج از</a:t>
            </a:r>
            <a:r>
              <a:rPr lang="fa-IR" sz="1600" b="1" dirty="0">
                <a:solidFill>
                  <a:schemeClr val="accent4">
                    <a:lumMod val="50000"/>
                  </a:schemeClr>
                </a:solidFill>
                <a:cs typeface="B Nazanin" panose="00000400000000000000" pitchFamily="2" charset="-78"/>
              </a:rPr>
              <a:t> ایران تحصیل می نماید.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238027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6</a:t>
            </a:fld>
            <a:endParaRPr dirty="0"/>
          </a:p>
        </p:txBody>
      </p:sp>
      <p:sp>
        <p:nvSpPr>
          <p:cNvPr id="2" name="Text Placeholder 1"/>
          <p:cNvSpPr>
            <a:spLocks noGrp="1"/>
          </p:cNvSpPr>
          <p:nvPr>
            <p:ph type="body" idx="1"/>
          </p:nvPr>
        </p:nvSpPr>
        <p:spPr>
          <a:xfrm>
            <a:off x="683568" y="1209600"/>
            <a:ext cx="7459483"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3- هر شخص حقیقی ایرانی </a:t>
            </a:r>
            <a:r>
              <a:rPr lang="fa-IR" sz="1600" b="1" dirty="0">
                <a:solidFill>
                  <a:srgbClr val="FF0000"/>
                </a:solidFill>
                <a:cs typeface="B Nazanin" panose="00000400000000000000" pitchFamily="2" charset="-78"/>
              </a:rPr>
              <a:t>مقیم خارج از ایران </a:t>
            </a:r>
            <a:r>
              <a:rPr lang="fa-IR" sz="1600" b="1" dirty="0">
                <a:solidFill>
                  <a:schemeClr val="accent4">
                    <a:lumMod val="50000"/>
                  </a:schemeClr>
                </a:solidFill>
                <a:cs typeface="B Nazanin" panose="00000400000000000000" pitchFamily="2" charset="-78"/>
              </a:rPr>
              <a:t>نسبت به کلیة درآمدهایی که </a:t>
            </a:r>
            <a:r>
              <a:rPr lang="fa-IR" sz="1600" b="1" dirty="0">
                <a:solidFill>
                  <a:srgbClr val="FF0000"/>
                </a:solidFill>
                <a:cs typeface="B Nazanin" panose="00000400000000000000" pitchFamily="2" charset="-78"/>
              </a:rPr>
              <a:t>در</a:t>
            </a:r>
            <a:r>
              <a:rPr lang="fa-IR" sz="1600" b="1" dirty="0">
                <a:solidFill>
                  <a:schemeClr val="accent4">
                    <a:lumMod val="50000"/>
                  </a:schemeClr>
                </a:solidFill>
                <a:cs typeface="B Nazanin" panose="00000400000000000000" pitchFamily="2" charset="-78"/>
              </a:rPr>
              <a:t> ایران تحصیل می کند.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42358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7</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4- هر شخص </a:t>
            </a:r>
            <a:r>
              <a:rPr lang="fa-IR" sz="1600" b="1" dirty="0">
                <a:solidFill>
                  <a:srgbClr val="FF0000"/>
                </a:solidFill>
                <a:cs typeface="B Nazanin" panose="00000400000000000000" pitchFamily="2" charset="-78"/>
              </a:rPr>
              <a:t>حقوقی ایرانی </a:t>
            </a:r>
            <a:r>
              <a:rPr lang="fa-IR" sz="1600" b="1" dirty="0">
                <a:solidFill>
                  <a:schemeClr val="accent4">
                    <a:lumMod val="50000"/>
                  </a:schemeClr>
                </a:solidFill>
                <a:cs typeface="B Nazanin" panose="00000400000000000000" pitchFamily="2" charset="-78"/>
              </a:rPr>
              <a:t>نسبت به کلیة درآمدهایی که </a:t>
            </a:r>
            <a:r>
              <a:rPr lang="fa-IR" sz="1600" b="1" dirty="0">
                <a:solidFill>
                  <a:srgbClr val="FF0000"/>
                </a:solidFill>
                <a:cs typeface="B Nazanin" panose="00000400000000000000" pitchFamily="2" charset="-78"/>
              </a:rPr>
              <a:t>در ایران </a:t>
            </a:r>
            <a:r>
              <a:rPr lang="fa-IR" sz="1600" b="1" dirty="0">
                <a:solidFill>
                  <a:schemeClr val="accent4">
                    <a:lumMod val="50000"/>
                  </a:schemeClr>
                </a:solidFill>
                <a:cs typeface="B Nazanin" panose="00000400000000000000" pitchFamily="2" charset="-78"/>
              </a:rPr>
              <a:t>یا </a:t>
            </a:r>
            <a:r>
              <a:rPr lang="fa-IR" sz="1600" b="1" dirty="0">
                <a:solidFill>
                  <a:srgbClr val="FF0000"/>
                </a:solidFill>
                <a:cs typeface="B Nazanin" panose="00000400000000000000" pitchFamily="2" charset="-78"/>
              </a:rPr>
              <a:t>خارج از ایران </a:t>
            </a:r>
            <a:r>
              <a:rPr lang="fa-IR" sz="1600" b="1" dirty="0">
                <a:solidFill>
                  <a:schemeClr val="accent4">
                    <a:lumMod val="50000"/>
                  </a:schemeClr>
                </a:solidFill>
                <a:cs typeface="B Nazanin" panose="00000400000000000000" pitchFamily="2" charset="-78"/>
              </a:rPr>
              <a:t>تحصیل می نماید.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56825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8</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5- هر شخص </a:t>
            </a:r>
            <a:r>
              <a:rPr lang="fa-IR" sz="1600" b="1" dirty="0">
                <a:solidFill>
                  <a:srgbClr val="FF0000"/>
                </a:solidFill>
                <a:cs typeface="B Nazanin" panose="00000400000000000000" pitchFamily="2" charset="-78"/>
              </a:rPr>
              <a:t>غیر ایرانی </a:t>
            </a:r>
            <a:r>
              <a:rPr lang="fa-IR" sz="1600" b="1" dirty="0">
                <a:solidFill>
                  <a:schemeClr val="accent4">
                    <a:lumMod val="50000"/>
                  </a:schemeClr>
                </a:solidFill>
                <a:cs typeface="B Nazanin" panose="00000400000000000000" pitchFamily="2" charset="-78"/>
              </a:rPr>
              <a:t>(اعم از حقیقی یا حقوقی) نسبت به درآمدهایی که </a:t>
            </a:r>
            <a:r>
              <a:rPr lang="fa-IR" sz="1600" b="1" dirty="0">
                <a:solidFill>
                  <a:srgbClr val="FF0000"/>
                </a:solidFill>
                <a:cs typeface="B Nazanin" panose="00000400000000000000" pitchFamily="2" charset="-78"/>
              </a:rPr>
              <a:t>در</a:t>
            </a:r>
            <a:r>
              <a:rPr lang="fa-IR" sz="1600" b="1" dirty="0">
                <a:solidFill>
                  <a:schemeClr val="accent4">
                    <a:lumMod val="50000"/>
                  </a:schemeClr>
                </a:solidFill>
                <a:cs typeface="B Nazanin" panose="00000400000000000000" pitchFamily="2" charset="-78"/>
              </a:rPr>
              <a:t> ایران تحصیل          می نماید و همچنین نسبت به درآمدهایی که بابت واگذاری امتیازات یا سایر حقوق خود و یا دادن تعلیمات و کمک های فنی و یا واگذاری فیلم های سینمایی(که به عنوان بها یا حق نمایش یا هر عنوان دیگر عاید آنها می گردد) </a:t>
            </a:r>
            <a:r>
              <a:rPr lang="fa-IR" sz="1600" b="1" dirty="0">
                <a:solidFill>
                  <a:srgbClr val="FF0000"/>
                </a:solidFill>
                <a:cs typeface="B Nazanin" panose="00000400000000000000" pitchFamily="2" charset="-78"/>
              </a:rPr>
              <a:t>از</a:t>
            </a:r>
            <a:r>
              <a:rPr lang="fa-IR" sz="1600" b="1" dirty="0">
                <a:solidFill>
                  <a:schemeClr val="accent4">
                    <a:lumMod val="50000"/>
                  </a:schemeClr>
                </a:solidFill>
                <a:cs typeface="B Nazanin" panose="00000400000000000000" pitchFamily="2" charset="-78"/>
              </a:rPr>
              <a:t> ایران تحصیل می کند.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1959143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40271" y="267494"/>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2 ق.م.م </a:t>
            </a:r>
            <a:r>
              <a:rPr lang="fa-IR" sz="1600" dirty="0">
                <a:solidFill>
                  <a:schemeClr val="bg1"/>
                </a:solidFill>
                <a:latin typeface="Roboto Condensed Light"/>
                <a:ea typeface="Roboto Condensed Light"/>
                <a:cs typeface="B Nazanin" panose="00000400000000000000" pitchFamily="2" charset="-78"/>
              </a:rPr>
              <a:t>(مشمول پرداخت مالیات‌های موضوع این قانون نیستند)</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9</a:t>
            </a:fld>
            <a:endParaRPr dirty="0"/>
          </a:p>
        </p:txBody>
      </p:sp>
      <p:sp>
        <p:nvSpPr>
          <p:cNvPr id="2" name="Text Placeholder 1"/>
          <p:cNvSpPr>
            <a:spLocks noGrp="1"/>
          </p:cNvSpPr>
          <p:nvPr>
            <p:ph type="body" idx="1"/>
          </p:nvPr>
        </p:nvSpPr>
        <p:spPr>
          <a:xfrm>
            <a:off x="1043608" y="1419622"/>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1-  وزارتخانه‌ها و موسسات دولتی;</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2- دستگاه­هایی که بودجه آنها وسیله دولت تأمین می‌شود.</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3- شهرداری‌ها و دهیاریها</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4- بنیادها و نهادهای انقلاب اسلامی دارای مجوز معافیت از طرف حضرت امام خمینی(ره) و مقام معظم رهبری</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18845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10</a:t>
            </a:fld>
            <a:endParaRPr dirty="0"/>
          </a:p>
        </p:txBody>
      </p:sp>
      <p:sp>
        <p:nvSpPr>
          <p:cNvPr id="2" name="Text Placeholder 1"/>
          <p:cNvSpPr>
            <a:spLocks noGrp="1"/>
          </p:cNvSpPr>
          <p:nvPr>
            <p:ph type="body" idx="1"/>
          </p:nvPr>
        </p:nvSpPr>
        <p:spPr>
          <a:xfrm>
            <a:off x="1043608" y="1419622"/>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تبصره‌– اعمال این ماده از زمان تأسیس دهیاری‌های کشور می‌باشد. مالیات‌هایی که قبل از لازم الاجرا شدن این قانون به دهیاری‌ها تعلق گرفته و اخذ شده است، مشمول معافیت این قانون نمی‌شود</a:t>
            </a:r>
          </a:p>
          <a:p>
            <a:pPr marL="101600" indent="0" algn="just" rtl="1">
              <a:lnSpc>
                <a:spcPct val="150000"/>
              </a:lnSpc>
              <a:buNone/>
            </a:pPr>
            <a:r>
              <a:rPr lang="fa-IR" sz="1600" b="1" dirty="0">
                <a:solidFill>
                  <a:schemeClr val="accent4">
                    <a:lumMod val="50000"/>
                  </a:schemeClr>
                </a:solidFill>
                <a:cs typeface="B Nazanin" panose="00000400000000000000" pitchFamily="2" charset="-78"/>
              </a:rPr>
              <a:t>‌تبصره ‌1- شرکت‌هایی که تمام یا قسمتی از سرمایه آنها متعلق به اشخاص و موسسه‌های مذکور در بندهای فوق باشد، سهم درآمد یا سود آنها‌ مشمول حکم این ماده نخواهد بود. حکم این تبصره مانع استفاده شرکت‌های مزبور از معافیت‌های مقرر در این قانون، حسب مورد، نیست.</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endParaRPr lang="en-US" sz="1600" b="1" dirty="0">
              <a:solidFill>
                <a:schemeClr val="accent4">
                  <a:lumMod val="50000"/>
                </a:schemeClr>
              </a:solidFill>
              <a:cs typeface="B Nazanin" panose="00000400000000000000" pitchFamily="2" charset="-78"/>
            </a:endParaRPr>
          </a:p>
        </p:txBody>
      </p:sp>
      <p:sp>
        <p:nvSpPr>
          <p:cNvPr id="6" name="Google Shape;189;p12"/>
          <p:cNvSpPr txBox="1">
            <a:spLocks/>
          </p:cNvSpPr>
          <p:nvPr/>
        </p:nvSpPr>
        <p:spPr>
          <a:xfrm>
            <a:off x="2140271"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ماده 2 ق.م.م </a:t>
            </a:r>
            <a:r>
              <a:rPr lang="fa-IR" sz="1600">
                <a:solidFill>
                  <a:schemeClr val="bg1"/>
                </a:solidFill>
                <a:latin typeface="Roboto Condensed Light"/>
                <a:ea typeface="Roboto Condensed Light"/>
                <a:cs typeface="B Nazanin" panose="00000400000000000000" pitchFamily="2" charset="-78"/>
              </a:rPr>
              <a:t>(مشمول پرداخت مالیات‌های موضوع این قانون نیستند)</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4230102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11</a:t>
            </a:fld>
            <a:endParaRPr dirty="0"/>
          </a:p>
        </p:txBody>
      </p:sp>
      <p:sp>
        <p:nvSpPr>
          <p:cNvPr id="2" name="Text Placeholder 1"/>
          <p:cNvSpPr>
            <a:spLocks noGrp="1"/>
          </p:cNvSpPr>
          <p:nvPr>
            <p:ph type="body" idx="1"/>
          </p:nvPr>
        </p:nvSpPr>
        <p:spPr>
          <a:xfrm>
            <a:off x="1043608" y="1419622"/>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تبصره2- درآمدهای حاصل از فعالیت‌های اقتصادی از قبیل فعالیت‌های صنعتی، معدنی، تجاری، خدماتی و سایر فعالیت‌های تولیدی برای‌</a:t>
            </a:r>
            <a:r>
              <a:rPr lang="en-US" sz="1600" b="1" dirty="0">
                <a:solidFill>
                  <a:schemeClr val="accent4">
                    <a:lumMod val="50000"/>
                  </a:schemeClr>
                </a:solidFill>
                <a:cs typeface="B Nazanin" panose="00000400000000000000" pitchFamily="2" charset="-78"/>
              </a:rPr>
              <a:t> </a:t>
            </a:r>
            <a:r>
              <a:rPr lang="fa-IR" sz="1600" b="1" dirty="0">
                <a:solidFill>
                  <a:schemeClr val="accent4">
                    <a:lumMod val="50000"/>
                  </a:schemeClr>
                </a:solidFill>
                <a:cs typeface="B Nazanin" panose="00000400000000000000" pitchFamily="2" charset="-78"/>
              </a:rPr>
              <a:t>اشخاص موضوع این ماده، که به نحوی غیر از طریق شرکت نیز تحصیل می‌شود، در هر مورد به طور جداگانه به نرخ مذکور در ماده‌ (</a:t>
            </a:r>
            <a:r>
              <a:rPr lang="en-US" sz="1600" b="1" dirty="0">
                <a:solidFill>
                  <a:schemeClr val="accent4">
                    <a:lumMod val="50000"/>
                  </a:schemeClr>
                </a:solidFill>
                <a:cs typeface="B Nazanin" panose="00000400000000000000" pitchFamily="2" charset="-78"/>
              </a:rPr>
              <a:t>105</a:t>
            </a:r>
            <a:r>
              <a:rPr lang="fa-IR" sz="1600" b="1" dirty="0">
                <a:solidFill>
                  <a:schemeClr val="accent4">
                    <a:lumMod val="50000"/>
                  </a:schemeClr>
                </a:solidFill>
                <a:cs typeface="B Nazanin" panose="00000400000000000000" pitchFamily="2" charset="-78"/>
              </a:rPr>
              <a:t>) این قانون‌ مشمول مالیات خواهد بود.</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مسئولان اداره امور در این‌گونه موارد نسبت به سهم فعالیت مذکور مکلف به انجام دادن تکالیف مربوط طبق مقررات این قانون خواهند بود. در غیر</a:t>
            </a:r>
            <a:r>
              <a:rPr lang="en-US" sz="1600" b="1" dirty="0">
                <a:solidFill>
                  <a:schemeClr val="accent4">
                    <a:lumMod val="50000"/>
                  </a:schemeClr>
                </a:solidFill>
                <a:cs typeface="B Nazanin" panose="00000400000000000000" pitchFamily="2" charset="-78"/>
              </a:rPr>
              <a:t> </a:t>
            </a:r>
            <a:r>
              <a:rPr lang="fa-IR" sz="1600" b="1" dirty="0">
                <a:solidFill>
                  <a:schemeClr val="accent4">
                    <a:lumMod val="50000"/>
                  </a:schemeClr>
                </a:solidFill>
                <a:cs typeface="B Nazanin" panose="00000400000000000000" pitchFamily="2" charset="-78"/>
              </a:rPr>
              <a:t>‌این صورت نسبت به پرداخت مالیات متعلق با مودی مسوولیت تضامنی خواهند داشت.</a:t>
            </a:r>
            <a:endParaRPr lang="en-US" sz="1600" b="1" dirty="0">
              <a:solidFill>
                <a:schemeClr val="accent4">
                  <a:lumMod val="50000"/>
                </a:schemeClr>
              </a:solidFill>
              <a:cs typeface="B Nazanin" panose="00000400000000000000" pitchFamily="2" charset="-78"/>
            </a:endParaRPr>
          </a:p>
        </p:txBody>
      </p:sp>
      <p:sp>
        <p:nvSpPr>
          <p:cNvPr id="6" name="Google Shape;189;p12"/>
          <p:cNvSpPr txBox="1">
            <a:spLocks/>
          </p:cNvSpPr>
          <p:nvPr/>
        </p:nvSpPr>
        <p:spPr>
          <a:xfrm>
            <a:off x="2140271"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ماده 2 ق.م.م </a:t>
            </a:r>
            <a:r>
              <a:rPr lang="fa-IR" sz="1600">
                <a:solidFill>
                  <a:schemeClr val="bg1"/>
                </a:solidFill>
                <a:latin typeface="Roboto Condensed Light"/>
                <a:ea typeface="Roboto Condensed Light"/>
                <a:cs typeface="B Nazanin" panose="00000400000000000000" pitchFamily="2" charset="-78"/>
              </a:rPr>
              <a:t>(مشمول پرداخت مالیات‌های موضوع این قانون نیستند)</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2766158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Google Shape;189;p12"/>
          <p:cNvSpPr txBox="1">
            <a:spLocks noGrp="1"/>
          </p:cNvSpPr>
          <p:nvPr>
            <p:ph type="title"/>
          </p:nvPr>
        </p:nvSpPr>
        <p:spPr>
          <a:xfrm>
            <a:off x="2183743" y="273651"/>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sym typeface="Arial"/>
              </a:rPr>
              <a:t>مسئولیت مدیران در قانون مالیاتها</a:t>
            </a:r>
            <a:endParaRPr dirty="0">
              <a:solidFill>
                <a:schemeClr val="bg1"/>
              </a:solidFill>
              <a:latin typeface="Roboto Condensed Light"/>
              <a:ea typeface="Roboto Condensed Light"/>
              <a:cs typeface="B Nazanin" panose="00000400000000000000" pitchFamily="2" charset="-78"/>
              <a:sym typeface="Aria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grpSp>
        <p:nvGrpSpPr>
          <p:cNvPr id="2" name="Group 1"/>
          <p:cNvGrpSpPr/>
          <p:nvPr/>
        </p:nvGrpSpPr>
        <p:grpSpPr>
          <a:xfrm>
            <a:off x="107504" y="1512060"/>
            <a:ext cx="2160240" cy="2834542"/>
            <a:chOff x="-162189" y="1086010"/>
            <a:chExt cx="2070673" cy="2546510"/>
          </a:xfrm>
        </p:grpSpPr>
        <p:grpSp>
          <p:nvGrpSpPr>
            <p:cNvPr id="42" name="Group 41">
              <a:extLst>
                <a:ext uri="{FF2B5EF4-FFF2-40B4-BE49-F238E27FC236}">
                  <a16:creationId xmlns:a16="http://schemas.microsoft.com/office/drawing/2014/main" id="{F92604C4-E8D4-4428-A1A0-612A2BD37715}"/>
                </a:ext>
              </a:extLst>
            </p:cNvPr>
            <p:cNvGrpSpPr/>
            <p:nvPr/>
          </p:nvGrpSpPr>
          <p:grpSpPr>
            <a:xfrm rot="20882761">
              <a:off x="108484" y="1832520"/>
              <a:ext cx="1800000" cy="1800000"/>
              <a:chOff x="-1237001" y="1420097"/>
              <a:chExt cx="3170094" cy="3929396"/>
            </a:xfrm>
            <a:solidFill>
              <a:srgbClr val="62B7E8">
                <a:alpha val="9000"/>
              </a:srgbClr>
            </a:solidFill>
          </p:grpSpPr>
          <p:sp>
            <p:nvSpPr>
              <p:cNvPr id="43" name="Freeform 20">
                <a:extLst>
                  <a:ext uri="{FF2B5EF4-FFF2-40B4-BE49-F238E27FC236}">
                    <a16:creationId xmlns:a16="http://schemas.microsoft.com/office/drawing/2014/main" id="{2CE3A842-4A3C-4D3D-BC21-FD215DE55881}"/>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44" name="Oval 43">
                <a:extLst>
                  <a:ext uri="{FF2B5EF4-FFF2-40B4-BE49-F238E27FC236}">
                    <a16:creationId xmlns:a16="http://schemas.microsoft.com/office/drawing/2014/main" id="{EA9141AB-E643-439D-9BB6-7D59F48972EA}"/>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2" name="Group 11">
              <a:extLst>
                <a:ext uri="{FF2B5EF4-FFF2-40B4-BE49-F238E27FC236}">
                  <a16:creationId xmlns:a16="http://schemas.microsoft.com/office/drawing/2014/main" id="{F92604C4-E8D4-4428-A1A0-612A2BD37715}"/>
                </a:ext>
              </a:extLst>
            </p:cNvPr>
            <p:cNvGrpSpPr/>
            <p:nvPr/>
          </p:nvGrpSpPr>
          <p:grpSpPr>
            <a:xfrm rot="20882761">
              <a:off x="-162189" y="1086010"/>
              <a:ext cx="1800000" cy="1800000"/>
              <a:chOff x="395536" y="1793041"/>
              <a:chExt cx="3170093" cy="3929395"/>
            </a:xfrm>
            <a:solidFill>
              <a:srgbClr val="62B7E8">
                <a:alpha val="90000"/>
              </a:srgbClr>
            </a:solidFill>
          </p:grpSpPr>
          <p:sp>
            <p:nvSpPr>
              <p:cNvPr id="13" name="Freeform 20">
                <a:extLst>
                  <a:ext uri="{FF2B5EF4-FFF2-40B4-BE49-F238E27FC236}">
                    <a16:creationId xmlns:a16="http://schemas.microsoft.com/office/drawing/2014/main" id="{2CE3A842-4A3C-4D3D-BC21-FD215DE55881}"/>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14" name="Oval 13">
                <a:extLst>
                  <a:ext uri="{FF2B5EF4-FFF2-40B4-BE49-F238E27FC236}">
                    <a16:creationId xmlns:a16="http://schemas.microsoft.com/office/drawing/2014/main" id="{EA9141AB-E643-439D-9BB6-7D59F48972EA}"/>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
        <p:nvSpPr>
          <p:cNvPr id="16" name="Text Placeholder 1"/>
          <p:cNvSpPr>
            <a:spLocks noGrp="1"/>
          </p:cNvSpPr>
          <p:nvPr>
            <p:ph type="body" idx="1"/>
          </p:nvPr>
        </p:nvSpPr>
        <p:spPr>
          <a:xfrm>
            <a:off x="2310534" y="1870798"/>
            <a:ext cx="6305779" cy="2403328"/>
          </a:xfrm>
          <a:noFill/>
          <a:ln>
            <a:noFill/>
          </a:ln>
        </p:spPr>
        <p:txBody>
          <a:bodyPr spcFirstLastPara="1" wrap="square" lIns="91425" tIns="91425" rIns="91425" bIns="91425" anchor="ctr" anchorCtr="0">
            <a:noAutofit/>
          </a:bodyPr>
          <a:lstStyle/>
          <a:p>
            <a:pPr marL="101600" indent="0" algn="just" rtl="1">
              <a:lnSpc>
                <a:spcPct val="150000"/>
              </a:lnSpc>
              <a:buNone/>
            </a:pPr>
            <a:r>
              <a:rPr lang="fa-IR" sz="1400" b="1" dirty="0">
                <a:solidFill>
                  <a:schemeClr val="accent4">
                    <a:lumMod val="50000"/>
                  </a:schemeClr>
                </a:solidFill>
                <a:cs typeface="B Nazanin" panose="00000400000000000000" pitchFamily="2" charset="-78"/>
              </a:rPr>
              <a:t>ماده 198</a:t>
            </a:r>
            <a:r>
              <a:rPr lang="en-US" sz="1400" b="1" dirty="0">
                <a:solidFill>
                  <a:schemeClr val="accent4">
                    <a:lumMod val="50000"/>
                  </a:schemeClr>
                </a:solidFill>
                <a:cs typeface="B Nazanin" panose="00000400000000000000" pitchFamily="2" charset="-78"/>
              </a:rPr>
              <a:t>- </a:t>
            </a:r>
            <a:r>
              <a:rPr lang="fa-IR" sz="1400" b="1" dirty="0">
                <a:solidFill>
                  <a:schemeClr val="accent4">
                    <a:lumMod val="50000"/>
                  </a:schemeClr>
                </a:solidFill>
                <a:cs typeface="B Nazanin" panose="00000400000000000000" pitchFamily="2" charset="-78"/>
              </a:rPr>
              <a:t>در </a:t>
            </a:r>
            <a:r>
              <a:rPr lang="fa-IR" sz="1400" b="1" dirty="0">
                <a:solidFill>
                  <a:srgbClr val="FF0000"/>
                </a:solidFill>
                <a:cs typeface="B Nazanin" panose="00000400000000000000" pitchFamily="2" charset="-78"/>
              </a:rPr>
              <a:t>شرکتهای منحله</a:t>
            </a:r>
            <a:r>
              <a:rPr lang="fa-IR" sz="1400" b="1" dirty="0">
                <a:solidFill>
                  <a:schemeClr val="accent4">
                    <a:lumMod val="50000"/>
                  </a:schemeClr>
                </a:solidFill>
                <a:cs typeface="B Nazanin" panose="00000400000000000000" pitchFamily="2" charset="-78"/>
              </a:rPr>
              <a:t>، </a:t>
            </a:r>
            <a:r>
              <a:rPr lang="fa-IR" sz="1400" b="1" dirty="0">
                <a:solidFill>
                  <a:srgbClr val="FF0000"/>
                </a:solidFill>
                <a:cs typeface="B Nazanin" panose="00000400000000000000" pitchFamily="2" charset="-78"/>
              </a:rPr>
              <a:t>مدیران تصفیه </a:t>
            </a:r>
            <a:r>
              <a:rPr lang="fa-IR" sz="1400" b="1" dirty="0">
                <a:solidFill>
                  <a:schemeClr val="accent4">
                    <a:lumMod val="50000"/>
                  </a:schemeClr>
                </a:solidFill>
                <a:cs typeface="B Nazanin" panose="00000400000000000000" pitchFamily="2" charset="-78"/>
              </a:rPr>
              <a:t>اشخاص حقوقی و در سایر</a:t>
            </a:r>
            <a:r>
              <a:rPr lang="fa-IR" sz="1400" b="1" dirty="0">
                <a:solidFill>
                  <a:srgbClr val="FF0000"/>
                </a:solidFill>
                <a:cs typeface="B Nazanin" panose="00000400000000000000" pitchFamily="2" charset="-78"/>
              </a:rPr>
              <a:t> شرکتها </a:t>
            </a:r>
            <a:r>
              <a:rPr lang="fa-IR" sz="1400" b="1" dirty="0">
                <a:solidFill>
                  <a:schemeClr val="accent4">
                    <a:lumMod val="50000"/>
                  </a:schemeClr>
                </a:solidFill>
                <a:cs typeface="B Nazanin" panose="00000400000000000000" pitchFamily="2" charset="-78"/>
              </a:rPr>
              <a:t>مدیران اشخاص حقوقی </a:t>
            </a:r>
            <a:r>
              <a:rPr lang="fa-IR" sz="1400" b="1" dirty="0">
                <a:solidFill>
                  <a:srgbClr val="FF0000"/>
                </a:solidFill>
                <a:cs typeface="B Nazanin" panose="00000400000000000000" pitchFamily="2" charset="-78"/>
              </a:rPr>
              <a:t>غیردولتی</a:t>
            </a:r>
            <a:r>
              <a:rPr lang="fa-IR" sz="1400" b="1" dirty="0">
                <a:solidFill>
                  <a:schemeClr val="accent4">
                    <a:lumMod val="50000"/>
                  </a:schemeClr>
                </a:solidFill>
                <a:cs typeface="B Nazanin" panose="00000400000000000000" pitchFamily="2" charset="-78"/>
              </a:rPr>
              <a:t> به‌طور </a:t>
            </a:r>
            <a:r>
              <a:rPr lang="fa-IR" sz="1400" b="1" dirty="0">
                <a:solidFill>
                  <a:srgbClr val="FF0000"/>
                </a:solidFill>
                <a:cs typeface="B Nazanin" panose="00000400000000000000" pitchFamily="2" charset="-78"/>
              </a:rPr>
              <a:t>جمعی یا فردی</a:t>
            </a:r>
            <a:r>
              <a:rPr lang="fa-IR" sz="1400" b="1" dirty="0">
                <a:solidFill>
                  <a:schemeClr val="accent4">
                    <a:lumMod val="50000"/>
                  </a:schemeClr>
                </a:solidFill>
                <a:cs typeface="B Nazanin" panose="00000400000000000000" pitchFamily="2" charset="-78"/>
              </a:rPr>
              <a:t>، نسبت به پرداخت مالیات بر درآمد اشخاص حقوقی و همچنین مالیات‌هایی که اشخاص حقوقی به ‌موجب این قانون و قانون مالیات بر ارزش افزوده مکلف به </a:t>
            </a:r>
            <a:r>
              <a:rPr lang="fa-IR" sz="1400" b="1" dirty="0">
                <a:solidFill>
                  <a:srgbClr val="FF0000"/>
                </a:solidFill>
                <a:cs typeface="B Nazanin" panose="00000400000000000000" pitchFamily="2" charset="-78"/>
              </a:rPr>
              <a:t>کسر یا وصول یا ایصال </a:t>
            </a:r>
            <a:r>
              <a:rPr lang="fa-IR" sz="1400" b="1" dirty="0">
                <a:solidFill>
                  <a:schemeClr val="accent4">
                    <a:lumMod val="50000"/>
                  </a:schemeClr>
                </a:solidFill>
                <a:cs typeface="B Nazanin" panose="00000400000000000000" pitchFamily="2" charset="-78"/>
              </a:rPr>
              <a:t>آن می‌باشند و در دوران مدیریت آنها </a:t>
            </a:r>
            <a:r>
              <a:rPr lang="fa-IR" sz="1400" b="1" dirty="0">
                <a:solidFill>
                  <a:srgbClr val="FF0000"/>
                </a:solidFill>
                <a:cs typeface="B Nazanin" panose="00000400000000000000" pitchFamily="2" charset="-78"/>
              </a:rPr>
              <a:t>قطعی شده باشد </a:t>
            </a:r>
            <a:r>
              <a:rPr lang="fa-IR" sz="1400" b="1" dirty="0">
                <a:solidFill>
                  <a:schemeClr val="accent4">
                    <a:lumMod val="50000"/>
                  </a:schemeClr>
                </a:solidFill>
                <a:cs typeface="B Nazanin" panose="00000400000000000000" pitchFamily="2" charset="-78"/>
              </a:rPr>
              <a:t>با شخص حقوقی </a:t>
            </a:r>
            <a:r>
              <a:rPr lang="fa-IR" sz="1400" b="1" dirty="0">
                <a:solidFill>
                  <a:srgbClr val="FF0000"/>
                </a:solidFill>
                <a:cs typeface="B Nazanin" panose="00000400000000000000" pitchFamily="2" charset="-78"/>
              </a:rPr>
              <a:t>مسئولیت تضامنی </a:t>
            </a:r>
            <a:r>
              <a:rPr lang="fa-IR" sz="1400" b="1" dirty="0">
                <a:solidFill>
                  <a:schemeClr val="accent4">
                    <a:lumMod val="50000"/>
                  </a:schemeClr>
                </a:solidFill>
                <a:cs typeface="B Nazanin" panose="00000400000000000000" pitchFamily="2" charset="-78"/>
              </a:rPr>
              <a:t>خواهند داشت. </a:t>
            </a:r>
            <a:r>
              <a:rPr lang="fa-IR" sz="1400" b="1" u="sng" dirty="0">
                <a:solidFill>
                  <a:schemeClr val="accent4">
                    <a:lumMod val="50000"/>
                  </a:schemeClr>
                </a:solidFill>
                <a:cs typeface="B Nazanin" panose="00000400000000000000" pitchFamily="2" charset="-78"/>
              </a:rPr>
              <a:t>این مسئولیت مانع از مراجعه ضامنها به شخص حقوقی نیست</a:t>
            </a:r>
            <a:r>
              <a:rPr lang="en-US" sz="1400" b="1" dirty="0">
                <a:solidFill>
                  <a:schemeClr val="accent4">
                    <a:lumMod val="50000"/>
                  </a:schemeClr>
                </a:solidFill>
                <a:cs typeface="B Nazanin" panose="00000400000000000000" pitchFamily="2" charset="-78"/>
              </a:rPr>
              <a:t>.</a:t>
            </a:r>
          </a:p>
          <a:p>
            <a:pPr marL="101600" indent="0" algn="just" rtl="1">
              <a:lnSpc>
                <a:spcPct val="150000"/>
              </a:lnSpc>
              <a:buNone/>
            </a:pPr>
            <a:endParaRPr lang="fa-IR" sz="1400" b="1" dirty="0">
              <a:solidFill>
                <a:schemeClr val="accent4">
                  <a:lumMod val="50000"/>
                </a:schemeClr>
              </a:solidFill>
              <a:cs typeface="B Nazanin" panose="00000400000000000000" pitchFamily="2" charset="-78"/>
            </a:endParaRPr>
          </a:p>
          <a:p>
            <a:pPr marL="101600" indent="0" algn="just" rtl="1">
              <a:lnSpc>
                <a:spcPct val="150000"/>
              </a:lnSpc>
              <a:buNone/>
            </a:pPr>
            <a:r>
              <a:rPr lang="fa-IR" sz="1050" dirty="0">
                <a:solidFill>
                  <a:schemeClr val="accent4">
                    <a:lumMod val="50000"/>
                  </a:schemeClr>
                </a:solidFill>
                <a:cs typeface="B Nazanin" panose="00000400000000000000" pitchFamily="2" charset="-78"/>
              </a:rPr>
              <a:t>در ماده 108 قانون ثبت، مراد از مسئولیت تضامنی، مسئولیت بدهکاران متعدد است که در اثر آن می توان تمام طلب را از هر یک از آنان مطالبه کرد</a:t>
            </a:r>
            <a:r>
              <a:rPr lang="en-US" sz="1050" dirty="0">
                <a:solidFill>
                  <a:schemeClr val="accent4">
                    <a:lumMod val="50000"/>
                  </a:schemeClr>
                </a:solidFill>
                <a:cs typeface="B Nazanin" panose="00000400000000000000" pitchFamily="2" charset="-78"/>
              </a:rPr>
              <a:t>.</a:t>
            </a:r>
            <a:endParaRPr lang="fa-IR" sz="1050" dirty="0">
              <a:solidFill>
                <a:schemeClr val="accent4">
                  <a:lumMod val="50000"/>
                </a:schemeClr>
              </a:solidFill>
              <a:cs typeface="B Nazanin" panose="00000400000000000000" pitchFamily="2" charset="-78"/>
            </a:endParaRPr>
          </a:p>
          <a:p>
            <a:pPr marL="101600" indent="0" algn="just" rtl="1">
              <a:lnSpc>
                <a:spcPct val="150000"/>
              </a:lnSpc>
              <a:buNone/>
            </a:pPr>
            <a:endParaRPr lang="en-US" sz="1050" dirty="0">
              <a:solidFill>
                <a:schemeClr val="accent4">
                  <a:lumMod val="50000"/>
                </a:schemeClr>
              </a:solidFill>
              <a:cs typeface="B Nazanin" panose="00000400000000000000" pitchFamily="2" charset="-78"/>
            </a:endParaRPr>
          </a:p>
          <a:p>
            <a:pPr marL="101600" indent="0" algn="just" rtl="1">
              <a:lnSpc>
                <a:spcPct val="150000"/>
              </a:lnSpc>
              <a:buNone/>
            </a:pPr>
            <a:endParaRPr lang="en-US" sz="1400" b="1" dirty="0">
              <a:solidFill>
                <a:schemeClr val="accent4">
                  <a:lumMod val="50000"/>
                </a:schemeClr>
              </a:solidFill>
              <a:cs typeface="B Nazanin" panose="00000400000000000000" pitchFamily="2" charset="-78"/>
            </a:endParaRPr>
          </a:p>
          <a:p>
            <a:pPr marL="101600" indent="0" algn="just" rtl="1">
              <a:lnSpc>
                <a:spcPct val="150000"/>
              </a:lnSpc>
              <a:buNone/>
            </a:pPr>
            <a:endParaRPr lang="fa-IR" sz="14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2179039564"/>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Google Shape;189;p12"/>
          <p:cNvSpPr txBox="1">
            <a:spLocks noGrp="1"/>
          </p:cNvSpPr>
          <p:nvPr>
            <p:ph type="title"/>
          </p:nvPr>
        </p:nvSpPr>
        <p:spPr>
          <a:xfrm>
            <a:off x="2183743" y="276229"/>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
        <p:nvSpPr>
          <p:cNvPr id="16" name="Text Placeholder 1"/>
          <p:cNvSpPr>
            <a:spLocks noGrp="1"/>
          </p:cNvSpPr>
          <p:nvPr>
            <p:ph type="body" idx="1"/>
          </p:nvPr>
        </p:nvSpPr>
        <p:spPr>
          <a:xfrm>
            <a:off x="2183743" y="1347614"/>
            <a:ext cx="6305779"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400" b="1" dirty="0">
                <a:solidFill>
                  <a:schemeClr val="accent4">
                    <a:lumMod val="50000"/>
                  </a:schemeClr>
                </a:solidFill>
                <a:cs typeface="B Nazanin" panose="00000400000000000000" pitchFamily="2" charset="-78"/>
              </a:rPr>
              <a:t>ماده 202- وزارت امور اقتصادی و دارایی یا سازمان امور مالیاتی کشور می‌تواند از خروج بدهکاران مالیاتی که میزان بدهی قطعی آنها از«برای اشخاص حقوقی تولیدی دارای پروانه بهره‌برداری از مراجع قانونی ذی‌ربط از بیست درصد (20%) سرمایه ثبت‌ شده و یا چهل میلیارد(40,000,000,000) ریال، سایر اشخاص حقوقی و اشخاص حقیقی تولیدی از ده‌ درصد(10%) سرمایه ثبت شده و یا شانزده میلیارد (16,000,000,000) ریال و سایر اشخاص حقیقی از هشتصد میلیون (800,000,000) ریال بیشتر‌است از کشور جلوگیری نماید</a:t>
            </a:r>
          </a:p>
        </p:txBody>
      </p:sp>
      <p:grpSp>
        <p:nvGrpSpPr>
          <p:cNvPr id="15" name="Group 14"/>
          <p:cNvGrpSpPr/>
          <p:nvPr/>
        </p:nvGrpSpPr>
        <p:grpSpPr>
          <a:xfrm>
            <a:off x="107504" y="1512060"/>
            <a:ext cx="2160240" cy="2834542"/>
            <a:chOff x="-162189" y="1086010"/>
            <a:chExt cx="2070673" cy="2546510"/>
          </a:xfrm>
        </p:grpSpPr>
        <p:grpSp>
          <p:nvGrpSpPr>
            <p:cNvPr id="17" name="Group 16">
              <a:extLst>
                <a:ext uri="{FF2B5EF4-FFF2-40B4-BE49-F238E27FC236}">
                  <a16:creationId xmlns:a16="http://schemas.microsoft.com/office/drawing/2014/main" id="{F92604C4-E8D4-4428-A1A0-612A2BD37715}"/>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2CE3A842-4A3C-4D3D-BC21-FD215DE55881}"/>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EA9141AB-E643-439D-9BB6-7D59F48972EA}"/>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F92604C4-E8D4-4428-A1A0-612A2BD37715}"/>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2CE3A842-4A3C-4D3D-BC21-FD215DE55881}"/>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EA9141AB-E643-439D-9BB6-7D59F48972EA}"/>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3587386019"/>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Google Shape;189;p12"/>
          <p:cNvSpPr txBox="1">
            <a:spLocks noGrp="1"/>
          </p:cNvSpPr>
          <p:nvPr>
            <p:ph type="title"/>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
        <p:nvSpPr>
          <p:cNvPr id="16" name="Text Placeholder 1"/>
          <p:cNvSpPr>
            <a:spLocks noGrp="1"/>
          </p:cNvSpPr>
          <p:nvPr>
            <p:ph type="body" idx="1"/>
          </p:nvPr>
        </p:nvSpPr>
        <p:spPr>
          <a:xfrm>
            <a:off x="2123728" y="1347614"/>
            <a:ext cx="6408712"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400" b="1" dirty="0">
                <a:solidFill>
                  <a:schemeClr val="accent4">
                    <a:lumMod val="50000"/>
                  </a:schemeClr>
                </a:solidFill>
                <a:cs typeface="B Nazanin" panose="00000400000000000000" pitchFamily="2" charset="-78"/>
              </a:rPr>
              <a:t>حکم این ماده در مورد اشخاص عازم سفر واجب با درخواست و تأیید مراجع ذی‌ ربط اعزام‌ کننده مبنی بر میسر نبودن پرداخت بدهی مالیاتی مربوط، با اخذ تضمین لازم جاری نمی‌باشد.</a:t>
            </a:r>
          </a:p>
          <a:p>
            <a:pPr marL="101600" indent="0" algn="just" rtl="1">
              <a:lnSpc>
                <a:spcPct val="150000"/>
              </a:lnSpc>
              <a:buNone/>
            </a:pPr>
            <a:r>
              <a:rPr lang="fa-IR" sz="1400" b="1" dirty="0">
                <a:solidFill>
                  <a:schemeClr val="accent4">
                    <a:lumMod val="50000"/>
                  </a:schemeClr>
                </a:solidFill>
                <a:cs typeface="B Nazanin" panose="00000400000000000000" pitchFamily="2" charset="-78"/>
              </a:rPr>
              <a:t>حکم این ماده در مورد </a:t>
            </a:r>
            <a:r>
              <a:rPr lang="fa-IR" sz="1400" b="1" dirty="0">
                <a:solidFill>
                  <a:srgbClr val="FF0000"/>
                </a:solidFill>
                <a:cs typeface="B Nazanin" panose="00000400000000000000" pitchFamily="2" charset="-78"/>
              </a:rPr>
              <a:t>مدیر یا مدیران مسئول </a:t>
            </a:r>
            <a:r>
              <a:rPr lang="fa-IR" sz="1400" b="1" dirty="0">
                <a:solidFill>
                  <a:schemeClr val="accent4">
                    <a:lumMod val="50000"/>
                  </a:schemeClr>
                </a:solidFill>
                <a:cs typeface="B Nazanin" panose="00000400000000000000" pitchFamily="2" charset="-78"/>
              </a:rPr>
              <a:t>اشخاص حقوقی خصوصی بابت </a:t>
            </a:r>
            <a:r>
              <a:rPr lang="fa-IR" sz="1400" b="1" dirty="0">
                <a:solidFill>
                  <a:srgbClr val="FF0000"/>
                </a:solidFill>
                <a:cs typeface="B Nazanin" panose="00000400000000000000" pitchFamily="2" charset="-78"/>
              </a:rPr>
              <a:t>بدهی قطعی </a:t>
            </a:r>
            <a:r>
              <a:rPr lang="fa-IR" sz="1400" b="1" dirty="0">
                <a:solidFill>
                  <a:schemeClr val="accent4">
                    <a:lumMod val="50000"/>
                  </a:schemeClr>
                </a:solidFill>
                <a:cs typeface="B Nazanin" panose="00000400000000000000" pitchFamily="2" charset="-78"/>
              </a:rPr>
              <a:t>مالیاتی شخص حقوقی اعم از ‌مالیات بر درآمد شخص حقوقی یا مالیات‌ هایی که به موجب این قانون شخص حقوقی مکلف به کسر و ایصال آن می ‌باشد و مربوط به </a:t>
            </a:r>
            <a:r>
              <a:rPr lang="fa-IR" sz="1400" b="1" dirty="0">
                <a:solidFill>
                  <a:srgbClr val="FF0000"/>
                </a:solidFill>
                <a:cs typeface="B Nazanin" panose="00000400000000000000" pitchFamily="2" charset="-78"/>
              </a:rPr>
              <a:t>دوران ‌مدیریت </a:t>
            </a:r>
            <a:r>
              <a:rPr lang="fa-IR" sz="1400" b="1" dirty="0">
                <a:solidFill>
                  <a:schemeClr val="accent4">
                    <a:lumMod val="50000"/>
                  </a:schemeClr>
                </a:solidFill>
                <a:cs typeface="B Nazanin" panose="00000400000000000000" pitchFamily="2" charset="-78"/>
              </a:rPr>
              <a:t>آنان بوده نیز جاری است. مراجع ذیربط با اعلام وزارت یا سازمان ‌مزبور مکلف به اجرای این ماده می ‌باشند.</a:t>
            </a:r>
          </a:p>
          <a:p>
            <a:pPr marL="101600" indent="0" algn="just" rtl="1">
              <a:lnSpc>
                <a:spcPct val="150000"/>
              </a:lnSpc>
              <a:buNone/>
            </a:pPr>
            <a:r>
              <a:rPr lang="fa-IR" sz="1400" b="1" dirty="0">
                <a:solidFill>
                  <a:schemeClr val="accent4">
                    <a:lumMod val="50000"/>
                  </a:schemeClr>
                </a:solidFill>
                <a:cs typeface="B Nazanin" panose="00000400000000000000" pitchFamily="2" charset="-78"/>
              </a:rPr>
              <a:t>تبصره- در صورتی‌که مودیان مالیاتی به قصد فرار از پرداخت مالیات اقدام به نقل و انتقال اموال خود به همسر و یا فرزندان نمایند سازمان امور مالیاتی کشور می ‌تواند نسبت به ابطال اسناد مذکور از طریق مراجع قضایی اقدام نماید.</a:t>
            </a:r>
          </a:p>
        </p:txBody>
      </p:sp>
      <p:grpSp>
        <p:nvGrpSpPr>
          <p:cNvPr id="15" name="Group 14"/>
          <p:cNvGrpSpPr/>
          <p:nvPr/>
        </p:nvGrpSpPr>
        <p:grpSpPr>
          <a:xfrm>
            <a:off x="107504" y="1512060"/>
            <a:ext cx="2160240" cy="2834542"/>
            <a:chOff x="-162189" y="1086010"/>
            <a:chExt cx="2070673" cy="2546510"/>
          </a:xfrm>
        </p:grpSpPr>
        <p:grpSp>
          <p:nvGrpSpPr>
            <p:cNvPr id="17" name="Group 16">
              <a:extLst>
                <a:ext uri="{FF2B5EF4-FFF2-40B4-BE49-F238E27FC236}">
                  <a16:creationId xmlns:a16="http://schemas.microsoft.com/office/drawing/2014/main" id="{F92604C4-E8D4-4428-A1A0-612A2BD37715}"/>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2CE3A842-4A3C-4D3D-BC21-FD215DE55881}"/>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EA9141AB-E643-439D-9BB6-7D59F48972EA}"/>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F92604C4-E8D4-4428-A1A0-612A2BD37715}"/>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2CE3A842-4A3C-4D3D-BC21-FD215DE55881}"/>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EA9141AB-E643-439D-9BB6-7D59F48972EA}"/>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474275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70BC42-1FB8-2756-FA98-FA8C77E990D8}"/>
            </a:ext>
          </a:extLst>
        </p:cNvPr>
        <p:cNvGrpSpPr/>
        <p:nvPr/>
      </p:nvGrpSpPr>
      <p:grpSpPr>
        <a:xfrm>
          <a:off x="0" y="0"/>
          <a:ext cx="0" cy="0"/>
          <a:chOff x="0" y="0"/>
          <a:chExt cx="0" cy="0"/>
        </a:xfrm>
      </p:grpSpPr>
      <p:sp>
        <p:nvSpPr>
          <p:cNvPr id="11" name="Google Shape;189;p12">
            <a:extLst>
              <a:ext uri="{FF2B5EF4-FFF2-40B4-BE49-F238E27FC236}">
                <a16:creationId xmlns:a16="http://schemas.microsoft.com/office/drawing/2014/main" id="{0FD886BB-30C8-DAAA-B799-A43B93CE3056}"/>
              </a:ext>
            </a:extLst>
          </p:cNvPr>
          <p:cNvSpPr txBox="1">
            <a:spLocks noGrp="1"/>
          </p:cNvSpPr>
          <p:nvPr>
            <p:ph type="title"/>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a:extLst>
              <a:ext uri="{FF2B5EF4-FFF2-40B4-BE49-F238E27FC236}">
                <a16:creationId xmlns:a16="http://schemas.microsoft.com/office/drawing/2014/main" id="{AE93B3E2-6B2E-EAAB-C3B3-24AB069DAE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
        <p:nvSpPr>
          <p:cNvPr id="16" name="Text Placeholder 1">
            <a:extLst>
              <a:ext uri="{FF2B5EF4-FFF2-40B4-BE49-F238E27FC236}">
                <a16:creationId xmlns:a16="http://schemas.microsoft.com/office/drawing/2014/main" id="{A7C6B58D-A25F-8C3A-EF41-8CDE196E5369}"/>
              </a:ext>
            </a:extLst>
          </p:cNvPr>
          <p:cNvSpPr>
            <a:spLocks noGrp="1"/>
          </p:cNvSpPr>
          <p:nvPr>
            <p:ph type="body" idx="1"/>
          </p:nvPr>
        </p:nvSpPr>
        <p:spPr>
          <a:xfrm>
            <a:off x="2254555" y="1464259"/>
            <a:ext cx="6408712"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200" b="1" dirty="0">
                <a:solidFill>
                  <a:schemeClr val="accent4">
                    <a:lumMod val="50000"/>
                  </a:schemeClr>
                </a:solidFill>
                <a:cs typeface="B Nazanin" panose="00000400000000000000" pitchFamily="2" charset="-78"/>
              </a:rPr>
              <a:t>با توجه به صدور </a:t>
            </a:r>
            <a:r>
              <a:rPr lang="fa-IR" sz="1200" b="1" dirty="0">
                <a:solidFill>
                  <a:schemeClr val="accent4">
                    <a:lumMod val="50000"/>
                  </a:schemeClr>
                </a:solidFill>
                <a:cs typeface="B Nazanin" panose="00000400000000000000" pitchFamily="2" charset="-78"/>
                <a:hlinkClick r:id="rId3" tooltip="برای مشاهده متن، کلیک کنید.">
                  <a:extLst>
                    <a:ext uri="{A12FA001-AC4F-418D-AE19-62706E023703}">
                      <ahyp:hlinkClr xmlns:ahyp="http://schemas.microsoft.com/office/drawing/2018/hyperlinkcolor" val="tx"/>
                    </a:ext>
                  </a:extLst>
                </a:hlinkClick>
              </a:rPr>
              <a:t>دادنامه هیئت عمومی دیوان عدالت اداری به شماره 140331390001953518 مورخ 15/08/1403</a:t>
            </a:r>
            <a:r>
              <a:rPr lang="fa-IR" sz="1200" b="1" dirty="0">
                <a:solidFill>
                  <a:schemeClr val="accent4">
                    <a:lumMod val="50000"/>
                  </a:schemeClr>
                </a:solidFill>
                <a:cs typeface="B Nazanin" panose="00000400000000000000" pitchFamily="2" charset="-78"/>
              </a:rPr>
              <a:t> متضمن نظر فقهای محترم شورای نگهبان ناظر بر ابطال اطلاق </a:t>
            </a:r>
            <a:r>
              <a:rPr lang="fa-IR" sz="1200" b="1" dirty="0">
                <a:solidFill>
                  <a:schemeClr val="accent4">
                    <a:lumMod val="50000"/>
                  </a:schemeClr>
                </a:solidFill>
                <a:cs typeface="B Nazanin" panose="00000400000000000000" pitchFamily="2" charset="-78"/>
                <a:hlinkClick r:id="rId4" tooltip="برای مشاهده متن، کلیک کنید.">
                  <a:extLst>
                    <a:ext uri="{A12FA001-AC4F-418D-AE19-62706E023703}">
                      <ahyp:hlinkClr xmlns:ahyp="http://schemas.microsoft.com/office/drawing/2018/hyperlinkcolor" val="tx"/>
                    </a:ext>
                  </a:extLst>
                </a:hlinkClick>
              </a:rPr>
              <a:t>دستورالعمل شماره 21809/230/د مورخ 22/05/1399</a:t>
            </a:r>
            <a:r>
              <a:rPr lang="fa-IR" sz="1200" b="1" dirty="0">
                <a:solidFill>
                  <a:schemeClr val="accent4">
                    <a:lumMod val="50000"/>
                  </a:schemeClr>
                </a:solidFill>
                <a:cs typeface="B Nazanin" panose="00000400000000000000" pitchFamily="2" charset="-78"/>
              </a:rPr>
              <a:t> از زمان صدور، مقرر می‌دارد: در اجرای مقررات </a:t>
            </a:r>
            <a:r>
              <a:rPr lang="fa-IR" sz="1200" b="1" dirty="0">
                <a:solidFill>
                  <a:schemeClr val="accent4">
                    <a:lumMod val="50000"/>
                  </a:schemeClr>
                </a:solidFill>
                <a:cs typeface="B Nazanin" panose="00000400000000000000" pitchFamily="2" charset="-78"/>
                <a:hlinkClick r:id="rId5" tooltip="برای مشاهده متن، کلیک کنید.">
                  <a:extLst>
                    <a:ext uri="{A12FA001-AC4F-418D-AE19-62706E023703}">
                      <ahyp:hlinkClr xmlns:ahyp="http://schemas.microsoft.com/office/drawing/2018/hyperlinkcolor" val="tx"/>
                    </a:ext>
                  </a:extLst>
                </a:hlinkClick>
              </a:rPr>
              <a:t>ماده (198)</a:t>
            </a:r>
            <a:r>
              <a:rPr lang="fa-IR" sz="1200" b="1" dirty="0">
                <a:solidFill>
                  <a:schemeClr val="accent4">
                    <a:lumMod val="50000"/>
                  </a:schemeClr>
                </a:solidFill>
                <a:cs typeface="B Nazanin" panose="00000400000000000000" pitchFamily="2" charset="-78"/>
              </a:rPr>
              <a:t> و اختیارات حاصله از </a:t>
            </a:r>
            <a:r>
              <a:rPr lang="fa-IR" sz="1200" b="1" dirty="0">
                <a:solidFill>
                  <a:schemeClr val="accent4">
                    <a:lumMod val="50000"/>
                  </a:schemeClr>
                </a:solidFill>
                <a:cs typeface="B Nazanin" panose="00000400000000000000" pitchFamily="2" charset="-78"/>
                <a:hlinkClick r:id="rId6" tooltip="برای مشاهده متن، کلیک کنید.">
                  <a:extLst>
                    <a:ext uri="{A12FA001-AC4F-418D-AE19-62706E023703}">
                      <ahyp:hlinkClr xmlns:ahyp="http://schemas.microsoft.com/office/drawing/2018/hyperlinkcolor" val="tx"/>
                    </a:ext>
                  </a:extLst>
                </a:hlinkClick>
              </a:rPr>
              <a:t>آیین ‌نامه اجرایی ماده (218) قانون مالیات ‌های مستقیم</a:t>
            </a:r>
            <a:r>
              <a:rPr lang="fa-IR" sz="1200" b="1" dirty="0">
                <a:solidFill>
                  <a:schemeClr val="accent4">
                    <a:lumMod val="50000"/>
                  </a:schemeClr>
                </a:solidFill>
                <a:cs typeface="B Nazanin" panose="00000400000000000000" pitchFamily="2" charset="-78"/>
              </a:rPr>
              <a:t> و در راستای اجرای صحیح مقررات به منظور تسریع در وصول بدهی ‌های قطعی شده، ادارات کل امور مالیاتی ترتیبی اتخاذ نمایند تا با استفاده از همه ظرفیت‌ های قانونی، اقدامات و عملیات اجرایی به ترتیب </a:t>
            </a:r>
            <a:r>
              <a:rPr lang="fa-IR" sz="1200" b="1" u="sng" dirty="0">
                <a:solidFill>
                  <a:srgbClr val="FF0000"/>
                </a:solidFill>
                <a:cs typeface="B Nazanin" panose="00000400000000000000" pitchFamily="2" charset="-78"/>
              </a:rPr>
              <a:t>نسبت به شخص حقوقی بدهکار و مدیران فعلی آن معمول شود </a:t>
            </a:r>
            <a:r>
              <a:rPr lang="fa-IR" sz="1200" b="1" dirty="0">
                <a:solidFill>
                  <a:schemeClr val="accent4">
                    <a:lumMod val="50000"/>
                  </a:schemeClr>
                </a:solidFill>
                <a:cs typeface="B Nazanin" panose="00000400000000000000" pitchFamily="2" charset="-78"/>
              </a:rPr>
              <a:t>و چنانچه با وجود اقدامات انجام شده، وصول بدهی‌ های مذکور از اشخاص موصوف امکان ‌پذیر نباشد با توجه به مسئولیت تضامنی مدیرانی که </a:t>
            </a:r>
            <a:r>
              <a:rPr lang="fa-IR" sz="1200" b="1" dirty="0">
                <a:solidFill>
                  <a:srgbClr val="FF0000"/>
                </a:solidFill>
                <a:cs typeface="B Nazanin" panose="00000400000000000000" pitchFamily="2" charset="-78"/>
              </a:rPr>
              <a:t>بدهی در دوران مدیریت آن‌ ها قطعی شده است، </a:t>
            </a:r>
            <a:r>
              <a:rPr lang="fa-IR" sz="1200" b="1" dirty="0">
                <a:solidFill>
                  <a:schemeClr val="accent4">
                    <a:lumMod val="50000"/>
                  </a:schemeClr>
                </a:solidFill>
                <a:cs typeface="B Nazanin" panose="00000400000000000000" pitchFamily="2" charset="-78"/>
              </a:rPr>
              <a:t>نسبت به پیگیری عملیات اجرایی برای مدیران یادشده اقدام نمایند. مع‌الوصف با ابطال اطلاق دستورالعمل فوق‌ الذکر، این حکم نسبت به مدیرانی که </a:t>
            </a:r>
            <a:r>
              <a:rPr lang="fa-IR" sz="1200" b="1" dirty="0">
                <a:solidFill>
                  <a:srgbClr val="FF0000"/>
                </a:solidFill>
                <a:cs typeface="B Nazanin" panose="00000400000000000000" pitchFamily="2" charset="-78"/>
              </a:rPr>
              <a:t>«قصورا اطلاعی از مالیات متعلقه نداشته ‌اند» </a:t>
            </a:r>
            <a:r>
              <a:rPr lang="fa-IR" sz="1200" b="1" dirty="0">
                <a:solidFill>
                  <a:schemeClr val="accent4">
                    <a:lumMod val="50000"/>
                  </a:schemeClr>
                </a:solidFill>
                <a:cs typeface="B Nazanin" panose="00000400000000000000" pitchFamily="2" charset="-78"/>
              </a:rPr>
              <a:t>و یا </a:t>
            </a:r>
            <a:r>
              <a:rPr lang="fa-IR" sz="1200" b="1" dirty="0">
                <a:solidFill>
                  <a:srgbClr val="FF0000"/>
                </a:solidFill>
                <a:cs typeface="B Nazanin" panose="00000400000000000000" pitchFamily="2" charset="-78"/>
              </a:rPr>
              <a:t>«دارای حق امضا نیستند و راه تخلصی از پرداخت مالیات ندارند» جاری نیست </a:t>
            </a:r>
            <a:r>
              <a:rPr lang="fa-IR" sz="1200" b="1" dirty="0">
                <a:solidFill>
                  <a:schemeClr val="accent4">
                    <a:lumMod val="50000"/>
                  </a:schemeClr>
                </a:solidFill>
                <a:cs typeface="B Nazanin" panose="00000400000000000000" pitchFamily="2" charset="-78"/>
              </a:rPr>
              <a:t>و در این‌گونه موارد نیز به ادعای مدیران در هیئت حل اختلاف مالیاتی موضوع </a:t>
            </a:r>
            <a:r>
              <a:rPr lang="fa-IR" sz="1200" b="1" dirty="0">
                <a:solidFill>
                  <a:schemeClr val="accent4">
                    <a:lumMod val="50000"/>
                  </a:schemeClr>
                </a:solidFill>
                <a:cs typeface="B Nazanin" panose="00000400000000000000" pitchFamily="2" charset="-78"/>
                <a:hlinkClick r:id="rId7" tooltip="برای مشاهده متن، کلیک کنید.">
                  <a:extLst>
                    <a:ext uri="{A12FA001-AC4F-418D-AE19-62706E023703}">
                      <ahyp:hlinkClr xmlns:ahyp="http://schemas.microsoft.com/office/drawing/2018/hyperlinkcolor" val="tx"/>
                    </a:ext>
                  </a:extLst>
                </a:hlinkClick>
              </a:rPr>
              <a:t>ماده (216) قانون مذکور</a:t>
            </a:r>
            <a:r>
              <a:rPr lang="fa-IR" sz="1200" b="1" dirty="0">
                <a:solidFill>
                  <a:schemeClr val="accent4">
                    <a:lumMod val="50000"/>
                  </a:schemeClr>
                </a:solidFill>
                <a:cs typeface="B Nazanin" panose="00000400000000000000" pitchFamily="2" charset="-78"/>
              </a:rPr>
              <a:t> رسیدگی خواهد شد.</a:t>
            </a:r>
          </a:p>
        </p:txBody>
      </p:sp>
      <p:grpSp>
        <p:nvGrpSpPr>
          <p:cNvPr id="15" name="Group 14">
            <a:extLst>
              <a:ext uri="{FF2B5EF4-FFF2-40B4-BE49-F238E27FC236}">
                <a16:creationId xmlns:a16="http://schemas.microsoft.com/office/drawing/2014/main" id="{33B23E51-F3A1-E2D9-2F1B-395716DE1609}"/>
              </a:ext>
            </a:extLst>
          </p:cNvPr>
          <p:cNvGrpSpPr/>
          <p:nvPr/>
        </p:nvGrpSpPr>
        <p:grpSpPr>
          <a:xfrm>
            <a:off x="107504" y="1512060"/>
            <a:ext cx="2160240" cy="2834542"/>
            <a:chOff x="-162189" y="1086010"/>
            <a:chExt cx="2070673" cy="2546510"/>
          </a:xfrm>
        </p:grpSpPr>
        <p:grpSp>
          <p:nvGrpSpPr>
            <p:cNvPr id="17" name="Group 16">
              <a:extLst>
                <a:ext uri="{FF2B5EF4-FFF2-40B4-BE49-F238E27FC236}">
                  <a16:creationId xmlns:a16="http://schemas.microsoft.com/office/drawing/2014/main" id="{B930DB63-9877-281B-8CAF-93F24F286C3E}"/>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05D289FB-2AE8-5DEA-E819-6DAF6F2B31EF}"/>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28D3EBDE-2D5E-F9BD-F2EC-B82F4E01A8CB}"/>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72881B00-FD29-6D4D-C843-C5C6C2F62793}"/>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AD187038-4452-BF85-1402-B2CFEE9D38A6}"/>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EE928F11-B6FB-4154-0730-F496A6CED322}"/>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145044791"/>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CD57B2-F449-2338-9249-CB6DD185BD19}"/>
            </a:ext>
          </a:extLst>
        </p:cNvPr>
        <p:cNvGrpSpPr/>
        <p:nvPr/>
      </p:nvGrpSpPr>
      <p:grpSpPr>
        <a:xfrm>
          <a:off x="0" y="0"/>
          <a:ext cx="0" cy="0"/>
          <a:chOff x="0" y="0"/>
          <a:chExt cx="0" cy="0"/>
        </a:xfrm>
      </p:grpSpPr>
      <p:sp>
        <p:nvSpPr>
          <p:cNvPr id="11" name="Google Shape;189;p12">
            <a:extLst>
              <a:ext uri="{FF2B5EF4-FFF2-40B4-BE49-F238E27FC236}">
                <a16:creationId xmlns:a16="http://schemas.microsoft.com/office/drawing/2014/main" id="{3399F2A6-C078-F084-3118-6246A733FC93}"/>
              </a:ext>
            </a:extLst>
          </p:cNvPr>
          <p:cNvSpPr txBox="1">
            <a:spLocks noGrp="1"/>
          </p:cNvSpPr>
          <p:nvPr>
            <p:ph type="title"/>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a:extLst>
              <a:ext uri="{FF2B5EF4-FFF2-40B4-BE49-F238E27FC236}">
                <a16:creationId xmlns:a16="http://schemas.microsoft.com/office/drawing/2014/main" id="{7237174D-7FE9-2586-0393-B00CEE05E00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
        <p:nvSpPr>
          <p:cNvPr id="16" name="Text Placeholder 1">
            <a:extLst>
              <a:ext uri="{FF2B5EF4-FFF2-40B4-BE49-F238E27FC236}">
                <a16:creationId xmlns:a16="http://schemas.microsoft.com/office/drawing/2014/main" id="{0E2C0896-7A5C-D2BF-95AE-5F4F4990856D}"/>
              </a:ext>
            </a:extLst>
          </p:cNvPr>
          <p:cNvSpPr>
            <a:spLocks noGrp="1"/>
          </p:cNvSpPr>
          <p:nvPr>
            <p:ph type="body" idx="1"/>
          </p:nvPr>
        </p:nvSpPr>
        <p:spPr>
          <a:xfrm>
            <a:off x="2207601" y="1521674"/>
            <a:ext cx="6408712"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200" b="1" dirty="0">
                <a:solidFill>
                  <a:schemeClr val="accent4">
                    <a:lumMod val="50000"/>
                  </a:schemeClr>
                </a:solidFill>
                <a:cs typeface="B Nazanin" panose="00000400000000000000" pitchFamily="2" charset="-78"/>
              </a:rPr>
              <a:t>لازم به ذکر است موارد زیر از جمله مصادیق «عدم اطلاع مدیران از مالیات متعلقه» به شمار نمی‌ آید: 1- مدیرانی که </a:t>
            </a:r>
            <a:r>
              <a:rPr lang="fa-IR" sz="1200" b="1" u="sng" dirty="0">
                <a:solidFill>
                  <a:schemeClr val="accent4">
                    <a:lumMod val="50000"/>
                  </a:schemeClr>
                </a:solidFill>
                <a:cs typeface="B Nazanin" panose="00000400000000000000" pitchFamily="2" charset="-78"/>
              </a:rPr>
              <a:t>مالیات قطعی مطابق مقررات به آن‌ ها اطلاع رسانی شده باشد، نسبت به همان مالیات</a:t>
            </a:r>
            <a:r>
              <a:rPr lang="fa-IR" sz="1200" b="1" dirty="0">
                <a:solidFill>
                  <a:schemeClr val="accent4">
                    <a:lumMod val="50000"/>
                  </a:schemeClr>
                </a:solidFill>
                <a:cs typeface="B Nazanin" panose="00000400000000000000" pitchFamily="2" charset="-78"/>
              </a:rPr>
              <a:t>; 2- مدیرانی که برای پرداخت یا ترتیب پرداخت مالیات قطعی</a:t>
            </a:r>
            <a:r>
              <a:rPr lang="fa-IR" sz="1200" b="1" u="sng" dirty="0">
                <a:solidFill>
                  <a:schemeClr val="accent4">
                    <a:lumMod val="50000"/>
                  </a:schemeClr>
                </a:solidFill>
                <a:cs typeface="B Nazanin" panose="00000400000000000000" pitchFamily="2" charset="-78"/>
              </a:rPr>
              <a:t>، اقدام به امضای سند مالی از قبیل چک یا سفته نموده باشند</a:t>
            </a:r>
            <a:r>
              <a:rPr lang="fa-IR" sz="1200" b="1" dirty="0">
                <a:solidFill>
                  <a:schemeClr val="accent4">
                    <a:lumMod val="50000"/>
                  </a:schemeClr>
                </a:solidFill>
                <a:cs typeface="B Nazanin" panose="00000400000000000000" pitchFamily="2" charset="-78"/>
              </a:rPr>
              <a:t>، نسبت به مالیات موضوع اسناد مذکور; 3- مدیرانی که اقدام </a:t>
            </a:r>
            <a:r>
              <a:rPr lang="fa-IR" sz="1200" b="1" u="sng" dirty="0">
                <a:solidFill>
                  <a:schemeClr val="accent4">
                    <a:lumMod val="50000"/>
                  </a:schemeClr>
                </a:solidFill>
                <a:cs typeface="B Nazanin" panose="00000400000000000000" pitchFamily="2" charset="-78"/>
              </a:rPr>
              <a:t>به تسلیم اظهارنامه یا امضای صورت ‌‎های مالی ازجمله ترازنامه نموده </a:t>
            </a:r>
            <a:r>
              <a:rPr lang="fa-IR" sz="1200" b="1" dirty="0">
                <a:solidFill>
                  <a:schemeClr val="accent4">
                    <a:lumMod val="50000"/>
                  </a:schemeClr>
                </a:solidFill>
                <a:cs typeface="B Nazanin" panose="00000400000000000000" pitchFamily="2" charset="-78"/>
              </a:rPr>
              <a:t>باشند، نسبت به مالیات ابرازی و مالیات مندرج در اسناد مذکور; 4- مدیرانی که برای دفاع نسبت به مطالبه مالیات قطعی همچنین درخصوص پرداخت یا ترتیب پرداخت آن</a:t>
            </a:r>
            <a:r>
              <a:rPr lang="fa-IR" sz="1200" b="1" u="sng" dirty="0">
                <a:solidFill>
                  <a:schemeClr val="accent4">
                    <a:lumMod val="50000"/>
                  </a:schemeClr>
                </a:solidFill>
                <a:cs typeface="B Nazanin" panose="00000400000000000000" pitchFamily="2" charset="-78"/>
              </a:rPr>
              <a:t>، اقدام به مکاتبه، امضای وکالت ‌نامه یا معرفی نماینده جهت مالیات قطعی که </a:t>
            </a:r>
            <a:r>
              <a:rPr lang="fa-IR" sz="1200" b="1" dirty="0">
                <a:solidFill>
                  <a:schemeClr val="accent4">
                    <a:lumMod val="50000"/>
                  </a:schemeClr>
                </a:solidFill>
                <a:cs typeface="B Nazanin" panose="00000400000000000000" pitchFamily="2" charset="-78"/>
              </a:rPr>
              <a:t>از شخص حقوقی مطالبه شده، نموده باشند، نسبت به مالیاتی که موضوع مکاتبه، وکالت یا نمایندگی است; -5مدیران </a:t>
            </a:r>
            <a:r>
              <a:rPr lang="fa-IR" sz="1200" b="1" u="sng" dirty="0">
                <a:solidFill>
                  <a:schemeClr val="accent4">
                    <a:lumMod val="50000"/>
                  </a:schemeClr>
                </a:solidFill>
                <a:cs typeface="B Nazanin" panose="00000400000000000000" pitchFamily="2" charset="-78"/>
              </a:rPr>
              <a:t>شرکت ‌های بورسی نسبت به مالیات ابرازی و قطعی مندرج در صورت ‌های مالی که اقدام به بارگذاری </a:t>
            </a:r>
            <a:r>
              <a:rPr lang="fa-IR" sz="1200" b="1" dirty="0">
                <a:solidFill>
                  <a:schemeClr val="accent4">
                    <a:lumMod val="50000"/>
                  </a:schemeClr>
                </a:solidFill>
                <a:cs typeface="B Nazanin" panose="00000400000000000000" pitchFamily="2" charset="-78"/>
              </a:rPr>
              <a:t>آن ‌ها در پایگاه ‌های اینترنتی مربوط نموده‌ اند. همچنین استفاده مدیران از ساز و کارهای پیش ‌بینی شده در اساسنامه یا قانون، از طرقی مانند تسلیم اظهارنامه رسمی یا اقامه دعوی که نهایتا منجر به خروج و تخلص آنان از سمت مدیریت نگردیده است، از جمله مصادیق وضعیتی است که «مدیران فاقد حق امضا راه تخلصی از پرداخت مالیات ندارند». تبصره- کلیه مقررات مغایر از جمله </a:t>
            </a:r>
            <a:r>
              <a:rPr lang="fa-IR" sz="1200" b="1" dirty="0">
                <a:solidFill>
                  <a:schemeClr val="accent4">
                    <a:lumMod val="50000"/>
                  </a:schemeClr>
                </a:solidFill>
                <a:cs typeface="B Nazanin" panose="00000400000000000000" pitchFamily="2" charset="-78"/>
                <a:hlinkClick r:id="rId3" tooltip="برای مشاهده متن، کلیک کنید."/>
              </a:rPr>
              <a:t>دستورالعمل شماره 21809/230/د مورخ 22/05/1399</a:t>
            </a:r>
            <a:r>
              <a:rPr lang="fa-IR" sz="1200" b="1" dirty="0">
                <a:solidFill>
                  <a:schemeClr val="accent4">
                    <a:lumMod val="50000"/>
                  </a:schemeClr>
                </a:solidFill>
                <a:cs typeface="B Nazanin" panose="00000400000000000000" pitchFamily="2" charset="-78"/>
              </a:rPr>
              <a:t> از تاریخ تصویب ملغی‌الاثر است.</a:t>
            </a:r>
          </a:p>
        </p:txBody>
      </p:sp>
      <p:grpSp>
        <p:nvGrpSpPr>
          <p:cNvPr id="15" name="Group 14">
            <a:extLst>
              <a:ext uri="{FF2B5EF4-FFF2-40B4-BE49-F238E27FC236}">
                <a16:creationId xmlns:a16="http://schemas.microsoft.com/office/drawing/2014/main" id="{A59EB61E-D85F-66B4-E29A-9B83F4CD108F}"/>
              </a:ext>
            </a:extLst>
          </p:cNvPr>
          <p:cNvGrpSpPr/>
          <p:nvPr/>
        </p:nvGrpSpPr>
        <p:grpSpPr>
          <a:xfrm>
            <a:off x="0" y="1466553"/>
            <a:ext cx="2160240" cy="2834542"/>
            <a:chOff x="-162189" y="1086010"/>
            <a:chExt cx="2070673" cy="2546510"/>
          </a:xfrm>
        </p:grpSpPr>
        <p:grpSp>
          <p:nvGrpSpPr>
            <p:cNvPr id="17" name="Group 16">
              <a:extLst>
                <a:ext uri="{FF2B5EF4-FFF2-40B4-BE49-F238E27FC236}">
                  <a16:creationId xmlns:a16="http://schemas.microsoft.com/office/drawing/2014/main" id="{7759ABDD-B9A1-00D6-E9BF-14AB7E3F7866}"/>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636B4551-0D1D-E6CB-AE11-74F62EA401DF}"/>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8A96908C-A0BE-AB1F-A7FC-F01EAE5DBC15}"/>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FAC9232C-2516-209C-2E86-057FFB333457}"/>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6301F41B-C746-2A68-624D-793BAAC50873}"/>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FAD37689-DF35-7F34-62B3-16239A7EC3BD}"/>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151148487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
        <p:nvSpPr>
          <p:cNvPr id="3" name="Google Shape;189;p12"/>
          <p:cNvSpPr txBox="1">
            <a:spLocks/>
          </p:cNvSpPr>
          <p:nvPr/>
        </p:nvSpPr>
        <p:spPr>
          <a:xfrm>
            <a:off x="1535662" y="1995686"/>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ctr" rtl="1">
              <a:lnSpc>
                <a:spcPct val="150000"/>
              </a:lnSpc>
              <a:spcBef>
                <a:spcPts val="600"/>
              </a:spcBef>
              <a:buClr>
                <a:schemeClr val="accent4"/>
              </a:buClr>
              <a:buSzPts val="2000"/>
              <a:buFont typeface="Roboto Condensed Light"/>
              <a:buNone/>
              <a:defRPr sz="24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a:lnSpc>
                <a:spcPct val="300000"/>
              </a:lnSpc>
            </a:pPr>
            <a:r>
              <a:rPr lang="fa-IR" sz="4000" dirty="0"/>
              <a:t>تحولات </a:t>
            </a:r>
            <a:r>
              <a:rPr lang="fa-IR" sz="3600" dirty="0"/>
              <a:t>نظام</a:t>
            </a:r>
            <a:r>
              <a:rPr lang="fa-IR" sz="4000" dirty="0"/>
              <a:t> مالیاتی</a:t>
            </a:r>
          </a:p>
          <a:p>
            <a:pPr>
              <a:lnSpc>
                <a:spcPct val="100000"/>
              </a:lnSpc>
            </a:pPr>
            <a:r>
              <a:rPr lang="fa-IR" sz="2800" dirty="0"/>
              <a:t>مالیات ستانی داده محور </a:t>
            </a:r>
          </a:p>
          <a:p>
            <a:pPr>
              <a:lnSpc>
                <a:spcPct val="100000"/>
              </a:lnSpc>
            </a:pPr>
            <a:r>
              <a:rPr lang="fa-IR" dirty="0"/>
              <a:t>استفاده از الگوریتمهای کنترل داده و هوش مصنوعی</a:t>
            </a:r>
          </a:p>
        </p:txBody>
      </p:sp>
    </p:spTree>
    <p:extLst>
      <p:ext uri="{BB962C8B-B14F-4D97-AF65-F5344CB8AC3E}">
        <p14:creationId xmlns:p14="http://schemas.microsoft.com/office/powerpoint/2010/main" val="1455951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3A45E0C-3E81-372B-7C14-0733EF486A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42C747-0F9D-D7F8-76A9-8B74ADCB213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
        <p:nvSpPr>
          <p:cNvPr id="3" name="Google Shape;189;p12">
            <a:extLst>
              <a:ext uri="{FF2B5EF4-FFF2-40B4-BE49-F238E27FC236}">
                <a16:creationId xmlns:a16="http://schemas.microsoft.com/office/drawing/2014/main" id="{20FE987A-B60C-5D77-9764-36D3CB1E2A86}"/>
              </a:ext>
            </a:extLst>
          </p:cNvPr>
          <p:cNvSpPr txBox="1">
            <a:spLocks/>
          </p:cNvSpPr>
          <p:nvPr/>
        </p:nvSpPr>
        <p:spPr>
          <a:xfrm>
            <a:off x="1058966" y="2427734"/>
            <a:ext cx="7284810"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lnSpc>
                <a:spcPct val="150000"/>
              </a:lnSpc>
              <a:spcBef>
                <a:spcPts val="600"/>
              </a:spcBef>
              <a:buClr>
                <a:schemeClr val="accent4"/>
              </a:buClr>
              <a:buSzPts val="2000"/>
              <a:buFont typeface="Roboto Condensed Light"/>
              <a:buNone/>
              <a:defRPr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r>
              <a:rPr lang="fa-IR" sz="1800" dirty="0"/>
              <a:t>سازمان امور مالیاتی </a:t>
            </a:r>
            <a:r>
              <a:rPr lang="fa-IR" sz="1800" dirty="0">
                <a:solidFill>
                  <a:srgbClr val="FF0000"/>
                </a:solidFill>
              </a:rPr>
              <a:t>بر اساس ضوابط و معیارهای ریسک </a:t>
            </a:r>
            <a:r>
              <a:rPr lang="fa-IR" sz="1800" dirty="0"/>
              <a:t>خود می‌تواند حداکثر </a:t>
            </a:r>
            <a:r>
              <a:rPr lang="fa-IR" sz="1800" dirty="0">
                <a:solidFill>
                  <a:srgbClr val="FF0000"/>
                </a:solidFill>
              </a:rPr>
              <a:t>۲.۵ درصد مؤدیان عضو سامانه مودیان </a:t>
            </a:r>
            <a:r>
              <a:rPr lang="fa-IR" sz="1800" dirty="0"/>
              <a:t>را به قید قرعه برای حسابرسی مالیاتی انتخاب نماید. شایان ذکر است این مورد برای مودیانی که عضو سامانه مودیان نیستند نمی‌باشد و سازمان همه این مودیان را مورد حسابرسی مالیاتی قرار می‌دهد.</a:t>
            </a:r>
          </a:p>
        </p:txBody>
      </p:sp>
    </p:spTree>
    <p:extLst>
      <p:ext uri="{BB962C8B-B14F-4D97-AF65-F5344CB8AC3E}">
        <p14:creationId xmlns:p14="http://schemas.microsoft.com/office/powerpoint/2010/main" val="352358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
        <p:nvSpPr>
          <p:cNvPr id="17" name="Text Placeholder 1"/>
          <p:cNvSpPr>
            <a:spLocks noGrp="1"/>
          </p:cNvSpPr>
          <p:nvPr>
            <p:ph type="body" idx="1"/>
          </p:nvPr>
        </p:nvSpPr>
        <p:spPr>
          <a:xfrm>
            <a:off x="814275" y="2139702"/>
            <a:ext cx="7200800" cy="1862754"/>
          </a:xfrm>
          <a:noFill/>
          <a:ln>
            <a:noFill/>
          </a:ln>
        </p:spPr>
        <p:txBody>
          <a:bodyPr spcFirstLastPara="1" wrap="square" lIns="91425" tIns="91425" rIns="91425" bIns="91425" numCol="2" anchor="ctr" anchorCtr="0">
            <a:noAutofit/>
          </a:bodyPr>
          <a:lstStyle/>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اطلاعات حساب‌های بانکی (جاماب)</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ثنا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سخا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ثبت املاک و اسکان</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ثبت شرکتها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ثبتارش</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مالیاتی</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مودیان مالیاتی</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گمرک </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انبارها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تجارت</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سجام</a:t>
            </a:r>
          </a:p>
          <a:p>
            <a:pPr algn="just" rtl="1">
              <a:buFont typeface="Arial" panose="020B0604020202020204" pitchFamily="34" charset="0"/>
              <a:buChar char="•"/>
            </a:pPr>
            <a:endParaRPr lang="fa-IR" sz="1400" b="1" dirty="0">
              <a:solidFill>
                <a:schemeClr val="accent4">
                  <a:lumMod val="50000"/>
                </a:schemeClr>
              </a:solidFill>
              <a:cs typeface="B Nazanin" panose="00000400000000000000" pitchFamily="2" charset="-78"/>
            </a:endParaRPr>
          </a:p>
        </p:txBody>
      </p:sp>
      <p:sp>
        <p:nvSpPr>
          <p:cNvPr id="9" name="Title 8"/>
          <p:cNvSpPr>
            <a:spLocks noGrp="1"/>
          </p:cNvSpPr>
          <p:nvPr>
            <p:ph type="title"/>
          </p:nvPr>
        </p:nvSpPr>
        <p:spPr>
          <a:xfrm>
            <a:off x="2987824" y="287178"/>
            <a:ext cx="5258400" cy="766200"/>
          </a:xfr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تحولات نظام مالیاتی</a:t>
            </a:r>
          </a:p>
        </p:txBody>
      </p:sp>
      <p:sp>
        <p:nvSpPr>
          <p:cNvPr id="19" name="Google Shape;189;p12"/>
          <p:cNvSpPr txBox="1">
            <a:spLocks/>
          </p:cNvSpPr>
          <p:nvPr/>
        </p:nvSpPr>
        <p:spPr>
          <a:xfrm>
            <a:off x="3203848" y="1213440"/>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ctr" rtl="1">
              <a:lnSpc>
                <a:spcPct val="150000"/>
              </a:lnSpc>
              <a:spcBef>
                <a:spcPts val="600"/>
              </a:spcBef>
              <a:buClr>
                <a:schemeClr val="accent4"/>
              </a:buClr>
              <a:buSzPts val="2000"/>
              <a:buFont typeface="Roboto Condensed Light"/>
              <a:buNone/>
              <a:defRPr sz="24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r>
              <a:rPr lang="fa-IR" sz="2000" dirty="0"/>
              <a:t>داده محوری، حسابرسی سیستمی و هوشمند</a:t>
            </a:r>
          </a:p>
        </p:txBody>
      </p:sp>
    </p:spTree>
    <p:extLst>
      <p:ext uri="{BB962C8B-B14F-4D97-AF65-F5344CB8AC3E}">
        <p14:creationId xmlns:p14="http://schemas.microsoft.com/office/powerpoint/2010/main" val="59874906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
        <p:nvSpPr>
          <p:cNvPr id="17" name="Text Placeholder 1"/>
          <p:cNvSpPr>
            <a:spLocks noGrp="1"/>
          </p:cNvSpPr>
          <p:nvPr>
            <p:ph type="body" idx="1"/>
          </p:nvPr>
        </p:nvSpPr>
        <p:spPr>
          <a:xfrm>
            <a:off x="611560" y="1563638"/>
            <a:ext cx="7488832" cy="1862754"/>
          </a:xfrm>
          <a:noFill/>
          <a:ln>
            <a:noFill/>
          </a:ln>
        </p:spPr>
        <p:txBody>
          <a:bodyPr spcFirstLastPara="1" wrap="square" lIns="91425" tIns="91425" rIns="91425" bIns="91425" numCol="1" anchor="ctr" anchorCtr="0">
            <a:noAutofit/>
          </a:bodyPr>
          <a:lstStyle/>
          <a:p>
            <a:pPr marL="101600" indent="0" algn="ctr" rtl="1">
              <a:buNone/>
            </a:pPr>
            <a:r>
              <a:rPr lang="fa-IR" sz="1400" b="1" dirty="0">
                <a:solidFill>
                  <a:schemeClr val="accent4">
                    <a:lumMod val="50000"/>
                  </a:schemeClr>
                </a:solidFill>
                <a:cs typeface="B Nazanin" panose="00000400000000000000" pitchFamily="2" charset="-78"/>
              </a:rPr>
              <a:t>حسابرسی مالیاتی سود و زیانی     </a:t>
            </a:r>
            <a:r>
              <a:rPr lang="fa-IR" sz="3200" b="1" dirty="0">
                <a:solidFill>
                  <a:schemeClr val="accent4">
                    <a:lumMod val="50000"/>
                  </a:schemeClr>
                </a:solidFill>
                <a:cs typeface="B Nazanin" panose="00000400000000000000" pitchFamily="2" charset="-78"/>
              </a:rPr>
              <a:t>+</a:t>
            </a:r>
            <a:r>
              <a:rPr lang="fa-IR" sz="1400" b="1" dirty="0">
                <a:solidFill>
                  <a:schemeClr val="accent4">
                    <a:lumMod val="50000"/>
                  </a:schemeClr>
                </a:solidFill>
                <a:cs typeface="B Nazanin" panose="00000400000000000000" pitchFamily="2" charset="-78"/>
              </a:rPr>
              <a:t>      حسابرسی مالیاتی تراکنشهای بانکی</a:t>
            </a:r>
          </a:p>
          <a:p>
            <a:pPr marL="101600" indent="0" algn="ctr" rtl="1">
              <a:buNone/>
            </a:pPr>
            <a:endParaRPr lang="fa-IR" sz="1400" b="1" dirty="0">
              <a:solidFill>
                <a:schemeClr val="accent4">
                  <a:lumMod val="50000"/>
                </a:schemeClr>
              </a:solidFill>
              <a:cs typeface="B Nazanin" panose="00000400000000000000" pitchFamily="2" charset="-78"/>
            </a:endParaRPr>
          </a:p>
          <a:p>
            <a:pPr marL="101600" indent="0" algn="ctr" rtl="1">
              <a:buNone/>
            </a:pPr>
            <a:r>
              <a:rPr lang="fa-IR" sz="1400" b="1" dirty="0">
                <a:solidFill>
                  <a:schemeClr val="accent4">
                    <a:lumMod val="50000"/>
                  </a:schemeClr>
                </a:solidFill>
                <a:cs typeface="B Nazanin" panose="00000400000000000000" pitchFamily="2" charset="-78"/>
              </a:rPr>
              <a:t>ارسال موارد مشکوک به اداره مبارزه با پولشویی (سازمان امور مالیاتی جز  اشخاص موضوع ماده 5 ق.م.پ)</a:t>
            </a:r>
          </a:p>
        </p:txBody>
      </p:sp>
      <p:sp>
        <p:nvSpPr>
          <p:cNvPr id="9" name="Title 8"/>
          <p:cNvSpPr>
            <a:spLocks noGrp="1"/>
          </p:cNvSpPr>
          <p:nvPr>
            <p:ph type="title"/>
          </p:nvPr>
        </p:nvSpPr>
        <p:spPr>
          <a:xfrm>
            <a:off x="2987824" y="267494"/>
            <a:ext cx="5258400" cy="766200"/>
          </a:xfr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تحولات نظام مالیاتی</a:t>
            </a:r>
          </a:p>
        </p:txBody>
      </p:sp>
    </p:spTree>
    <p:extLst>
      <p:ext uri="{BB962C8B-B14F-4D97-AF65-F5344CB8AC3E}">
        <p14:creationId xmlns:p14="http://schemas.microsoft.com/office/powerpoint/2010/main" val="2841710570"/>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
        <p:nvSpPr>
          <p:cNvPr id="9" name="Title 8"/>
          <p:cNvSpPr>
            <a:spLocks noGrp="1"/>
          </p:cNvSpPr>
          <p:nvPr>
            <p:ph type="title"/>
          </p:nvPr>
        </p:nvSpPr>
        <p:spPr>
          <a:xfrm>
            <a:off x="2987824" y="267494"/>
            <a:ext cx="5258400" cy="766200"/>
          </a:xfr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سامانه مودیان</a:t>
            </a:r>
          </a:p>
        </p:txBody>
      </p:sp>
      <p:sp>
        <p:nvSpPr>
          <p:cNvPr id="3" name="Rectangle 2"/>
          <p:cNvSpPr/>
          <p:nvPr/>
        </p:nvSpPr>
        <p:spPr>
          <a:xfrm>
            <a:off x="728852" y="1347614"/>
            <a:ext cx="7632848" cy="2314544"/>
          </a:xfrm>
          <a:prstGeom prst="rect">
            <a:avLst/>
          </a:prstGeom>
          <a:noFill/>
          <a:ln>
            <a:noFill/>
          </a:ln>
        </p:spPr>
        <p:txBody>
          <a:bodyPr spcFirstLastPara="1" wrap="square" lIns="91425" tIns="91425" rIns="91425" bIns="91425" anchor="ctr" anchorCtr="0">
            <a:noAutofit/>
          </a:bodyPr>
          <a:lstStyle/>
          <a:p>
            <a:pPr marL="101600" algn="just" rtl="1">
              <a:lnSpc>
                <a:spcPct val="150000"/>
              </a:lnSpc>
              <a:spcBef>
                <a:spcPts val="600"/>
              </a:spcBef>
              <a:buClr>
                <a:schemeClr val="accent4"/>
              </a:buClr>
              <a:buSzPts val="2000"/>
              <a:buFont typeface="Roboto Condensed Light"/>
              <a:buNone/>
            </a:pPr>
            <a:r>
              <a:rPr lang="ar-SA" b="1" dirty="0">
                <a:solidFill>
                  <a:schemeClr val="accent4">
                    <a:lumMod val="50000"/>
                  </a:schemeClr>
                </a:solidFill>
                <a:latin typeface="Roboto Condensed Light"/>
                <a:ea typeface="Roboto Condensed Light"/>
                <a:cs typeface="B Nazanin" panose="00000400000000000000" pitchFamily="2" charset="-78"/>
                <a:sym typeface="Roboto Condensed Light"/>
              </a:rPr>
              <a:t>سامانه ای است تحت مدیریت سازمان که در آن به هر مودی، کارپوشه ویژه­ای اختصاص یافته و تبادل اطلاعات میان مودیان و سازمان منحصرا از طریق آن کارپوشه انجام می­ شود. مودیان می­ توانند با استفاده از هرگونه سخت افزار یا نرم افزار اعم از رایانه شخصی، پایانه فروشگاهی، سامانه ­های ابری یا هر وسیله دیگری که حافظه مالیاتی به آن متصل شده باشد، به سامانه مودیان متصل شوند. مرجع نهائی ثبت، صدور و استعلام صورتحساب الکترونیکی، سامانه مودیان می ­باشد.</a:t>
            </a:r>
            <a:endParaRPr lang="fa-IR" b="1" dirty="0">
              <a:solidFill>
                <a:schemeClr val="accent4">
                  <a:lumMod val="50000"/>
                </a:schemeClr>
              </a:solidFill>
              <a:latin typeface="Roboto Condensed Light"/>
              <a:ea typeface="Roboto Condensed Light"/>
              <a:cs typeface="B Nazanin" panose="00000400000000000000" pitchFamily="2" charset="-78"/>
              <a:sym typeface="Roboto Condensed Light"/>
            </a:endParaRPr>
          </a:p>
        </p:txBody>
      </p:sp>
    </p:spTree>
    <p:extLst>
      <p:ext uri="{BB962C8B-B14F-4D97-AF65-F5344CB8AC3E}">
        <p14:creationId xmlns:p14="http://schemas.microsoft.com/office/powerpoint/2010/main" val="1815414981"/>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32403" y="371154"/>
            <a:ext cx="5232401" cy="543185"/>
          </a:xfrm>
          <a:noFill/>
          <a:ln>
            <a:noFill/>
          </a:ln>
        </p:spPr>
        <p:txBody>
          <a:bodyPr spcFirstLastPara="1" wrap="square" lIns="91425" tIns="91425" rIns="91425" bIns="91425" anchor="ctr" anchorCtr="0">
            <a:noAutofit/>
          </a:bodyPr>
          <a:lstStyle/>
          <a:p>
            <a:pPr algn="r">
              <a:spcBef>
                <a:spcPts val="0"/>
              </a:spcBef>
              <a:buClr>
                <a:schemeClr val="lt1"/>
              </a:buClr>
              <a:buSzPts val="2000"/>
              <a:buFont typeface="Roboto Condensed"/>
            </a:pPr>
            <a:r>
              <a:rPr lang="fa-IR" sz="2000" b="1" dirty="0">
                <a:solidFill>
                  <a:schemeClr val="bg1"/>
                </a:solidFill>
                <a:latin typeface="Roboto Condensed Light"/>
                <a:cs typeface="B Nazanin" panose="00000400000000000000" pitchFamily="2" charset="-78"/>
                <a:sym typeface="Roboto Condensed"/>
              </a:rPr>
              <a:t>چالشهای پر تکرار در پرونده های مالیاتی</a:t>
            </a:r>
            <a:endParaRPr lang="en-US" sz="2000" b="1" dirty="0">
              <a:solidFill>
                <a:schemeClr val="bg1"/>
              </a:solidFill>
              <a:latin typeface="Roboto Condensed Light"/>
              <a:cs typeface="B Nazanin" panose="00000400000000000000" pitchFamily="2" charset="-78"/>
              <a:sym typeface="Roboto Condensed"/>
            </a:endParaRPr>
          </a:p>
        </p:txBody>
      </p:sp>
      <p:sp>
        <p:nvSpPr>
          <p:cNvPr id="47" name="Google Shape;190;p12"/>
          <p:cNvSpPr txBox="1">
            <a:spLocks/>
          </p:cNvSpPr>
          <p:nvPr/>
        </p:nvSpPr>
        <p:spPr>
          <a:xfrm>
            <a:off x="4517527" y="852121"/>
            <a:ext cx="4324770" cy="1664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just" rtl="1">
              <a:lnSpc>
                <a:spcPct val="150000"/>
              </a:lnSpc>
            </a:pPr>
            <a:r>
              <a:rPr lang="fa-IR" sz="1100" b="1" u="sng" dirty="0">
                <a:solidFill>
                  <a:schemeClr val="accent4">
                    <a:lumMod val="50000"/>
                  </a:schemeClr>
                </a:solidFill>
                <a:cs typeface="B Nazanin" panose="00000400000000000000" pitchFamily="2" charset="-78"/>
              </a:rPr>
              <a:t>هزینه های قابل قبول مالیاتی</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در حدود متعارف متکی به مدارک بوده</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منحصرا مربوط به تحصیل درآمد موسسه</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در دوره مالی مربوط (در غیر اینصورت تعدیلات سنواتی)</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پرداخت یا تسویه وجه بالاتر از 400/000/000 ریال از طریق سامانه ( سیستم ) بانکی</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رعایت حد نصاب‌های مقرر (عیدی- تبلیغات- استهلاک و ....)</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وجود هزینه هایی که آثار درآمدی دارد (هزینه مالی- هزینه حمل)</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رعایت مفاد ماده 148 و مصوبات هیات وزیران</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شناخت اینتاکد صنعت و پیش بینی سناریو مالیات ستانی</a:t>
            </a:r>
          </a:p>
          <a:p>
            <a:pPr marL="101600" algn="just" rtl="1"/>
            <a:r>
              <a:rPr lang="fa-IR" sz="1100" dirty="0">
                <a:solidFill>
                  <a:schemeClr val="accent4">
                    <a:lumMod val="50000"/>
                  </a:schemeClr>
                </a:solidFill>
                <a:cs typeface="B Nazanin" panose="00000400000000000000" pitchFamily="2" charset="-78"/>
              </a:rPr>
              <a:t>     ( طبقه بندی صحیح در اظهارنامه عملکرد)</a:t>
            </a:r>
          </a:p>
        </p:txBody>
      </p:sp>
      <p:sp>
        <p:nvSpPr>
          <p:cNvPr id="50" name="Google Shape;190;p12"/>
          <p:cNvSpPr txBox="1">
            <a:spLocks/>
          </p:cNvSpPr>
          <p:nvPr/>
        </p:nvSpPr>
        <p:spPr>
          <a:xfrm>
            <a:off x="6012733" y="2714809"/>
            <a:ext cx="2837931"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just" rtl="1">
              <a:lnSpc>
                <a:spcPct val="150000"/>
              </a:lnSpc>
            </a:pPr>
            <a:r>
              <a:rPr lang="fa-IR" sz="1100" b="1" u="sng" dirty="0">
                <a:solidFill>
                  <a:schemeClr val="accent4">
                    <a:lumMod val="50000"/>
                  </a:schemeClr>
                </a:solidFill>
                <a:cs typeface="B Nazanin" panose="00000400000000000000" pitchFamily="2" charset="-78"/>
              </a:rPr>
              <a:t>معافیتها و مشوقهای مالیاتی</a:t>
            </a:r>
          </a:p>
          <a:p>
            <a:pPr marL="273050" indent="-171450" algn="just" rtl="1">
              <a:buFont typeface="Arial" panose="020B0604020202020204" pitchFamily="34" charset="0"/>
              <a:buChar char="-"/>
            </a:pPr>
            <a:r>
              <a:rPr lang="fa-IR" sz="1100" dirty="0">
                <a:solidFill>
                  <a:schemeClr val="accent4">
                    <a:lumMod val="50000"/>
                  </a:schemeClr>
                </a:solidFill>
                <a:cs typeface="B Nazanin" panose="00000400000000000000" pitchFamily="2" charset="-78"/>
              </a:rPr>
              <a:t>شرط استفاده از معافیتها و مشوقهای </a:t>
            </a:r>
            <a:r>
              <a:rPr lang="en-US" sz="1100" dirty="0">
                <a:solidFill>
                  <a:schemeClr val="accent4">
                    <a:lumMod val="50000"/>
                  </a:schemeClr>
                </a:solidFill>
                <a:cs typeface="B Nazanin" panose="00000400000000000000" pitchFamily="2" charset="-78"/>
              </a:rPr>
              <a:t> </a:t>
            </a:r>
            <a:r>
              <a:rPr lang="en-US" sz="1100" dirty="0" err="1">
                <a:solidFill>
                  <a:schemeClr val="accent4">
                    <a:lumMod val="50000"/>
                  </a:schemeClr>
                </a:solidFill>
                <a:cs typeface="B Nazanin" panose="00000400000000000000" pitchFamily="2" charset="-78"/>
              </a:rPr>
              <a:t>ارائه</a:t>
            </a:r>
            <a:r>
              <a:rPr lang="en-US" sz="1100" dirty="0">
                <a:solidFill>
                  <a:schemeClr val="accent4">
                    <a:lumMod val="50000"/>
                  </a:schemeClr>
                </a:solidFill>
                <a:cs typeface="B Nazanin" panose="00000400000000000000" pitchFamily="2" charset="-78"/>
              </a:rPr>
              <a:t> </a:t>
            </a:r>
            <a:r>
              <a:rPr lang="en-US" sz="1100" dirty="0" err="1">
                <a:solidFill>
                  <a:schemeClr val="accent4">
                    <a:lumMod val="50000"/>
                  </a:schemeClr>
                </a:solidFill>
                <a:cs typeface="B Nazanin" panose="00000400000000000000" pitchFamily="2" charset="-78"/>
              </a:rPr>
              <a:t>اظهارنامه</a:t>
            </a:r>
            <a:r>
              <a:rPr lang="en-US" sz="1100" dirty="0">
                <a:solidFill>
                  <a:schemeClr val="accent4">
                    <a:lumMod val="50000"/>
                  </a:schemeClr>
                </a:solidFill>
                <a:cs typeface="B Nazanin" panose="00000400000000000000" pitchFamily="2" charset="-78"/>
              </a:rPr>
              <a:t> </a:t>
            </a:r>
            <a:r>
              <a:rPr lang="en-US" sz="1100" dirty="0" err="1">
                <a:solidFill>
                  <a:schemeClr val="accent4">
                    <a:lumMod val="50000"/>
                  </a:schemeClr>
                </a:solidFill>
                <a:cs typeface="B Nazanin" panose="00000400000000000000" pitchFamily="2" charset="-78"/>
              </a:rPr>
              <a:t>مالیاتی</a:t>
            </a:r>
            <a:r>
              <a:rPr lang="en-US" sz="1100" dirty="0">
                <a:solidFill>
                  <a:schemeClr val="accent4">
                    <a:lumMod val="50000"/>
                  </a:schemeClr>
                </a:solidFill>
                <a:cs typeface="B Nazanin" panose="00000400000000000000" pitchFamily="2" charset="-78"/>
              </a:rPr>
              <a:t>، </a:t>
            </a:r>
            <a:r>
              <a:rPr lang="en-US" sz="1100" dirty="0" err="1">
                <a:solidFill>
                  <a:schemeClr val="accent4">
                    <a:lumMod val="50000"/>
                  </a:schemeClr>
                </a:solidFill>
                <a:cs typeface="B Nazanin" panose="00000400000000000000" pitchFamily="2" charset="-78"/>
              </a:rPr>
              <a:t>دفاتر</a:t>
            </a:r>
            <a:r>
              <a:rPr lang="en-US" sz="1100" dirty="0">
                <a:solidFill>
                  <a:schemeClr val="accent4">
                    <a:lumMod val="50000"/>
                  </a:schemeClr>
                </a:solidFill>
                <a:cs typeface="B Nazanin" panose="00000400000000000000" pitchFamily="2" charset="-78"/>
              </a:rPr>
              <a:t> و </a:t>
            </a:r>
            <a:r>
              <a:rPr lang="en-US" sz="1100" dirty="0" err="1">
                <a:solidFill>
                  <a:schemeClr val="accent4">
                    <a:lumMod val="50000"/>
                  </a:schemeClr>
                </a:solidFill>
                <a:cs typeface="B Nazanin" panose="00000400000000000000" pitchFamily="2" charset="-78"/>
              </a:rPr>
              <a:t>یا</a:t>
            </a:r>
            <a:r>
              <a:rPr lang="en-US" sz="1100" dirty="0">
                <a:solidFill>
                  <a:schemeClr val="accent4">
                    <a:lumMod val="50000"/>
                  </a:schemeClr>
                </a:solidFill>
                <a:cs typeface="B Nazanin" panose="00000400000000000000" pitchFamily="2" charset="-78"/>
              </a:rPr>
              <a:t> </a:t>
            </a:r>
            <a:r>
              <a:rPr lang="en-US" sz="1100" dirty="0" err="1">
                <a:solidFill>
                  <a:schemeClr val="accent4">
                    <a:lumMod val="50000"/>
                  </a:schemeClr>
                </a:solidFill>
                <a:cs typeface="B Nazanin" panose="00000400000000000000" pitchFamily="2" charset="-78"/>
              </a:rPr>
              <a:t>اسناد</a:t>
            </a:r>
            <a:r>
              <a:rPr lang="en-US" sz="1100" dirty="0">
                <a:solidFill>
                  <a:schemeClr val="accent4">
                    <a:lumMod val="50000"/>
                  </a:schemeClr>
                </a:solidFill>
                <a:cs typeface="B Nazanin" panose="00000400000000000000" pitchFamily="2" charset="-78"/>
              </a:rPr>
              <a:t> و </a:t>
            </a:r>
            <a:r>
              <a:rPr lang="en-US" sz="1100" dirty="0" err="1">
                <a:solidFill>
                  <a:schemeClr val="accent4">
                    <a:lumMod val="50000"/>
                  </a:schemeClr>
                </a:solidFill>
                <a:cs typeface="B Nazanin" panose="00000400000000000000" pitchFamily="2" charset="-78"/>
              </a:rPr>
              <a:t>مدارک</a:t>
            </a:r>
            <a:r>
              <a:rPr lang="en-US" sz="1100" dirty="0">
                <a:solidFill>
                  <a:schemeClr val="accent4">
                    <a:lumMod val="50000"/>
                  </a:schemeClr>
                </a:solidFill>
                <a:cs typeface="B Nazanin" panose="00000400000000000000" pitchFamily="2" charset="-78"/>
              </a:rPr>
              <a:t>  </a:t>
            </a:r>
            <a:r>
              <a:rPr lang="fa-IR" sz="1100" dirty="0">
                <a:solidFill>
                  <a:schemeClr val="accent4">
                    <a:lumMod val="50000"/>
                  </a:schemeClr>
                </a:solidFill>
                <a:cs typeface="B Nazanin" panose="00000400000000000000" pitchFamily="2" charset="-78"/>
              </a:rPr>
              <a:t>(ماده 146مکرر)</a:t>
            </a:r>
          </a:p>
        </p:txBody>
      </p:sp>
      <p:sp>
        <p:nvSpPr>
          <p:cNvPr id="51" name="Google Shape;190;p12"/>
          <p:cNvSpPr txBox="1">
            <a:spLocks/>
          </p:cNvSpPr>
          <p:nvPr/>
        </p:nvSpPr>
        <p:spPr>
          <a:xfrm>
            <a:off x="4746133" y="3735290"/>
            <a:ext cx="4033120"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100" b="1" u="sng" dirty="0">
                <a:solidFill>
                  <a:schemeClr val="accent4">
                    <a:lumMod val="50000"/>
                  </a:schemeClr>
                </a:solidFill>
                <a:cs typeface="B Nazanin" panose="00000400000000000000" pitchFamily="2" charset="-78"/>
              </a:rPr>
              <a:t>تراکنشهای بانکی</a:t>
            </a:r>
          </a:p>
          <a:p>
            <a:pPr marL="273050" indent="-171450" algn="r" rtl="1">
              <a:buFontTx/>
              <a:buChar char="-"/>
            </a:pPr>
            <a:r>
              <a:rPr lang="fa-IR" sz="1100" dirty="0">
                <a:solidFill>
                  <a:schemeClr val="accent4">
                    <a:lumMod val="50000"/>
                  </a:schemeClr>
                </a:solidFill>
                <a:cs typeface="B Nazanin" panose="00000400000000000000" pitchFamily="2" charset="-78"/>
              </a:rPr>
              <a:t>عدم تطابق ورودی و خروجی ها با دفاتر و مستندات</a:t>
            </a:r>
          </a:p>
          <a:p>
            <a:pPr marL="273050" indent="-171450" algn="r" rtl="1">
              <a:buFontTx/>
              <a:buChar char="-"/>
            </a:pPr>
            <a:r>
              <a:rPr lang="fa-IR" sz="1100" dirty="0">
                <a:solidFill>
                  <a:schemeClr val="accent4">
                    <a:lumMod val="50000"/>
                  </a:schemeClr>
                </a:solidFill>
                <a:cs typeface="B Nazanin" panose="00000400000000000000" pitchFamily="2" charset="-78"/>
              </a:rPr>
              <a:t>عدم ثبت مراودات مالی دستگاه پوز، کس لس، پرداخت الکترونیک</a:t>
            </a:r>
          </a:p>
          <a:p>
            <a:pPr marL="273050" indent="-171450" algn="r" rtl="1">
              <a:buFontTx/>
              <a:buChar char="-"/>
            </a:pPr>
            <a:r>
              <a:rPr lang="fa-IR" sz="1100" dirty="0">
                <a:solidFill>
                  <a:schemeClr val="accent4">
                    <a:lumMod val="50000"/>
                  </a:schemeClr>
                </a:solidFill>
                <a:cs typeface="B Nazanin" panose="00000400000000000000" pitchFamily="2" charset="-78"/>
              </a:rPr>
              <a:t>گردش حساب جاری شرکا و عدم امکان اثبات</a:t>
            </a:r>
          </a:p>
        </p:txBody>
      </p:sp>
      <p:sp>
        <p:nvSpPr>
          <p:cNvPr id="52" name="Google Shape;190;p12"/>
          <p:cNvSpPr txBox="1">
            <a:spLocks/>
          </p:cNvSpPr>
          <p:nvPr/>
        </p:nvSpPr>
        <p:spPr>
          <a:xfrm>
            <a:off x="99396" y="3904409"/>
            <a:ext cx="3674279"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100" b="1" u="sng" dirty="0">
                <a:solidFill>
                  <a:schemeClr val="accent4">
                    <a:lumMod val="50000"/>
                  </a:schemeClr>
                </a:solidFill>
                <a:cs typeface="B Nazanin" panose="00000400000000000000" pitchFamily="2" charset="-78"/>
              </a:rPr>
              <a:t>مالیات تکلیفی</a:t>
            </a:r>
          </a:p>
          <a:p>
            <a:pPr marL="101600" algn="r" rtl="1"/>
            <a:r>
              <a:rPr lang="fa-IR" sz="1100" dirty="0">
                <a:solidFill>
                  <a:schemeClr val="accent4">
                    <a:lumMod val="50000"/>
                  </a:schemeClr>
                </a:solidFill>
                <a:cs typeface="B Nazanin" panose="00000400000000000000" pitchFamily="2" charset="-78"/>
              </a:rPr>
              <a:t>توافقات در قراردادها موجب رفع تکلیف از کسر و ایصال مالیاتهای تکلیفی به سازمان امور مالیاتی نیست و با جرائم مربوطه مطالبه خواهد شد.</a:t>
            </a:r>
          </a:p>
        </p:txBody>
      </p:sp>
      <p:sp>
        <p:nvSpPr>
          <p:cNvPr id="53" name="Google Shape;190;p12"/>
          <p:cNvSpPr txBox="1">
            <a:spLocks/>
          </p:cNvSpPr>
          <p:nvPr/>
        </p:nvSpPr>
        <p:spPr>
          <a:xfrm>
            <a:off x="821099" y="1484628"/>
            <a:ext cx="2941785" cy="12346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100" b="1" u="sng" dirty="0">
                <a:solidFill>
                  <a:schemeClr val="accent4">
                    <a:lumMod val="50000"/>
                  </a:schemeClr>
                </a:solidFill>
                <a:cs typeface="B Nazanin" panose="00000400000000000000" pitchFamily="2" charset="-78"/>
              </a:rPr>
              <a:t>دادرسی مالیاتی</a:t>
            </a:r>
          </a:p>
          <a:p>
            <a:pPr marL="273050" indent="-171450" algn="r" rtl="1">
              <a:buFontTx/>
              <a:buChar char="-"/>
            </a:pPr>
            <a:r>
              <a:rPr lang="fa-IR" sz="1100" dirty="0">
                <a:solidFill>
                  <a:schemeClr val="accent4">
                    <a:lumMod val="50000"/>
                  </a:schemeClr>
                </a:solidFill>
                <a:cs typeface="B Nazanin" panose="00000400000000000000" pitchFamily="2" charset="-78"/>
              </a:rPr>
              <a:t>عدم آشنایی با فرآیند دادرسی</a:t>
            </a:r>
          </a:p>
          <a:p>
            <a:pPr marL="101600" algn="r" rtl="1"/>
            <a:r>
              <a:rPr lang="fa-IR" sz="1100" dirty="0">
                <a:solidFill>
                  <a:schemeClr val="accent4">
                    <a:lumMod val="50000"/>
                  </a:schemeClr>
                </a:solidFill>
                <a:cs typeface="B Nazanin" panose="00000400000000000000" pitchFamily="2" charset="-78"/>
              </a:rPr>
              <a:t>-  عدم همکاری با وکلای مالیاتی متخصص و مجرب</a:t>
            </a:r>
          </a:p>
        </p:txBody>
      </p:sp>
      <p:sp>
        <p:nvSpPr>
          <p:cNvPr id="54" name="Google Shape;190;p12"/>
          <p:cNvSpPr txBox="1">
            <a:spLocks/>
          </p:cNvSpPr>
          <p:nvPr/>
        </p:nvSpPr>
        <p:spPr>
          <a:xfrm>
            <a:off x="325427" y="2667595"/>
            <a:ext cx="2941785" cy="8360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100" b="1" u="sng" dirty="0">
                <a:solidFill>
                  <a:schemeClr val="accent4">
                    <a:lumMod val="50000"/>
                  </a:schemeClr>
                </a:solidFill>
                <a:cs typeface="B Nazanin" panose="00000400000000000000" pitchFamily="2" charset="-78"/>
              </a:rPr>
              <a:t>جرائم</a:t>
            </a:r>
          </a:p>
          <a:p>
            <a:pPr marL="273050" indent="-171450" algn="r" rtl="1">
              <a:buFontTx/>
              <a:buChar char="-"/>
            </a:pPr>
            <a:r>
              <a:rPr lang="fa-IR" sz="1100" dirty="0">
                <a:solidFill>
                  <a:schemeClr val="accent4">
                    <a:lumMod val="50000"/>
                  </a:schemeClr>
                </a:solidFill>
                <a:cs typeface="B Nazanin" panose="00000400000000000000" pitchFamily="2" charset="-78"/>
              </a:rPr>
              <a:t>جلوگیری از بروز جرائم </a:t>
            </a:r>
          </a:p>
          <a:p>
            <a:pPr marL="273050" indent="-171450" algn="r" rtl="1">
              <a:buFontTx/>
              <a:buChar char="-"/>
            </a:pPr>
            <a:r>
              <a:rPr lang="fa-IR" sz="1100" dirty="0">
                <a:solidFill>
                  <a:schemeClr val="accent4">
                    <a:lumMod val="50000"/>
                  </a:schemeClr>
                </a:solidFill>
                <a:cs typeface="B Nazanin" panose="00000400000000000000" pitchFamily="2" charset="-78"/>
              </a:rPr>
              <a:t>کنترل محاسبات جرائم</a:t>
            </a:r>
          </a:p>
          <a:p>
            <a:pPr marL="273050" indent="-171450" algn="r" rtl="1">
              <a:buFontTx/>
              <a:buChar char="-"/>
            </a:pPr>
            <a:r>
              <a:rPr lang="fa-IR" sz="1100" dirty="0">
                <a:solidFill>
                  <a:schemeClr val="accent4">
                    <a:lumMod val="50000"/>
                  </a:schemeClr>
                </a:solidFill>
                <a:cs typeface="B Nazanin" panose="00000400000000000000" pitchFamily="2" charset="-78"/>
              </a:rPr>
              <a:t>بخشنامه های بخشودگی بسیار محدود شده</a:t>
            </a:r>
          </a:p>
        </p:txBody>
      </p:sp>
      <p:grpSp>
        <p:nvGrpSpPr>
          <p:cNvPr id="16" name="Group 15"/>
          <p:cNvGrpSpPr/>
          <p:nvPr/>
        </p:nvGrpSpPr>
        <p:grpSpPr>
          <a:xfrm>
            <a:off x="3306538" y="1906321"/>
            <a:ext cx="2952328" cy="2549993"/>
            <a:chOff x="3131840" y="1493804"/>
            <a:chExt cx="2952328" cy="2549993"/>
          </a:xfrm>
        </p:grpSpPr>
        <p:grpSp>
          <p:nvGrpSpPr>
            <p:cNvPr id="9" name="Group 8"/>
            <p:cNvGrpSpPr/>
            <p:nvPr/>
          </p:nvGrpSpPr>
          <p:grpSpPr>
            <a:xfrm>
              <a:off x="3131840" y="1493804"/>
              <a:ext cx="2952328" cy="2549993"/>
              <a:chOff x="3131840" y="1493804"/>
              <a:chExt cx="2952328" cy="2549993"/>
            </a:xfrm>
          </p:grpSpPr>
          <p:sp>
            <p:nvSpPr>
              <p:cNvPr id="8" name="Donut 15">
                <a:extLst>
                  <a:ext uri="{FF2B5EF4-FFF2-40B4-BE49-F238E27FC236}">
                    <a16:creationId xmlns:a16="http://schemas.microsoft.com/office/drawing/2014/main" id="{F88EA3C1-AE33-4309-A61E-52C781D749A5}"/>
                  </a:ext>
                </a:extLst>
              </p:cNvPr>
              <p:cNvSpPr/>
              <p:nvPr/>
            </p:nvSpPr>
            <p:spPr>
              <a:xfrm>
                <a:off x="3569923" y="1776726"/>
                <a:ext cx="1991292" cy="1991292"/>
              </a:xfrm>
              <a:prstGeom prst="ellipse">
                <a:avLst/>
              </a:prstGeom>
              <a:noFill/>
              <a:ln w="3429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grpSp>
            <p:nvGrpSpPr>
              <p:cNvPr id="3" name="Group 2"/>
              <p:cNvGrpSpPr/>
              <p:nvPr/>
            </p:nvGrpSpPr>
            <p:grpSpPr>
              <a:xfrm>
                <a:off x="3131840" y="1493804"/>
                <a:ext cx="2952328" cy="2549993"/>
                <a:chOff x="3131840" y="1493804"/>
                <a:chExt cx="2952328" cy="2549993"/>
              </a:xfrm>
            </p:grpSpPr>
            <p:sp>
              <p:nvSpPr>
                <p:cNvPr id="7" name="Oval 14">
                  <a:extLst>
                    <a:ext uri="{FF2B5EF4-FFF2-40B4-BE49-F238E27FC236}">
                      <a16:creationId xmlns:a16="http://schemas.microsoft.com/office/drawing/2014/main" id="{C550F325-D3BE-4905-9994-677260A73859}"/>
                    </a:ext>
                  </a:extLst>
                </p:cNvPr>
                <p:cNvSpPr/>
                <p:nvPr/>
              </p:nvSpPr>
              <p:spPr>
                <a:xfrm>
                  <a:off x="4088300" y="2295103"/>
                  <a:ext cx="954537" cy="95453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grpSp>
              <p:nvGrpSpPr>
                <p:cNvPr id="55" name="Group 54"/>
                <p:cNvGrpSpPr/>
                <p:nvPr/>
              </p:nvGrpSpPr>
              <p:grpSpPr>
                <a:xfrm>
                  <a:off x="3292867" y="1493804"/>
                  <a:ext cx="2549993" cy="2549993"/>
                  <a:chOff x="3292867" y="1666516"/>
                  <a:chExt cx="2549993" cy="2549993"/>
                </a:xfrm>
              </p:grpSpPr>
              <p:sp>
                <p:nvSpPr>
                  <p:cNvPr id="10" name="Block Arc 17">
                    <a:extLst>
                      <a:ext uri="{FF2B5EF4-FFF2-40B4-BE49-F238E27FC236}">
                        <a16:creationId xmlns:a16="http://schemas.microsoft.com/office/drawing/2014/main" id="{B8F30620-754F-46F8-94A3-846C1C42B4E9}"/>
                      </a:ext>
                    </a:extLst>
                  </p:cNvPr>
                  <p:cNvSpPr/>
                  <p:nvPr/>
                </p:nvSpPr>
                <p:spPr>
                  <a:xfrm rot="19920000">
                    <a:off x="3292867" y="1673660"/>
                    <a:ext cx="2542849" cy="2542849"/>
                  </a:xfrm>
                  <a:prstGeom prst="blockArc">
                    <a:avLst>
                      <a:gd name="adj1" fmla="val 10800000"/>
                      <a:gd name="adj2" fmla="val 14124484"/>
                      <a:gd name="adj3" fmla="val 283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1" name="Block Arc 18">
                    <a:extLst>
                      <a:ext uri="{FF2B5EF4-FFF2-40B4-BE49-F238E27FC236}">
                        <a16:creationId xmlns:a16="http://schemas.microsoft.com/office/drawing/2014/main" id="{8F480CA0-8439-46B8-B8C9-436031B2016E}"/>
                      </a:ext>
                    </a:extLst>
                  </p:cNvPr>
                  <p:cNvSpPr/>
                  <p:nvPr/>
                </p:nvSpPr>
                <p:spPr>
                  <a:xfrm rot="16320000">
                    <a:off x="3300011" y="1673660"/>
                    <a:ext cx="2542849" cy="2542849"/>
                  </a:xfrm>
                  <a:prstGeom prst="blockArc">
                    <a:avLst>
                      <a:gd name="adj1" fmla="val 10860918"/>
                      <a:gd name="adj2" fmla="val 14062698"/>
                      <a:gd name="adj3" fmla="val 284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2" name="Block Arc 19">
                    <a:extLst>
                      <a:ext uri="{FF2B5EF4-FFF2-40B4-BE49-F238E27FC236}">
                        <a16:creationId xmlns:a16="http://schemas.microsoft.com/office/drawing/2014/main" id="{5CAD5329-D61C-4A2F-888D-62B03EECCEDE}"/>
                      </a:ext>
                    </a:extLst>
                  </p:cNvPr>
                  <p:cNvSpPr/>
                  <p:nvPr/>
                </p:nvSpPr>
                <p:spPr>
                  <a:xfrm rot="12720000">
                    <a:off x="3292867" y="1673660"/>
                    <a:ext cx="2542849" cy="2542849"/>
                  </a:xfrm>
                  <a:prstGeom prst="blockArc">
                    <a:avLst>
                      <a:gd name="adj1" fmla="val 10859126"/>
                      <a:gd name="adj2" fmla="val 14124484"/>
                      <a:gd name="adj3" fmla="val 2832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3" name="Block Arc 20">
                    <a:extLst>
                      <a:ext uri="{FF2B5EF4-FFF2-40B4-BE49-F238E27FC236}">
                        <a16:creationId xmlns:a16="http://schemas.microsoft.com/office/drawing/2014/main" id="{78DE6215-FF7A-421A-98FF-456EEBA6F667}"/>
                      </a:ext>
                    </a:extLst>
                  </p:cNvPr>
                  <p:cNvSpPr/>
                  <p:nvPr/>
                </p:nvSpPr>
                <p:spPr>
                  <a:xfrm rot="9120000">
                    <a:off x="3292867" y="1666516"/>
                    <a:ext cx="2542849" cy="2542849"/>
                  </a:xfrm>
                  <a:prstGeom prst="blockArc">
                    <a:avLst>
                      <a:gd name="adj1" fmla="val 10851568"/>
                      <a:gd name="adj2" fmla="val 14124484"/>
                      <a:gd name="adj3" fmla="val 283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4" name="Block Arc 21">
                    <a:extLst>
                      <a:ext uri="{FF2B5EF4-FFF2-40B4-BE49-F238E27FC236}">
                        <a16:creationId xmlns:a16="http://schemas.microsoft.com/office/drawing/2014/main" id="{0F55593C-841B-4210-AFAD-2F7A4C045C5B}"/>
                      </a:ext>
                    </a:extLst>
                  </p:cNvPr>
                  <p:cNvSpPr/>
                  <p:nvPr/>
                </p:nvSpPr>
                <p:spPr>
                  <a:xfrm rot="5520000">
                    <a:off x="3292867" y="1673660"/>
                    <a:ext cx="2542849" cy="2542849"/>
                  </a:xfrm>
                  <a:prstGeom prst="blockArc">
                    <a:avLst>
                      <a:gd name="adj1" fmla="val 10819300"/>
                      <a:gd name="adj2" fmla="val 14124484"/>
                      <a:gd name="adj3" fmla="val 2832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5" name="Block Arc 22">
                    <a:extLst>
                      <a:ext uri="{FF2B5EF4-FFF2-40B4-BE49-F238E27FC236}">
                        <a16:creationId xmlns:a16="http://schemas.microsoft.com/office/drawing/2014/main" id="{F9B16D2F-4D55-4007-A51F-27F26CA80148}"/>
                      </a:ext>
                    </a:extLst>
                  </p:cNvPr>
                  <p:cNvSpPr/>
                  <p:nvPr/>
                </p:nvSpPr>
                <p:spPr>
                  <a:xfrm rot="1920000">
                    <a:off x="3292867" y="1673660"/>
                    <a:ext cx="2542849" cy="2542849"/>
                  </a:xfrm>
                  <a:prstGeom prst="blockArc">
                    <a:avLst>
                      <a:gd name="adj1" fmla="val 10863995"/>
                      <a:gd name="adj2" fmla="val 14124484"/>
                      <a:gd name="adj3" fmla="val 2832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solidFill>
                        <a:schemeClr val="tx1"/>
                      </a:solidFill>
                    </a:endParaRPr>
                  </a:p>
                </p:txBody>
              </p:sp>
            </p:grpSp>
            <p:sp>
              <p:nvSpPr>
                <p:cNvPr id="42" name="TextBox 41"/>
                <p:cNvSpPr txBox="1"/>
                <p:nvPr/>
              </p:nvSpPr>
              <p:spPr>
                <a:xfrm>
                  <a:off x="4932040" y="2427201"/>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معافیت ها</a:t>
                  </a:r>
                </a:p>
              </p:txBody>
            </p:sp>
            <p:sp>
              <p:nvSpPr>
                <p:cNvPr id="43" name="TextBox 42"/>
                <p:cNvSpPr txBox="1"/>
                <p:nvPr/>
              </p:nvSpPr>
              <p:spPr>
                <a:xfrm>
                  <a:off x="4453462" y="3235530"/>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تراکنشهای </a:t>
                  </a:r>
                </a:p>
                <a:p>
                  <a:pPr marL="36000" algn="ctr"/>
                  <a:r>
                    <a:rPr lang="fa-IR" sz="1200" dirty="0">
                      <a:solidFill>
                        <a:schemeClr val="bg1"/>
                      </a:solidFill>
                    </a:rPr>
                    <a:t>بانکی</a:t>
                  </a:r>
                </a:p>
              </p:txBody>
            </p:sp>
            <p:sp>
              <p:nvSpPr>
                <p:cNvPr id="44" name="TextBox 43"/>
                <p:cNvSpPr txBox="1"/>
                <p:nvPr/>
              </p:nvSpPr>
              <p:spPr>
                <a:xfrm>
                  <a:off x="3563888" y="3219289"/>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مالیات </a:t>
                  </a:r>
                </a:p>
                <a:p>
                  <a:pPr marL="36000" algn="ctr"/>
                  <a:r>
                    <a:rPr lang="fa-IR" sz="1200" dirty="0">
                      <a:solidFill>
                        <a:schemeClr val="bg1"/>
                      </a:solidFill>
                    </a:rPr>
                    <a:t>تکلیفی</a:t>
                  </a:r>
                </a:p>
              </p:txBody>
            </p:sp>
            <p:sp>
              <p:nvSpPr>
                <p:cNvPr id="45" name="TextBox 44"/>
                <p:cNvSpPr txBox="1"/>
                <p:nvPr/>
              </p:nvSpPr>
              <p:spPr>
                <a:xfrm>
                  <a:off x="3131840" y="2430582"/>
                  <a:ext cx="1118629" cy="54452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جرائم </a:t>
                  </a:r>
                </a:p>
              </p:txBody>
            </p:sp>
            <p:sp>
              <p:nvSpPr>
                <p:cNvPr id="46" name="TextBox 45"/>
                <p:cNvSpPr txBox="1"/>
                <p:nvPr/>
              </p:nvSpPr>
              <p:spPr>
                <a:xfrm>
                  <a:off x="3563888" y="1635113"/>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دادرسی</a:t>
                  </a:r>
                </a:p>
                <a:p>
                  <a:pPr marL="36000" algn="ctr"/>
                  <a:r>
                    <a:rPr lang="fa-IR" sz="1200" dirty="0">
                      <a:solidFill>
                        <a:schemeClr val="bg1"/>
                      </a:solidFill>
                    </a:rPr>
                    <a:t> مالیاتی</a:t>
                  </a:r>
                </a:p>
              </p:txBody>
            </p:sp>
            <p:sp>
              <p:nvSpPr>
                <p:cNvPr id="49" name="TextBox 48"/>
                <p:cNvSpPr txBox="1"/>
                <p:nvPr/>
              </p:nvSpPr>
              <p:spPr>
                <a:xfrm>
                  <a:off x="4483889" y="1599730"/>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هزینه </a:t>
                  </a:r>
                </a:p>
                <a:p>
                  <a:pPr marL="36000" algn="ctr"/>
                  <a:r>
                    <a:rPr lang="fa-IR" sz="1200" dirty="0">
                      <a:solidFill>
                        <a:schemeClr val="bg1"/>
                      </a:solidFill>
                    </a:rPr>
                    <a:t>بهای تمام شده</a:t>
                  </a:r>
                </a:p>
              </p:txBody>
            </p:sp>
          </p:grpSp>
        </p:grpSp>
        <p:sp>
          <p:nvSpPr>
            <p:cNvPr id="57" name="Rectangle 7">
              <a:extLst>
                <a:ext uri="{FF2B5EF4-FFF2-40B4-BE49-F238E27FC236}">
                  <a16:creationId xmlns:a16="http://schemas.microsoft.com/office/drawing/2014/main" id="{84693C49-05C6-4CD0-A900-4B843CF3016D}"/>
                </a:ext>
              </a:extLst>
            </p:cNvPr>
            <p:cNvSpPr/>
            <p:nvPr/>
          </p:nvSpPr>
          <p:spPr>
            <a:xfrm rot="18900000">
              <a:off x="4487524" y="2510553"/>
              <a:ext cx="225664" cy="502732"/>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Tree>
    <p:extLst>
      <p:ext uri="{BB962C8B-B14F-4D97-AF65-F5344CB8AC3E}">
        <p14:creationId xmlns:p14="http://schemas.microsoft.com/office/powerpoint/2010/main" val="4028287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
        <p:nvSpPr>
          <p:cNvPr id="3" name="Text Placeholder 1"/>
          <p:cNvSpPr txBox="1">
            <a:spLocks/>
          </p:cNvSpPr>
          <p:nvPr/>
        </p:nvSpPr>
        <p:spPr>
          <a:xfrm>
            <a:off x="2951820" y="2476517"/>
            <a:ext cx="3240360" cy="19046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ctr" rtl="1">
              <a:lnSpc>
                <a:spcPct val="150000"/>
              </a:lnSpc>
            </a:pPr>
            <a:r>
              <a:rPr lang="fa-IR" sz="4000" b="1" dirty="0">
                <a:solidFill>
                  <a:schemeClr val="accent4">
                    <a:lumMod val="50000"/>
                  </a:schemeClr>
                </a:solidFill>
                <a:cs typeface="B Nazanin" panose="00000400000000000000" pitchFamily="2" charset="-78"/>
              </a:rPr>
              <a:t>دادرسی مالیاتی</a:t>
            </a:r>
            <a:endParaRPr lang="fa-IR" sz="4000" b="1" dirty="0">
              <a:solidFill>
                <a:schemeClr val="accent4">
                  <a:lumMod val="50000"/>
                </a:schemeClr>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2126794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96879" y="289296"/>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ابلاغ اوراق مالیاتی</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24</a:t>
            </a:fld>
            <a:endParaRPr dirty="0"/>
          </a:p>
        </p:txBody>
      </p:sp>
      <p:sp>
        <p:nvSpPr>
          <p:cNvPr id="2" name="Text Placeholder 1"/>
          <p:cNvSpPr>
            <a:spLocks noGrp="1"/>
          </p:cNvSpPr>
          <p:nvPr>
            <p:ph type="body" idx="1"/>
          </p:nvPr>
        </p:nvSpPr>
        <p:spPr>
          <a:xfrm>
            <a:off x="1275630" y="1013131"/>
            <a:ext cx="7171451"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ابلاغ اوراق مالیاتی ( مواد 209- 203 )</a:t>
            </a:r>
          </a:p>
          <a:p>
            <a:pPr marL="101600" indent="0" algn="just" rtl="1">
              <a:buNone/>
            </a:pPr>
            <a:r>
              <a:rPr lang="fa-IR" sz="1400" dirty="0">
                <a:solidFill>
                  <a:schemeClr val="accent4">
                    <a:lumMod val="50000"/>
                  </a:schemeClr>
                </a:solidFill>
                <a:cs typeface="B Nazanin" panose="00000400000000000000" pitchFamily="2" charset="-78"/>
              </a:rPr>
              <a:t>دستورالعمل ابلاغ الکترونیکی (تبصره 1 ماده 219 ) بشماره 531/1401/200 مورخ 25/04/401</a:t>
            </a:r>
          </a:p>
          <a:p>
            <a:pPr marL="101600" indent="0" algn="just" rtl="1">
              <a:buNone/>
            </a:pPr>
            <a:r>
              <a:rPr lang="fa-IR" sz="1400" dirty="0">
                <a:solidFill>
                  <a:schemeClr val="accent4">
                    <a:lumMod val="50000"/>
                  </a:schemeClr>
                </a:solidFill>
                <a:cs typeface="B Nazanin" panose="00000400000000000000" pitchFamily="2" charset="-78"/>
              </a:rPr>
              <a:t>(ابلاغ الکترونیک با استفاده از بستر الکترونیکی، مخابراتی یا سایر شیوه های نوین)</a:t>
            </a:r>
            <a:endParaRPr lang="en-US" sz="1400" dirty="0">
              <a:solidFill>
                <a:schemeClr val="accent4">
                  <a:lumMod val="50000"/>
                </a:schemeClr>
              </a:solidFill>
              <a:cs typeface="B Nazanin" panose="00000400000000000000" pitchFamily="2" charset="-78"/>
            </a:endParaRPr>
          </a:p>
        </p:txBody>
      </p:sp>
      <p:grpSp>
        <p:nvGrpSpPr>
          <p:cNvPr id="6" name="Group 5"/>
          <p:cNvGrpSpPr/>
          <p:nvPr/>
        </p:nvGrpSpPr>
        <p:grpSpPr>
          <a:xfrm>
            <a:off x="335519" y="2605711"/>
            <a:ext cx="8115236" cy="1804286"/>
            <a:chOff x="335519" y="2605711"/>
            <a:chExt cx="8115236" cy="1804286"/>
          </a:xfrm>
        </p:grpSpPr>
        <p:sp>
          <p:nvSpPr>
            <p:cNvPr id="3" name="TextBox 2"/>
            <p:cNvSpPr txBox="1"/>
            <p:nvPr/>
          </p:nvSpPr>
          <p:spPr>
            <a:xfrm>
              <a:off x="335519" y="2605711"/>
              <a:ext cx="8115236" cy="180428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lnSpc>
                  <a:spcPct val="150000"/>
                </a:lnSpc>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r>
                <a:rPr lang="fa-IR" sz="1400" u="sng" dirty="0"/>
                <a:t>ابلاغ اوراق در حساب کاربری در حکم ابلاغ به مودی</a:t>
              </a:r>
            </a:p>
            <a:p>
              <a:pPr>
                <a:lnSpc>
                  <a:spcPct val="100000"/>
                </a:lnSpc>
              </a:pPr>
              <a:r>
                <a:rPr lang="fa-IR" dirty="0"/>
                <a:t>	</a:t>
              </a:r>
              <a:r>
                <a:rPr lang="fa-IR" sz="1200" dirty="0"/>
                <a:t>طی 10 روز 3 پیامک اطلاع رسانی	         رویت (تاریخ رویت = تاریخ ابلاغ)</a:t>
              </a:r>
            </a:p>
            <a:p>
              <a:pPr>
                <a:lnSpc>
                  <a:spcPct val="100000"/>
                </a:lnSpc>
              </a:pPr>
              <a:r>
                <a:rPr lang="fa-IR" sz="1200" dirty="0"/>
                <a:t>			          عدم رویت ( روز یازدهم = تاریخ ابلاغ)</a:t>
              </a:r>
            </a:p>
            <a:p>
              <a:pPr>
                <a:lnSpc>
                  <a:spcPct val="100000"/>
                </a:lnSpc>
              </a:pPr>
              <a:endParaRPr lang="fa-IR" sz="900" dirty="0"/>
            </a:p>
            <a:p>
              <a:pPr>
                <a:lnSpc>
                  <a:spcPct val="100000"/>
                </a:lnSpc>
              </a:pPr>
              <a:r>
                <a:rPr lang="fa-IR" sz="1200" dirty="0"/>
                <a:t>	عدم فعالسازی ابلاغ الکترونیکی	 	پیامک اطلاع رسانی به شماره متعلق به مودی(مدیریت) در حکم ابلاغ</a:t>
              </a:r>
            </a:p>
            <a:p>
              <a:pPr>
                <a:lnSpc>
                  <a:spcPct val="100000"/>
                </a:lnSpc>
              </a:pPr>
              <a:endParaRPr lang="fa-IR" sz="700" dirty="0"/>
            </a:p>
            <a:p>
              <a:pPr>
                <a:lnSpc>
                  <a:spcPct val="100000"/>
                </a:lnSpc>
              </a:pPr>
              <a:r>
                <a:rPr lang="fa-IR" sz="1200" dirty="0"/>
                <a:t>	در صورت غیر فعالسازی حساب کاربری مودی (باید ابلاغ فیزیکی انجام شود)</a:t>
              </a:r>
              <a:r>
                <a:rPr lang="fa-IR" dirty="0"/>
                <a:t>	</a:t>
              </a:r>
            </a:p>
          </p:txBody>
        </p:sp>
        <p:sp>
          <p:nvSpPr>
            <p:cNvPr id="5" name="Right Bracket 4"/>
            <p:cNvSpPr/>
            <p:nvPr/>
          </p:nvSpPr>
          <p:spPr>
            <a:xfrm>
              <a:off x="5448834" y="3078314"/>
              <a:ext cx="45719" cy="413787"/>
            </a:xfrm>
            <a:prstGeom prst="rightBracket">
              <a:avLst/>
            </a:prstGeom>
          </p:spPr>
          <p:style>
            <a:lnRef idx="1">
              <a:schemeClr val="accent6"/>
            </a:lnRef>
            <a:fillRef idx="0">
              <a:schemeClr val="accent6"/>
            </a:fillRef>
            <a:effectRef idx="0">
              <a:schemeClr val="accent6"/>
            </a:effectRef>
            <a:fontRef idx="minor">
              <a:schemeClr val="tx1"/>
            </a:fontRef>
          </p:style>
          <p:txBody>
            <a:bodyPr rtlCol="1" anchor="ctr"/>
            <a:lstStyle/>
            <a:p>
              <a:pPr algn="ctr"/>
              <a:endParaRPr lang="fa-IR"/>
            </a:p>
          </p:txBody>
        </p:sp>
        <p:cxnSp>
          <p:nvCxnSpPr>
            <p:cNvPr id="11" name="Straight Arrow Connector 10"/>
            <p:cNvCxnSpPr/>
            <p:nvPr/>
          </p:nvCxnSpPr>
          <p:spPr>
            <a:xfrm flipH="1">
              <a:off x="4932040" y="3867894"/>
              <a:ext cx="602354"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40101"/>
            <a:ext cx="2587745" cy="2052000"/>
          </a:xfrm>
          <a:prstGeom prst="ellipse">
            <a:avLst/>
          </a:prstGeom>
          <a:ln>
            <a:noFill/>
          </a:ln>
          <a:effectLst>
            <a:softEdge rad="112500"/>
          </a:effectLst>
        </p:spPr>
      </p:pic>
      <p:cxnSp>
        <p:nvCxnSpPr>
          <p:cNvPr id="8" name="Straight Connector 7">
            <a:extLst>
              <a:ext uri="{FF2B5EF4-FFF2-40B4-BE49-F238E27FC236}">
                <a16:creationId xmlns:a16="http://schemas.microsoft.com/office/drawing/2014/main" id="{67DC672F-75E9-E3A4-1554-3AA42C6774A9}"/>
              </a:ext>
            </a:extLst>
          </p:cNvPr>
          <p:cNvCxnSpPr/>
          <p:nvPr/>
        </p:nvCxnSpPr>
        <p:spPr>
          <a:xfrm flipH="1">
            <a:off x="1115616" y="3723878"/>
            <a:ext cx="6336704" cy="360040"/>
          </a:xfrm>
          <a:prstGeom prst="line">
            <a:avLst/>
          </a:prstGeom>
          <a:ln>
            <a:solidFill>
              <a:srgbClr val="FE2C0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20CD84-65B7-0B13-AE41-B228383839F6}"/>
              </a:ext>
            </a:extLst>
          </p:cNvPr>
          <p:cNvCxnSpPr>
            <a:cxnSpLocks/>
          </p:cNvCxnSpPr>
          <p:nvPr/>
        </p:nvCxnSpPr>
        <p:spPr>
          <a:xfrm flipH="1" flipV="1">
            <a:off x="1275630" y="3694829"/>
            <a:ext cx="6193830" cy="370783"/>
          </a:xfrm>
          <a:prstGeom prst="line">
            <a:avLst/>
          </a:prstGeom>
          <a:ln>
            <a:solidFill>
              <a:srgbClr val="FE2C0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85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95736"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گزارشات رسیدگی و اجرای قرار کارشناسی</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25</a:t>
            </a:fld>
            <a:endParaRPr dirty="0"/>
          </a:p>
        </p:txBody>
      </p:sp>
      <p:sp>
        <p:nvSpPr>
          <p:cNvPr id="2" name="Text Placeholder 1"/>
          <p:cNvSpPr>
            <a:spLocks noGrp="1"/>
          </p:cNvSpPr>
          <p:nvPr>
            <p:ph type="body" idx="1"/>
          </p:nvPr>
        </p:nvSpPr>
        <p:spPr>
          <a:xfrm>
            <a:off x="827584" y="2355726"/>
            <a:ext cx="7171451"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درخواست کتبی دریافت گزارش رسیدگی</a:t>
            </a:r>
            <a:endParaRPr lang="fa-IR" sz="1100" b="1" dirty="0">
              <a:solidFill>
                <a:schemeClr val="accent4">
                  <a:lumMod val="50000"/>
                </a:schemeClr>
              </a:solidFill>
              <a:effectLst>
                <a:outerShdw blurRad="38100" dist="38100" dir="2700000" algn="tl">
                  <a:srgbClr val="000000">
                    <a:alpha val="43137"/>
                  </a:srgbClr>
                </a:outerShdw>
              </a:effectLst>
              <a:cs typeface="B Nazanin" panose="00000400000000000000" pitchFamily="2" charset="-78"/>
            </a:endParaRPr>
          </a:p>
          <a:p>
            <a:pPr marL="101600" indent="0" algn="just" rtl="1">
              <a:buNone/>
            </a:pPr>
            <a:r>
              <a:rPr lang="fa-IR" sz="1400" dirty="0">
                <a:solidFill>
                  <a:schemeClr val="accent4">
                    <a:lumMod val="50000"/>
                  </a:schemeClr>
                </a:solidFill>
                <a:cs typeface="B Nazanin" panose="00000400000000000000" pitchFamily="2" charset="-78"/>
              </a:rPr>
              <a:t> در اجرای </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ماده 237 ق م م</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بند 25 دستورالعمل دادرسی مالیاتی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ماده 35 آیین نامه ماده 219 ق.م.م</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ctr" rtl="1">
              <a:buNone/>
            </a:pPr>
            <a:r>
              <a:rPr lang="fa-IR" sz="1400" dirty="0">
                <a:solidFill>
                  <a:schemeClr val="accent4">
                    <a:lumMod val="50000"/>
                  </a:schemeClr>
                </a:solidFill>
                <a:cs typeface="B Nazanin" panose="00000400000000000000" pitchFamily="2" charset="-78"/>
              </a:rPr>
              <a:t>لوایح اعتراضی و دفاعی می بایست، بر اساس گزارشات رسیدگی تنظیم گردد.</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707835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a:xfrm>
            <a:off x="-425590" y="372381"/>
            <a:ext cx="8679898" cy="543185"/>
          </a:xfrm>
          <a:noFill/>
          <a:ln>
            <a:noFill/>
          </a:ln>
        </p:spPr>
        <p:txBody>
          <a:bodyPr spcFirstLastPara="1" wrap="square" lIns="91425" tIns="91425" rIns="91425" bIns="91425" anchor="ctr" anchorCtr="0">
            <a:noAutofit/>
          </a:bodyPr>
          <a:lstStyle/>
          <a:p>
            <a:pPr algn="r">
              <a:spcBef>
                <a:spcPts val="0"/>
              </a:spcBef>
              <a:buClr>
                <a:schemeClr val="lt1"/>
              </a:buClr>
              <a:buSzPts val="2000"/>
              <a:buFont typeface="Roboto Condensed"/>
            </a:pPr>
            <a:r>
              <a:rPr lang="fa-IR" sz="2000" b="1" dirty="0">
                <a:solidFill>
                  <a:schemeClr val="lt1"/>
                </a:solidFill>
                <a:latin typeface="Roboto Condensed"/>
                <a:ea typeface="Roboto Condensed"/>
                <a:cs typeface="B Mitra" panose="00000400000000000000" pitchFamily="2" charset="-78"/>
                <a:sym typeface="Roboto Condensed"/>
              </a:rPr>
              <a:t>مراحل دادرسی مالیاتی</a:t>
            </a:r>
            <a:endParaRPr lang="en-US" sz="2000" b="1" dirty="0">
              <a:solidFill>
                <a:schemeClr val="lt1"/>
              </a:solidFill>
              <a:latin typeface="Roboto Condensed"/>
              <a:ea typeface="Roboto Condensed"/>
              <a:cs typeface="B Mitra" panose="00000400000000000000" pitchFamily="2" charset="-78"/>
              <a:sym typeface="Roboto Condensed"/>
            </a:endParaRPr>
          </a:p>
        </p:txBody>
      </p:sp>
      <p:grpSp>
        <p:nvGrpSpPr>
          <p:cNvPr id="37" name="Group 36"/>
          <p:cNvGrpSpPr/>
          <p:nvPr/>
        </p:nvGrpSpPr>
        <p:grpSpPr>
          <a:xfrm>
            <a:off x="678984" y="2529449"/>
            <a:ext cx="7782437" cy="1914509"/>
            <a:chOff x="678984" y="2529449"/>
            <a:chExt cx="7782437" cy="1914509"/>
          </a:xfrm>
        </p:grpSpPr>
        <p:grpSp>
          <p:nvGrpSpPr>
            <p:cNvPr id="36" name="Group 35"/>
            <p:cNvGrpSpPr/>
            <p:nvPr/>
          </p:nvGrpSpPr>
          <p:grpSpPr>
            <a:xfrm>
              <a:off x="678984" y="3467120"/>
              <a:ext cx="7782437" cy="162018"/>
              <a:chOff x="678984" y="3467120"/>
              <a:chExt cx="7782437" cy="162018"/>
            </a:xfrm>
          </p:grpSpPr>
          <p:sp>
            <p:nvSpPr>
              <p:cNvPr id="4" name="Right Arrow 10">
                <a:extLst>
                  <a:ext uri="{FF2B5EF4-FFF2-40B4-BE49-F238E27FC236}">
                    <a16:creationId xmlns:a16="http://schemas.microsoft.com/office/drawing/2014/main" id="{A73C4979-A370-40C7-B157-C2E108448A3D}"/>
                  </a:ext>
                </a:extLst>
              </p:cNvPr>
              <p:cNvSpPr/>
              <p:nvPr/>
            </p:nvSpPr>
            <p:spPr>
              <a:xfrm flipH="1">
                <a:off x="678984" y="3467120"/>
                <a:ext cx="7644255" cy="162018"/>
              </a:xfrm>
              <a:prstGeom prst="rightArrow">
                <a:avLst>
                  <a:gd name="adj1" fmla="val 45068"/>
                  <a:gd name="adj2" fmla="val 666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5" name="Oval 4">
                <a:extLst>
                  <a:ext uri="{FF2B5EF4-FFF2-40B4-BE49-F238E27FC236}">
                    <a16:creationId xmlns:a16="http://schemas.microsoft.com/office/drawing/2014/main" id="{82525AAC-E3B9-4DA6-AD55-DEEF81E7D1EF}"/>
                  </a:ext>
                </a:extLst>
              </p:cNvPr>
              <p:cNvSpPr/>
              <p:nvPr/>
            </p:nvSpPr>
            <p:spPr>
              <a:xfrm flipH="1">
                <a:off x="8299403" y="3467120"/>
                <a:ext cx="162018" cy="16201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grpSp>
          <p:nvGrpSpPr>
            <p:cNvPr id="29" name="Group 28"/>
            <p:cNvGrpSpPr/>
            <p:nvPr/>
          </p:nvGrpSpPr>
          <p:grpSpPr>
            <a:xfrm>
              <a:off x="7466859" y="3251184"/>
              <a:ext cx="593891" cy="961943"/>
              <a:chOff x="7466859" y="3251184"/>
              <a:chExt cx="593891" cy="961943"/>
            </a:xfrm>
          </p:grpSpPr>
          <p:sp>
            <p:nvSpPr>
              <p:cNvPr id="7" name="Oval 6">
                <a:extLst>
                  <a:ext uri="{FF2B5EF4-FFF2-40B4-BE49-F238E27FC236}">
                    <a16:creationId xmlns:a16="http://schemas.microsoft.com/office/drawing/2014/main" id="{399B954A-77EB-4D02-84F7-BA04230C5FFB}"/>
                  </a:ext>
                </a:extLst>
              </p:cNvPr>
              <p:cNvSpPr/>
              <p:nvPr/>
            </p:nvSpPr>
            <p:spPr>
              <a:xfrm>
                <a:off x="7466859" y="3251184"/>
                <a:ext cx="593891" cy="593891"/>
              </a:xfrm>
              <a:prstGeom prst="ellipse">
                <a:avLst/>
              </a:prstGeom>
              <a:solidFill>
                <a:schemeClr val="bg1"/>
              </a:solid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8" name="Down Arrow 13">
                <a:extLst>
                  <a:ext uri="{FF2B5EF4-FFF2-40B4-BE49-F238E27FC236}">
                    <a16:creationId xmlns:a16="http://schemas.microsoft.com/office/drawing/2014/main" id="{4399247D-D19E-42BA-81A6-45397C20905D}"/>
                  </a:ext>
                </a:extLst>
              </p:cNvPr>
              <p:cNvSpPr/>
              <p:nvPr/>
            </p:nvSpPr>
            <p:spPr>
              <a:xfrm>
                <a:off x="7628788" y="3889091"/>
                <a:ext cx="270030" cy="32403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grpSp>
          <p:nvGrpSpPr>
            <p:cNvPr id="28" name="Group 27"/>
            <p:cNvGrpSpPr/>
            <p:nvPr/>
          </p:nvGrpSpPr>
          <p:grpSpPr>
            <a:xfrm>
              <a:off x="1039210" y="2927148"/>
              <a:ext cx="593891" cy="917927"/>
              <a:chOff x="1039210" y="2927148"/>
              <a:chExt cx="593891" cy="917927"/>
            </a:xfrm>
          </p:grpSpPr>
          <p:sp>
            <p:nvSpPr>
              <p:cNvPr id="10" name="Oval 9">
                <a:extLst>
                  <a:ext uri="{FF2B5EF4-FFF2-40B4-BE49-F238E27FC236}">
                    <a16:creationId xmlns:a16="http://schemas.microsoft.com/office/drawing/2014/main" id="{E285F47F-32CE-4E59-A970-653F1CA65BE3}"/>
                  </a:ext>
                </a:extLst>
              </p:cNvPr>
              <p:cNvSpPr/>
              <p:nvPr/>
            </p:nvSpPr>
            <p:spPr>
              <a:xfrm>
                <a:off x="1039210" y="3251184"/>
                <a:ext cx="593891" cy="593891"/>
              </a:xfrm>
              <a:prstGeom prst="ellipse">
                <a:avLst/>
              </a:prstGeom>
              <a:solidFill>
                <a:schemeClr val="bg1"/>
              </a:solid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11" name="Down Arrow 14">
                <a:extLst>
                  <a:ext uri="{FF2B5EF4-FFF2-40B4-BE49-F238E27FC236}">
                    <a16:creationId xmlns:a16="http://schemas.microsoft.com/office/drawing/2014/main" id="{EB78E9E5-55D1-4A31-B8B2-985A4E899D7D}"/>
                  </a:ext>
                </a:extLst>
              </p:cNvPr>
              <p:cNvSpPr/>
              <p:nvPr/>
            </p:nvSpPr>
            <p:spPr>
              <a:xfrm rot="10800000">
                <a:off x="1201140" y="2927148"/>
                <a:ext cx="270030" cy="324036"/>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12" name="TextBox 11">
              <a:extLst>
                <a:ext uri="{FF2B5EF4-FFF2-40B4-BE49-F238E27FC236}">
                  <a16:creationId xmlns:a16="http://schemas.microsoft.com/office/drawing/2014/main" id="{4591DE2E-AB2F-47F7-A0A9-2ACBF95CC4FC}"/>
                </a:ext>
              </a:extLst>
            </p:cNvPr>
            <p:cNvSpPr txBox="1"/>
            <p:nvPr/>
          </p:nvSpPr>
          <p:spPr>
            <a:xfrm>
              <a:off x="7457352" y="3394241"/>
              <a:ext cx="612908" cy="307777"/>
            </a:xfrm>
            <a:prstGeom prst="rect">
              <a:avLst/>
            </a:prstGeom>
            <a:noFill/>
          </p:spPr>
          <p:txBody>
            <a:bodyPr wrap="square" rtlCol="0" anchor="ctr">
              <a:spAutoFit/>
            </a:bodyPr>
            <a:lstStyle/>
            <a:p>
              <a:pPr algn="ctr" defTabSz="685800">
                <a:buClrTx/>
                <a:defRPr/>
              </a:pPr>
              <a:r>
                <a:rPr lang="fa-IR" altLang="ko-KR" b="1" dirty="0">
                  <a:solidFill>
                    <a:schemeClr val="accent4">
                      <a:lumMod val="50000"/>
                    </a:schemeClr>
                  </a:solidFill>
                  <a:latin typeface="Roboto Condensed Light"/>
                  <a:ea typeface="Roboto Condensed Light"/>
                  <a:cs typeface="B Nazanin" panose="00000400000000000000" pitchFamily="2" charset="-78"/>
                  <a:sym typeface="Roboto Condensed Light"/>
                </a:rPr>
                <a:t>238</a:t>
              </a:r>
              <a:endParaRPr lang="ko-KR" altLang="en-US" b="1" dirty="0">
                <a:solidFill>
                  <a:schemeClr val="accent4">
                    <a:lumMod val="50000"/>
                  </a:schemeClr>
                </a:solidFill>
                <a:latin typeface="Roboto Condensed Light"/>
                <a:ea typeface="Roboto Condensed Light"/>
                <a:cs typeface="B Nazanin" panose="00000400000000000000" pitchFamily="2" charset="-78"/>
                <a:sym typeface="Roboto Condensed Light"/>
              </a:endParaRPr>
            </a:p>
          </p:txBody>
        </p:sp>
        <p:sp>
          <p:nvSpPr>
            <p:cNvPr id="13" name="TextBox 12">
              <a:extLst>
                <a:ext uri="{FF2B5EF4-FFF2-40B4-BE49-F238E27FC236}">
                  <a16:creationId xmlns:a16="http://schemas.microsoft.com/office/drawing/2014/main" id="{56701E69-5717-40BE-9A34-CFDB34815ECD}"/>
                </a:ext>
              </a:extLst>
            </p:cNvPr>
            <p:cNvSpPr txBox="1"/>
            <p:nvPr/>
          </p:nvSpPr>
          <p:spPr>
            <a:xfrm>
              <a:off x="1006764" y="3326431"/>
              <a:ext cx="612908" cy="446276"/>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173 </a:t>
              </a:r>
            </a:p>
            <a:p>
              <a:r>
                <a:rPr lang="fa-IR" altLang="ko-KR" sz="900" dirty="0"/>
                <a:t>ق ا</a:t>
              </a:r>
              <a:endParaRPr lang="ko-KR" altLang="en-US" sz="900" dirty="0"/>
            </a:p>
          </p:txBody>
        </p:sp>
        <p:sp>
          <p:nvSpPr>
            <p:cNvPr id="14" name="Rectangle 29">
              <a:extLst>
                <a:ext uri="{FF2B5EF4-FFF2-40B4-BE49-F238E27FC236}">
                  <a16:creationId xmlns:a16="http://schemas.microsoft.com/office/drawing/2014/main" id="{39FDD600-FDDE-40EA-8E4A-17274F63A11E}"/>
                </a:ext>
              </a:extLst>
            </p:cNvPr>
            <p:cNvSpPr/>
            <p:nvPr/>
          </p:nvSpPr>
          <p:spPr>
            <a:xfrm>
              <a:off x="7250747" y="2731857"/>
              <a:ext cx="1026114"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16" name="Rectangle 29">
              <a:extLst>
                <a:ext uri="{FF2B5EF4-FFF2-40B4-BE49-F238E27FC236}">
                  <a16:creationId xmlns:a16="http://schemas.microsoft.com/office/drawing/2014/main" id="{F9FA142B-7B6A-4E82-9DB6-E679F24765B7}"/>
                </a:ext>
              </a:extLst>
            </p:cNvPr>
            <p:cNvSpPr/>
            <p:nvPr/>
          </p:nvSpPr>
          <p:spPr>
            <a:xfrm rot="10800000">
              <a:off x="833259" y="3962834"/>
              <a:ext cx="1005797"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17" name="TextBox 16">
              <a:extLst>
                <a:ext uri="{FF2B5EF4-FFF2-40B4-BE49-F238E27FC236}">
                  <a16:creationId xmlns:a16="http://schemas.microsoft.com/office/drawing/2014/main" id="{419F954F-9983-4EE8-B823-011925005BDB}"/>
                </a:ext>
              </a:extLst>
            </p:cNvPr>
            <p:cNvSpPr txBox="1"/>
            <p:nvPr/>
          </p:nvSpPr>
          <p:spPr>
            <a:xfrm>
              <a:off x="745651" y="3982293"/>
              <a:ext cx="1181008" cy="46166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sz="1100" dirty="0"/>
                <a:t>دیوان عدالت اداری</a:t>
              </a:r>
              <a:endParaRPr lang="ko-KR" altLang="en-US" sz="1100" dirty="0"/>
            </a:p>
          </p:txBody>
        </p:sp>
        <p:grpSp>
          <p:nvGrpSpPr>
            <p:cNvPr id="27" name="Group 26"/>
            <p:cNvGrpSpPr/>
            <p:nvPr/>
          </p:nvGrpSpPr>
          <p:grpSpPr>
            <a:xfrm>
              <a:off x="3610270" y="2927148"/>
              <a:ext cx="593891" cy="917927"/>
              <a:chOff x="3610270" y="2927148"/>
              <a:chExt cx="593891" cy="917927"/>
            </a:xfrm>
          </p:grpSpPr>
          <p:sp>
            <p:nvSpPr>
              <p:cNvPr id="22" name="Oval 21">
                <a:extLst>
                  <a:ext uri="{FF2B5EF4-FFF2-40B4-BE49-F238E27FC236}">
                    <a16:creationId xmlns:a16="http://schemas.microsoft.com/office/drawing/2014/main" id="{9D6D9623-2669-41F5-9902-18C2FC042FC0}"/>
                  </a:ext>
                </a:extLst>
              </p:cNvPr>
              <p:cNvSpPr/>
              <p:nvPr/>
            </p:nvSpPr>
            <p:spPr>
              <a:xfrm>
                <a:off x="3610270" y="3251184"/>
                <a:ext cx="593891" cy="593891"/>
              </a:xfrm>
              <a:prstGeom prst="ellipse">
                <a:avLst/>
              </a:prstGeom>
              <a:solidFill>
                <a:schemeClr val="bg1"/>
              </a:solid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23" name="Down Arrow 15">
                <a:extLst>
                  <a:ext uri="{FF2B5EF4-FFF2-40B4-BE49-F238E27FC236}">
                    <a16:creationId xmlns:a16="http://schemas.microsoft.com/office/drawing/2014/main" id="{42CADE82-CDA0-484D-B64A-EF2C7E9D375B}"/>
                  </a:ext>
                </a:extLst>
              </p:cNvPr>
              <p:cNvSpPr/>
              <p:nvPr/>
            </p:nvSpPr>
            <p:spPr>
              <a:xfrm rot="10800000">
                <a:off x="3772200" y="2927148"/>
                <a:ext cx="270030" cy="32403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24" name="TextBox 23">
              <a:extLst>
                <a:ext uri="{FF2B5EF4-FFF2-40B4-BE49-F238E27FC236}">
                  <a16:creationId xmlns:a16="http://schemas.microsoft.com/office/drawing/2014/main" id="{0BACED7C-8204-4CE5-854B-6226F1294BF5}"/>
                </a:ext>
              </a:extLst>
            </p:cNvPr>
            <p:cNvSpPr txBox="1"/>
            <p:nvPr/>
          </p:nvSpPr>
          <p:spPr>
            <a:xfrm>
              <a:off x="3600763" y="3395105"/>
              <a:ext cx="612908" cy="307777"/>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251</a:t>
              </a:r>
              <a:endParaRPr lang="ko-KR" altLang="en-US" dirty="0"/>
            </a:p>
          </p:txBody>
        </p:sp>
        <p:sp>
          <p:nvSpPr>
            <p:cNvPr id="25" name="Rectangle 29">
              <a:extLst>
                <a:ext uri="{FF2B5EF4-FFF2-40B4-BE49-F238E27FC236}">
                  <a16:creationId xmlns:a16="http://schemas.microsoft.com/office/drawing/2014/main" id="{C43057D1-4923-4AB0-8E09-EAA9FDFEEC98}"/>
                </a:ext>
              </a:extLst>
            </p:cNvPr>
            <p:cNvSpPr/>
            <p:nvPr/>
          </p:nvSpPr>
          <p:spPr>
            <a:xfrm rot="10800000">
              <a:off x="3404319" y="3977121"/>
              <a:ext cx="1005797"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26" name="TextBox 25">
              <a:extLst>
                <a:ext uri="{FF2B5EF4-FFF2-40B4-BE49-F238E27FC236}">
                  <a16:creationId xmlns:a16="http://schemas.microsoft.com/office/drawing/2014/main" id="{8B077FD0-AC53-4E7A-B7D8-6BA9513F12C3}"/>
                </a:ext>
              </a:extLst>
            </p:cNvPr>
            <p:cNvSpPr txBox="1"/>
            <p:nvPr/>
          </p:nvSpPr>
          <p:spPr>
            <a:xfrm>
              <a:off x="3323855" y="4074627"/>
              <a:ext cx="1181008" cy="2769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dirty="0"/>
                <a:t>شورایعالی مالیاتی</a:t>
              </a:r>
              <a:endParaRPr lang="ko-KR" altLang="en-US" dirty="0"/>
            </a:p>
          </p:txBody>
        </p:sp>
        <p:grpSp>
          <p:nvGrpSpPr>
            <p:cNvPr id="20" name="Group 19"/>
            <p:cNvGrpSpPr/>
            <p:nvPr/>
          </p:nvGrpSpPr>
          <p:grpSpPr>
            <a:xfrm>
              <a:off x="6181330" y="2927148"/>
              <a:ext cx="593891" cy="917927"/>
              <a:chOff x="6181330" y="2927148"/>
              <a:chExt cx="593891" cy="917927"/>
            </a:xfrm>
          </p:grpSpPr>
          <p:sp>
            <p:nvSpPr>
              <p:cNvPr id="31" name="Oval 30">
                <a:extLst>
                  <a:ext uri="{FF2B5EF4-FFF2-40B4-BE49-F238E27FC236}">
                    <a16:creationId xmlns:a16="http://schemas.microsoft.com/office/drawing/2014/main" id="{8845CB02-0A69-40DD-9ED5-70A768FD73BD}"/>
                  </a:ext>
                </a:extLst>
              </p:cNvPr>
              <p:cNvSpPr/>
              <p:nvPr/>
            </p:nvSpPr>
            <p:spPr>
              <a:xfrm>
                <a:off x="6181330" y="3251184"/>
                <a:ext cx="593891" cy="593891"/>
              </a:xfrm>
              <a:prstGeom prst="ellipse">
                <a:avLst/>
              </a:prstGeom>
              <a:solidFill>
                <a:schemeClr val="bg1"/>
              </a:solid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32" name="Down Arrow 16">
                <a:extLst>
                  <a:ext uri="{FF2B5EF4-FFF2-40B4-BE49-F238E27FC236}">
                    <a16:creationId xmlns:a16="http://schemas.microsoft.com/office/drawing/2014/main" id="{05AAA316-C197-4FCC-B37B-386B38F62EDD}"/>
                  </a:ext>
                </a:extLst>
              </p:cNvPr>
              <p:cNvSpPr/>
              <p:nvPr/>
            </p:nvSpPr>
            <p:spPr>
              <a:xfrm rot="10800000">
                <a:off x="6343260" y="2927148"/>
                <a:ext cx="270030" cy="324036"/>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33" name="TextBox 32">
              <a:extLst>
                <a:ext uri="{FF2B5EF4-FFF2-40B4-BE49-F238E27FC236}">
                  <a16:creationId xmlns:a16="http://schemas.microsoft.com/office/drawing/2014/main" id="{092FE11B-00AD-496D-9C60-09951C85C28A}"/>
                </a:ext>
              </a:extLst>
            </p:cNvPr>
            <p:cNvSpPr txBox="1"/>
            <p:nvPr/>
          </p:nvSpPr>
          <p:spPr>
            <a:xfrm>
              <a:off x="6171823" y="3394529"/>
              <a:ext cx="612908" cy="307777"/>
            </a:xfrm>
            <a:prstGeom prst="rect">
              <a:avLst/>
            </a:prstGeom>
            <a:noFill/>
          </p:spPr>
          <p:txBody>
            <a:bodyPr wrap="square" rtlCol="0" anchor="ctr">
              <a:spAutoFit/>
            </a:bodyPr>
            <a:lstStyle>
              <a:defPPr marR="0" lvl="0" algn="l" rtl="0">
                <a:lnSpc>
                  <a:spcPct val="100000"/>
                </a:lnSpc>
                <a:spcBef>
                  <a:spcPts val="0"/>
                </a:spcBef>
                <a:spcAft>
                  <a:spcPts val="0"/>
                </a:spcAft>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244</a:t>
              </a:r>
              <a:endParaRPr lang="ko-KR" altLang="en-US" dirty="0"/>
            </a:p>
          </p:txBody>
        </p:sp>
        <p:sp>
          <p:nvSpPr>
            <p:cNvPr id="34" name="Rectangle 29">
              <a:extLst>
                <a:ext uri="{FF2B5EF4-FFF2-40B4-BE49-F238E27FC236}">
                  <a16:creationId xmlns:a16="http://schemas.microsoft.com/office/drawing/2014/main" id="{09A6FCCA-659C-4102-943A-75AD28C7EBE0}"/>
                </a:ext>
              </a:extLst>
            </p:cNvPr>
            <p:cNvSpPr/>
            <p:nvPr/>
          </p:nvSpPr>
          <p:spPr>
            <a:xfrm rot="10800000">
              <a:off x="5975379" y="3991409"/>
              <a:ext cx="1005797"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35" name="TextBox 34">
              <a:extLst>
                <a:ext uri="{FF2B5EF4-FFF2-40B4-BE49-F238E27FC236}">
                  <a16:creationId xmlns:a16="http://schemas.microsoft.com/office/drawing/2014/main" id="{41C00108-EAD9-468C-BB73-9E5329226854}"/>
                </a:ext>
              </a:extLst>
            </p:cNvPr>
            <p:cNvSpPr txBox="1"/>
            <p:nvPr/>
          </p:nvSpPr>
          <p:spPr>
            <a:xfrm>
              <a:off x="5887773" y="4144092"/>
              <a:ext cx="1181008" cy="253916"/>
            </a:xfrm>
            <a:prstGeom prst="rect">
              <a:avLst/>
            </a:prstGeom>
            <a:noFill/>
          </p:spPr>
          <p:txBody>
            <a:bodyPr wrap="square" rtlCol="0" anchor="ctr">
              <a:spAutoFit/>
            </a:bodyPr>
            <a:lstStyle/>
            <a:p>
              <a:pPr algn="ctr" defTabSz="685800">
                <a:buClrTx/>
                <a:defRPr/>
              </a:pPr>
              <a:r>
                <a:rPr lang="fa-IR" altLang="ko-KR" sz="1050" b="1" kern="1200" dirty="0">
                  <a:solidFill>
                    <a:prstClr val="white"/>
                  </a:solidFill>
                  <a:cs typeface="+mn-cs"/>
                </a:rPr>
                <a:t>هیات بدوی</a:t>
              </a:r>
              <a:endParaRPr lang="ko-KR" altLang="en-US" sz="1050" b="1" kern="1200" dirty="0">
                <a:solidFill>
                  <a:prstClr val="white"/>
                </a:solidFill>
                <a:cs typeface="+mn-cs"/>
              </a:endParaRPr>
            </a:p>
          </p:txBody>
        </p:sp>
        <p:grpSp>
          <p:nvGrpSpPr>
            <p:cNvPr id="19" name="Group 18"/>
            <p:cNvGrpSpPr/>
            <p:nvPr/>
          </p:nvGrpSpPr>
          <p:grpSpPr>
            <a:xfrm>
              <a:off x="2324740" y="3251184"/>
              <a:ext cx="593891" cy="961943"/>
              <a:chOff x="2324740" y="3251184"/>
              <a:chExt cx="593891" cy="961943"/>
            </a:xfrm>
          </p:grpSpPr>
          <p:sp>
            <p:nvSpPr>
              <p:cNvPr id="40" name="Oval 39">
                <a:extLst>
                  <a:ext uri="{FF2B5EF4-FFF2-40B4-BE49-F238E27FC236}">
                    <a16:creationId xmlns:a16="http://schemas.microsoft.com/office/drawing/2014/main" id="{59AAE1A9-24F2-40E6-AC8E-CF168E59DCD4}"/>
                  </a:ext>
                </a:extLst>
              </p:cNvPr>
              <p:cNvSpPr/>
              <p:nvPr/>
            </p:nvSpPr>
            <p:spPr>
              <a:xfrm>
                <a:off x="2324740" y="3251184"/>
                <a:ext cx="593891" cy="593891"/>
              </a:xfrm>
              <a:prstGeom prst="ellipse">
                <a:avLst/>
              </a:prstGeom>
              <a:solidFill>
                <a:schemeClr val="bg1"/>
              </a:solid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41" name="Down Arrow 1">
                <a:extLst>
                  <a:ext uri="{FF2B5EF4-FFF2-40B4-BE49-F238E27FC236}">
                    <a16:creationId xmlns:a16="http://schemas.microsoft.com/office/drawing/2014/main" id="{8FB003A0-7A37-443C-AB15-0F9B36E5ECDD}"/>
                  </a:ext>
                </a:extLst>
              </p:cNvPr>
              <p:cNvSpPr/>
              <p:nvPr/>
            </p:nvSpPr>
            <p:spPr>
              <a:xfrm>
                <a:off x="2486670" y="3889091"/>
                <a:ext cx="270030" cy="32403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42" name="TextBox 41">
              <a:extLst>
                <a:ext uri="{FF2B5EF4-FFF2-40B4-BE49-F238E27FC236}">
                  <a16:creationId xmlns:a16="http://schemas.microsoft.com/office/drawing/2014/main" id="{F246D334-7EB7-4FC5-9428-9EB5CE9EA8EC}"/>
                </a:ext>
              </a:extLst>
            </p:cNvPr>
            <p:cNvSpPr txBox="1"/>
            <p:nvPr/>
          </p:nvSpPr>
          <p:spPr>
            <a:xfrm>
              <a:off x="2315233" y="3326143"/>
              <a:ext cx="612908" cy="446276"/>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251 </a:t>
              </a:r>
              <a:r>
                <a:rPr lang="fa-IR" altLang="ko-KR" sz="900" dirty="0"/>
                <a:t>مکرر</a:t>
              </a:r>
              <a:endParaRPr lang="ko-KR" altLang="en-US" sz="900" dirty="0"/>
            </a:p>
          </p:txBody>
        </p:sp>
        <p:sp>
          <p:nvSpPr>
            <p:cNvPr id="43" name="Rectangle 29">
              <a:extLst>
                <a:ext uri="{FF2B5EF4-FFF2-40B4-BE49-F238E27FC236}">
                  <a16:creationId xmlns:a16="http://schemas.microsoft.com/office/drawing/2014/main" id="{53AE4FF5-EF66-4473-94EF-6788D3939ECA}"/>
                </a:ext>
              </a:extLst>
            </p:cNvPr>
            <p:cNvSpPr/>
            <p:nvPr/>
          </p:nvSpPr>
          <p:spPr>
            <a:xfrm>
              <a:off x="2108629" y="2731857"/>
              <a:ext cx="1026114"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44" name="TextBox 43">
              <a:extLst>
                <a:ext uri="{FF2B5EF4-FFF2-40B4-BE49-F238E27FC236}">
                  <a16:creationId xmlns:a16="http://schemas.microsoft.com/office/drawing/2014/main" id="{2AA4A0AF-D11C-47B7-9878-7BCFCE2088DA}"/>
                </a:ext>
              </a:extLst>
            </p:cNvPr>
            <p:cNvSpPr txBox="1"/>
            <p:nvPr/>
          </p:nvSpPr>
          <p:spPr>
            <a:xfrm>
              <a:off x="1989700" y="2684498"/>
              <a:ext cx="1181008" cy="2769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dirty="0"/>
                <a:t>وزیر اقتصاد</a:t>
              </a:r>
              <a:endParaRPr lang="ko-KR" altLang="en-US" dirty="0"/>
            </a:p>
          </p:txBody>
        </p:sp>
        <p:grpSp>
          <p:nvGrpSpPr>
            <p:cNvPr id="15" name="Group 14"/>
            <p:cNvGrpSpPr/>
            <p:nvPr/>
          </p:nvGrpSpPr>
          <p:grpSpPr>
            <a:xfrm>
              <a:off x="4895800" y="3251184"/>
              <a:ext cx="593891" cy="961943"/>
              <a:chOff x="4895800" y="3251184"/>
              <a:chExt cx="593891" cy="961943"/>
            </a:xfrm>
          </p:grpSpPr>
          <p:sp>
            <p:nvSpPr>
              <p:cNvPr id="49" name="Oval 48">
                <a:extLst>
                  <a:ext uri="{FF2B5EF4-FFF2-40B4-BE49-F238E27FC236}">
                    <a16:creationId xmlns:a16="http://schemas.microsoft.com/office/drawing/2014/main" id="{CE5515E8-FA4D-40C3-AEEA-83A2961FAA3B}"/>
                  </a:ext>
                </a:extLst>
              </p:cNvPr>
              <p:cNvSpPr/>
              <p:nvPr/>
            </p:nvSpPr>
            <p:spPr>
              <a:xfrm>
                <a:off x="4895800" y="3251184"/>
                <a:ext cx="593891" cy="593891"/>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50" name="Down Arrow 12">
                <a:extLst>
                  <a:ext uri="{FF2B5EF4-FFF2-40B4-BE49-F238E27FC236}">
                    <a16:creationId xmlns:a16="http://schemas.microsoft.com/office/drawing/2014/main" id="{82D164A2-392B-4202-B491-9E042898A600}"/>
                  </a:ext>
                </a:extLst>
              </p:cNvPr>
              <p:cNvSpPr/>
              <p:nvPr/>
            </p:nvSpPr>
            <p:spPr>
              <a:xfrm>
                <a:off x="5057730" y="3889091"/>
                <a:ext cx="270030" cy="32403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51" name="TextBox 50">
              <a:extLst>
                <a:ext uri="{FF2B5EF4-FFF2-40B4-BE49-F238E27FC236}">
                  <a16:creationId xmlns:a16="http://schemas.microsoft.com/office/drawing/2014/main" id="{98BEFA94-FFB1-4526-AF5D-AEAB3F903D17}"/>
                </a:ext>
              </a:extLst>
            </p:cNvPr>
            <p:cNvSpPr txBox="1"/>
            <p:nvPr/>
          </p:nvSpPr>
          <p:spPr>
            <a:xfrm>
              <a:off x="4886293" y="3394817"/>
              <a:ext cx="612908" cy="307777"/>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247</a:t>
              </a:r>
              <a:endParaRPr lang="ko-KR" altLang="en-US" dirty="0"/>
            </a:p>
          </p:txBody>
        </p:sp>
        <p:sp>
          <p:nvSpPr>
            <p:cNvPr id="52" name="Rectangle 29">
              <a:extLst>
                <a:ext uri="{FF2B5EF4-FFF2-40B4-BE49-F238E27FC236}">
                  <a16:creationId xmlns:a16="http://schemas.microsoft.com/office/drawing/2014/main" id="{88548538-02CF-4FA0-9EDB-404BB71EABED}"/>
                </a:ext>
              </a:extLst>
            </p:cNvPr>
            <p:cNvSpPr/>
            <p:nvPr/>
          </p:nvSpPr>
          <p:spPr>
            <a:xfrm>
              <a:off x="4679689" y="2731857"/>
              <a:ext cx="1026114"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53" name="TextBox 52">
              <a:extLst>
                <a:ext uri="{FF2B5EF4-FFF2-40B4-BE49-F238E27FC236}">
                  <a16:creationId xmlns:a16="http://schemas.microsoft.com/office/drawing/2014/main" id="{3135F8C9-5A09-4016-B61B-5FC2E7C260AB}"/>
                </a:ext>
              </a:extLst>
            </p:cNvPr>
            <p:cNvSpPr txBox="1"/>
            <p:nvPr/>
          </p:nvSpPr>
          <p:spPr>
            <a:xfrm>
              <a:off x="4604770" y="2529449"/>
              <a:ext cx="1181008" cy="52322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sz="1200" dirty="0"/>
                <a:t>هیات تجدید نظر</a:t>
              </a:r>
              <a:endParaRPr lang="ko-KR" altLang="en-US" sz="1200" dirty="0"/>
            </a:p>
          </p:txBody>
        </p:sp>
        <p:sp>
          <p:nvSpPr>
            <p:cNvPr id="60" name="TextBox 59">
              <a:extLst>
                <a:ext uri="{FF2B5EF4-FFF2-40B4-BE49-F238E27FC236}">
                  <a16:creationId xmlns:a16="http://schemas.microsoft.com/office/drawing/2014/main" id="{41C00108-EAD9-468C-BB73-9E5329226854}"/>
                </a:ext>
              </a:extLst>
            </p:cNvPr>
            <p:cNvSpPr txBox="1"/>
            <p:nvPr/>
          </p:nvSpPr>
          <p:spPr>
            <a:xfrm>
              <a:off x="7169728" y="2671968"/>
              <a:ext cx="1181008" cy="2769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sz="1400" dirty="0"/>
                <a:t>ممیز کل</a:t>
              </a:r>
              <a:endParaRPr lang="ko-KR" altLang="en-US" sz="1400" dirty="0"/>
            </a:p>
          </p:txBody>
        </p:sp>
      </p:grpSp>
      <p:pic>
        <p:nvPicPr>
          <p:cNvPr id="18" name="Picture 17"/>
          <p:cNvPicPr>
            <a:picLocks noChangeAspect="1"/>
          </p:cNvPicPr>
          <p:nvPr/>
        </p:nvPicPr>
        <p:blipFill rotWithShape="1">
          <a:blip r:embed="rId2">
            <a:extLst>
              <a:ext uri="{28A0092B-C50C-407E-A947-70E740481C1C}">
                <a14:useLocalDpi xmlns:a14="http://schemas.microsoft.com/office/drawing/2010/main" val="0"/>
              </a:ext>
            </a:extLst>
          </a:blip>
          <a:srcRect l="23124" t="17358" r="16754" b="13216"/>
          <a:stretch/>
        </p:blipFill>
        <p:spPr>
          <a:xfrm>
            <a:off x="4136718" y="1203598"/>
            <a:ext cx="1014000" cy="936000"/>
          </a:xfrm>
          <a:prstGeom prst="rect">
            <a:avLst/>
          </a:prstGeom>
        </p:spPr>
      </p:pic>
    </p:spTree>
    <p:extLst>
      <p:ext uri="{BB962C8B-B14F-4D97-AF65-F5344CB8AC3E}">
        <p14:creationId xmlns:p14="http://schemas.microsoft.com/office/powerpoint/2010/main" val="1995758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sym typeface="Roboto Condensed Light"/>
              </a:rPr>
              <a:t>ماده 238 ق.م.م </a:t>
            </a:r>
            <a:endParaRPr dirty="0">
              <a:cs typeface="B Mitra" panose="00000400000000000000" pitchFamily="2" charset="-78"/>
              <a:sym typeface="Roboto Condensed Light"/>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27</a:t>
            </a:fld>
            <a:endParaRPr dirty="0"/>
          </a:p>
        </p:txBody>
      </p:sp>
      <p:sp>
        <p:nvSpPr>
          <p:cNvPr id="2" name="Text Placeholder 1"/>
          <p:cNvSpPr>
            <a:spLocks noGrp="1"/>
          </p:cNvSpPr>
          <p:nvPr>
            <p:ph type="body" idx="1"/>
          </p:nvPr>
        </p:nvSpPr>
        <p:spPr>
          <a:xfrm>
            <a:off x="323528" y="2211710"/>
            <a:ext cx="7171451"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مرحله اداری و رفع حل اختلاف با اداره امور مالیاتی</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به برگ تشخیص 30 روز (روز ابلاغ و اقدام جز 30 روز نیست)</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حق انتخاب نماینده بند 3 ماده  244 </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لایحه اعتراضی بسیار با اهمیت</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 رسیدگی از طریق مسئول یا مسئولین مربوطه</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رسیدگی به اعتراض 45 روز از تاریخ اعتراض</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در صورت حضور وکیل پرداخت حق تمبر الزامیه</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امکان صدور برگ تشخیص اصلاحی وجود دارد</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546507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244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28</a:t>
            </a:fld>
            <a:endParaRPr dirty="0"/>
          </a:p>
        </p:txBody>
      </p:sp>
      <p:sp>
        <p:nvSpPr>
          <p:cNvPr id="2" name="Text Placeholder 1"/>
          <p:cNvSpPr>
            <a:spLocks noGrp="1"/>
          </p:cNvSpPr>
          <p:nvPr>
            <p:ph type="body" idx="1"/>
          </p:nvPr>
        </p:nvSpPr>
        <p:spPr>
          <a:xfrm>
            <a:off x="827584" y="2283718"/>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حل اختلاف مالیاتی بدوی (مرحله نخستین)</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در صورت عدم توافق در مرحله قبل پرونده به این هیات احاله می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با ابلاغ قانونی برگ تشخیص، پرونده به این هیات ارجاع می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در تمام مراحل دادرسی، در لایحه تسلیمی درخواست رسیدگی مجدد منظور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حاضرین در تمام هیاتها: مدیران مسئول، کارمندان شرکت با دریافت تاییدیه از ممیز ( حضور در لیست مالیات حقوق)، وکیل با پرداخت حق تمبر، مشاور رسمی مالیاتی با برگ نمایندگی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حضور هر سه نفر نماینده هیات الزامیه</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327844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247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29</a:t>
            </a:fld>
            <a:endParaRPr dirty="0"/>
          </a:p>
        </p:txBody>
      </p:sp>
      <p:sp>
        <p:nvSpPr>
          <p:cNvPr id="2" name="Text Placeholder 1"/>
          <p:cNvSpPr>
            <a:spLocks noGrp="1"/>
          </p:cNvSpPr>
          <p:nvPr>
            <p:ph type="body" idx="1"/>
          </p:nvPr>
        </p:nvSpPr>
        <p:spPr>
          <a:xfrm>
            <a:off x="827584" y="1995686"/>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حل اختلاف مالیاتی تجدید نظر (مرحله استیناف)</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20 روز از تاریخ ابلاغ رای هیات بدوی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مورد قبول می بایست پرداخت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اعضا نباید قبلا در مورد موضوع مطروحه رای داده باشند.</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545956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251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30</a:t>
            </a:fld>
            <a:endParaRPr dirty="0"/>
          </a:p>
        </p:txBody>
      </p:sp>
      <p:sp>
        <p:nvSpPr>
          <p:cNvPr id="2" name="Text Placeholder 1"/>
          <p:cNvSpPr>
            <a:spLocks noGrp="1"/>
          </p:cNvSpPr>
          <p:nvPr>
            <p:ph type="body" idx="1"/>
          </p:nvPr>
        </p:nvSpPr>
        <p:spPr>
          <a:xfrm>
            <a:off x="971600" y="2019783"/>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شورای عالی مالیاتی (مرحله فرجام خواهی)</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2 ماه از تاریخ ابلاغ </a:t>
            </a:r>
            <a:r>
              <a:rPr lang="fa-IR" sz="1400" dirty="0">
                <a:solidFill>
                  <a:srgbClr val="FF0000"/>
                </a:solidFill>
                <a:cs typeface="B Nazanin" panose="00000400000000000000" pitchFamily="2" charset="-78"/>
              </a:rPr>
              <a:t>رای قطعی هیات حل اختلاف مالیاتی تجدید نظر</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با دلایل: نقص در رسیدگی، نقض در قوانین و مقررات</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مانع از توقف اقدامات اجرایی نخواهد بود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پذیرش شکایت: ارجاع به هیات همعرض</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عدم پذیرش شکایت: 1% هزینه رسیدگی برای هر مرحله تجدید نظر و شورای عالی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آرا شورای عالی مالیاتی قابل طرح در دیوان عدالت اداری</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107050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251 مکرر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31</a:t>
            </a:fld>
            <a:endParaRPr dirty="0"/>
          </a:p>
        </p:txBody>
      </p:sp>
      <p:sp>
        <p:nvSpPr>
          <p:cNvPr id="2" name="Text Placeholder 1"/>
          <p:cNvSpPr>
            <a:spLocks noGrp="1"/>
          </p:cNvSpPr>
          <p:nvPr>
            <p:ph type="body" idx="1"/>
          </p:nvPr>
        </p:nvSpPr>
        <p:spPr>
          <a:xfrm>
            <a:off x="899592" y="2012833"/>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موضوع ماده 251 مکرر  (مرحله فوق العاده)</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نا محدود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های قطعی که در هیچ مرجع دیگری قابل طرح نباشد (منظور مراجع مالیاتی)</a:t>
            </a:r>
            <a:endParaRPr lang="fa-IR"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با دلایل: غیر عادلانه بودن (لایحه بسیار هوشمندانه و تخصصی نیاز دارد)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مانع از توقف اقدامات اجرایی نخواهد بود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یک اختیار ویژه به وزیر اقتصاد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آرا این هیات قابل طرح در دیوان عدالت اداری</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2971732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173 قانون اساسی</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32</a:t>
            </a:fld>
            <a:endParaRPr dirty="0"/>
          </a:p>
        </p:txBody>
      </p:sp>
      <p:sp>
        <p:nvSpPr>
          <p:cNvPr id="2" name="Text Placeholder 1"/>
          <p:cNvSpPr>
            <a:spLocks noGrp="1"/>
          </p:cNvSpPr>
          <p:nvPr>
            <p:ph type="body" idx="1"/>
          </p:nvPr>
        </p:nvSpPr>
        <p:spPr>
          <a:xfrm>
            <a:off x="683568" y="1851670"/>
            <a:ext cx="724345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دیوان عدالت اداری</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مرجع قضایی اختصاصی به منظور رسیدگی به شکایات و اعتراضات مردم نسبت به مامورین واحد ها و آیین نامه های دولتی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مانع از توقف اقدامات اجرایی نخواهد بود، مگر درخواست موقت و پذیرش شعبه رسیدگی کننده</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 برای افراد مقیم کشور 3 ماه و برای افراد مقیم خارج از کشور 6 ماه از تاریخ ابلاغ رای</a:t>
            </a: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1640840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216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33</a:t>
            </a:fld>
            <a:endParaRPr dirty="0"/>
          </a:p>
        </p:txBody>
      </p:sp>
      <p:sp>
        <p:nvSpPr>
          <p:cNvPr id="2" name="Text Placeholder 1"/>
          <p:cNvSpPr>
            <a:spLocks noGrp="1"/>
          </p:cNvSpPr>
          <p:nvPr>
            <p:ph type="body" idx="1"/>
          </p:nvPr>
        </p:nvSpPr>
        <p:spPr>
          <a:xfrm>
            <a:off x="1043608" y="1707654"/>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موضوع ماده  216 ق.م.م</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مرجع رسیدگی به شکایات ناشی از اقدامات اجرایی</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4266441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18695-DE66-37A7-034C-E0A0F9B7355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3B6E30-1C0B-5AA6-155B-F99E56D887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
        <p:nvSpPr>
          <p:cNvPr id="3" name="TextBox 2">
            <a:extLst>
              <a:ext uri="{FF2B5EF4-FFF2-40B4-BE49-F238E27FC236}">
                <a16:creationId xmlns:a16="http://schemas.microsoft.com/office/drawing/2014/main" id="{AEA11CED-6441-9BEF-9122-D8D2B91D4448}"/>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421CF108-45FB-1E1F-9B5F-6803B424A70A}"/>
              </a:ext>
            </a:extLst>
          </p:cNvPr>
          <p:cNvPicPr>
            <a:picLocks noChangeAspect="1"/>
          </p:cNvPicPr>
          <p:nvPr/>
        </p:nvPicPr>
        <p:blipFill>
          <a:blip r:embed="rId3"/>
          <a:srcRect t="8001" b="17799"/>
          <a:stretch>
            <a:fillRect/>
          </a:stretch>
        </p:blipFill>
        <p:spPr>
          <a:xfrm>
            <a:off x="2182869" y="1330584"/>
            <a:ext cx="4778263" cy="3545422"/>
          </a:xfrm>
          <a:prstGeom prst="rect">
            <a:avLst/>
          </a:prstGeom>
        </p:spPr>
      </p:pic>
      <p:sp>
        <p:nvSpPr>
          <p:cNvPr id="6" name="Google Shape;189;p12">
            <a:extLst>
              <a:ext uri="{FF2B5EF4-FFF2-40B4-BE49-F238E27FC236}">
                <a16:creationId xmlns:a16="http://schemas.microsoft.com/office/drawing/2014/main" id="{E2D94AC7-EED5-6984-0E8E-D389FAD8C9F6}"/>
              </a:ext>
            </a:extLst>
          </p:cNvPr>
          <p:cNvSpPr txBox="1">
            <a:spLocks/>
          </p:cNvSpPr>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fa-IR" dirty="0">
                <a:solidFill>
                  <a:schemeClr val="bg1"/>
                </a:solidFill>
                <a:latin typeface="Roboto Condensed Light"/>
                <a:ea typeface="Roboto Condensed Light"/>
                <a:cs typeface="B Nazanin" panose="00000400000000000000" pitchFamily="2" charset="-78"/>
              </a:rPr>
              <a:t>مدیر عامل و مدیریت مالیاتی</a:t>
            </a:r>
          </a:p>
        </p:txBody>
      </p:sp>
    </p:spTree>
    <p:extLst>
      <p:ext uri="{BB962C8B-B14F-4D97-AF65-F5344CB8AC3E}">
        <p14:creationId xmlns:p14="http://schemas.microsoft.com/office/powerpoint/2010/main" val="1123768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3B6C0-F926-7534-107D-44F5528716D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A35B2F-1308-ADD8-0F3C-CD50B46CD2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
        <p:nvSpPr>
          <p:cNvPr id="3" name="TextBox 2">
            <a:extLst>
              <a:ext uri="{FF2B5EF4-FFF2-40B4-BE49-F238E27FC236}">
                <a16:creationId xmlns:a16="http://schemas.microsoft.com/office/drawing/2014/main" id="{6A8067F8-B094-2806-9CAE-ADF93D08FE5C}"/>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7" name="Picture 6">
            <a:extLst>
              <a:ext uri="{FF2B5EF4-FFF2-40B4-BE49-F238E27FC236}">
                <a16:creationId xmlns:a16="http://schemas.microsoft.com/office/drawing/2014/main" id="{1C557A1A-EFF4-519A-295F-4D40BFF457C9}"/>
              </a:ext>
            </a:extLst>
          </p:cNvPr>
          <p:cNvPicPr>
            <a:picLocks noChangeAspect="1"/>
          </p:cNvPicPr>
          <p:nvPr/>
        </p:nvPicPr>
        <p:blipFill>
          <a:blip r:embed="rId3"/>
          <a:srcRect l="10410" r="10940"/>
          <a:stretch>
            <a:fillRect/>
          </a:stretch>
        </p:blipFill>
        <p:spPr>
          <a:xfrm>
            <a:off x="2339753" y="1372157"/>
            <a:ext cx="4896544" cy="3503849"/>
          </a:xfrm>
          <a:prstGeom prst="rect">
            <a:avLst/>
          </a:prstGeom>
        </p:spPr>
      </p:pic>
    </p:spTree>
    <p:extLst>
      <p:ext uri="{BB962C8B-B14F-4D97-AF65-F5344CB8AC3E}">
        <p14:creationId xmlns:p14="http://schemas.microsoft.com/office/powerpoint/2010/main" val="2586558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2CD1E-D685-584E-2142-03FA7796791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87FE41-B59B-F72F-B583-16AAB9DD66B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
        <p:nvSpPr>
          <p:cNvPr id="3" name="TextBox 2">
            <a:extLst>
              <a:ext uri="{FF2B5EF4-FFF2-40B4-BE49-F238E27FC236}">
                <a16:creationId xmlns:a16="http://schemas.microsoft.com/office/drawing/2014/main" id="{CEABD2C2-4D90-94E6-D092-DB0674F5E567}"/>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6" name="Picture 5">
            <a:extLst>
              <a:ext uri="{FF2B5EF4-FFF2-40B4-BE49-F238E27FC236}">
                <a16:creationId xmlns:a16="http://schemas.microsoft.com/office/drawing/2014/main" id="{DC2A4817-8B7E-FFD6-B4B1-019A9E70B38F}"/>
              </a:ext>
            </a:extLst>
          </p:cNvPr>
          <p:cNvPicPr>
            <a:picLocks noChangeAspect="1"/>
          </p:cNvPicPr>
          <p:nvPr/>
        </p:nvPicPr>
        <p:blipFill>
          <a:blip r:embed="rId3"/>
          <a:stretch>
            <a:fillRect/>
          </a:stretch>
        </p:blipFill>
        <p:spPr>
          <a:xfrm>
            <a:off x="1289563" y="1347614"/>
            <a:ext cx="6269363" cy="3528392"/>
          </a:xfrm>
          <a:prstGeom prst="rect">
            <a:avLst/>
          </a:prstGeom>
        </p:spPr>
      </p:pic>
    </p:spTree>
    <p:extLst>
      <p:ext uri="{BB962C8B-B14F-4D97-AF65-F5344CB8AC3E}">
        <p14:creationId xmlns:p14="http://schemas.microsoft.com/office/powerpoint/2010/main" val="2581049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B839-D654-20C4-BDAB-F00C83E839F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9F04C7-AFCB-D2C4-BDFF-04D28823CA1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
        <p:nvSpPr>
          <p:cNvPr id="3" name="TextBox 2">
            <a:extLst>
              <a:ext uri="{FF2B5EF4-FFF2-40B4-BE49-F238E27FC236}">
                <a16:creationId xmlns:a16="http://schemas.microsoft.com/office/drawing/2014/main" id="{DA8D2F1A-DACD-2CF3-9418-9A3B1D122112}"/>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BA8A486B-3920-185C-33DA-8833C2FF4CDB}"/>
              </a:ext>
            </a:extLst>
          </p:cNvPr>
          <p:cNvPicPr>
            <a:picLocks noChangeAspect="1"/>
          </p:cNvPicPr>
          <p:nvPr/>
        </p:nvPicPr>
        <p:blipFill>
          <a:blip r:embed="rId3"/>
          <a:srcRect b="12201"/>
          <a:stretch>
            <a:fillRect/>
          </a:stretch>
        </p:blipFill>
        <p:spPr>
          <a:xfrm>
            <a:off x="1403649" y="1297524"/>
            <a:ext cx="6214352" cy="3637446"/>
          </a:xfrm>
          <a:prstGeom prst="rect">
            <a:avLst/>
          </a:prstGeom>
        </p:spPr>
      </p:pic>
    </p:spTree>
    <p:extLst>
      <p:ext uri="{BB962C8B-B14F-4D97-AF65-F5344CB8AC3E}">
        <p14:creationId xmlns:p14="http://schemas.microsoft.com/office/powerpoint/2010/main" val="1600039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1D8B-8691-BC48-ADEC-AA8E56CF95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2B31CF-7E52-B859-DAF1-C1627DDEA9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
        <p:nvSpPr>
          <p:cNvPr id="3" name="TextBox 2">
            <a:extLst>
              <a:ext uri="{FF2B5EF4-FFF2-40B4-BE49-F238E27FC236}">
                <a16:creationId xmlns:a16="http://schemas.microsoft.com/office/drawing/2014/main" id="{C8CE129C-BBA7-3142-3FBC-8A43F19EEC9C}"/>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6461415C-871F-BADB-FE1E-DE535E3C89AF}"/>
              </a:ext>
            </a:extLst>
          </p:cNvPr>
          <p:cNvPicPr>
            <a:picLocks noChangeAspect="1"/>
          </p:cNvPicPr>
          <p:nvPr/>
        </p:nvPicPr>
        <p:blipFill>
          <a:blip r:embed="rId3"/>
          <a:srcRect b="11305"/>
          <a:stretch>
            <a:fillRect/>
          </a:stretch>
        </p:blipFill>
        <p:spPr>
          <a:xfrm>
            <a:off x="1708147" y="1299826"/>
            <a:ext cx="5909853" cy="3494474"/>
          </a:xfrm>
          <a:prstGeom prst="rect">
            <a:avLst/>
          </a:prstGeom>
          <a:ln>
            <a:noFill/>
          </a:ln>
          <a:effectLst>
            <a:softEdge rad="112500"/>
          </a:effectLst>
        </p:spPr>
      </p:pic>
    </p:spTree>
    <p:extLst>
      <p:ext uri="{BB962C8B-B14F-4D97-AF65-F5344CB8AC3E}">
        <p14:creationId xmlns:p14="http://schemas.microsoft.com/office/powerpoint/2010/main" val="41379796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0107E-C20B-25B6-3E52-2196E60CEBB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33CD41-0F17-243D-7765-A099B113BF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
        <p:nvSpPr>
          <p:cNvPr id="3" name="TextBox 2">
            <a:extLst>
              <a:ext uri="{FF2B5EF4-FFF2-40B4-BE49-F238E27FC236}">
                <a16:creationId xmlns:a16="http://schemas.microsoft.com/office/drawing/2014/main" id="{846106CC-47D3-D48D-D91E-2EEAC02A8DEB}"/>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CE5A7379-4888-A9FD-3CAE-9EFB17632C59}"/>
              </a:ext>
            </a:extLst>
          </p:cNvPr>
          <p:cNvPicPr>
            <a:picLocks noChangeAspect="1"/>
          </p:cNvPicPr>
          <p:nvPr/>
        </p:nvPicPr>
        <p:blipFill>
          <a:blip r:embed="rId3"/>
          <a:srcRect b="14667"/>
          <a:stretch>
            <a:fillRect/>
          </a:stretch>
        </p:blipFill>
        <p:spPr>
          <a:xfrm>
            <a:off x="1259632" y="1347614"/>
            <a:ext cx="7179625" cy="3448029"/>
          </a:xfrm>
          <a:prstGeom prst="rect">
            <a:avLst/>
          </a:prstGeom>
        </p:spPr>
      </p:pic>
    </p:spTree>
    <p:extLst>
      <p:ext uri="{BB962C8B-B14F-4D97-AF65-F5344CB8AC3E}">
        <p14:creationId xmlns:p14="http://schemas.microsoft.com/office/powerpoint/2010/main" val="3030033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سر فصلهای قانون مالیاتهای مستقیم</a:t>
            </a:r>
            <a:endParaRPr dirty="0">
              <a:solidFill>
                <a:schemeClr val="bg1"/>
              </a:solidFill>
              <a:latin typeface="Roboto Condensed Light"/>
              <a:ea typeface="Roboto Condensed Light"/>
              <a:cs typeface="B Nazanin" panose="00000400000000000000" pitchFamily="2" charset="-78"/>
            </a:endParaRPr>
          </a:p>
        </p:txBody>
      </p:sp>
      <p:sp>
        <p:nvSpPr>
          <p:cNvPr id="2" name="Text Placeholder 1"/>
          <p:cNvSpPr>
            <a:spLocks noGrp="1"/>
          </p:cNvSpPr>
          <p:nvPr>
            <p:ph type="body" idx="1"/>
          </p:nvPr>
        </p:nvSpPr>
        <p:spPr>
          <a:xfrm>
            <a:off x="2987824" y="1203598"/>
            <a:ext cx="324036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اشخاص مشمول مالیات</a:t>
            </a:r>
            <a:endParaRPr lang="en-US" sz="1600" b="1" u="sng"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u="sng" dirty="0">
                <a:solidFill>
                  <a:schemeClr val="accent4">
                    <a:lumMod val="50000"/>
                  </a:schemeClr>
                </a:solidFill>
                <a:cs typeface="B Nazanin" panose="00000400000000000000" pitchFamily="2" charset="-78"/>
              </a:rPr>
              <a:t>مالیات بر دارایی ها</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سالانه املاک</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مستغلات خانه های خالی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ارضی بایر</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ارث</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حق تمبر (51-44)</a:t>
            </a:r>
            <a:endParaRPr lang="en-US" sz="1400" dirty="0">
              <a:solidFill>
                <a:srgbClr val="FF0000"/>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40</a:t>
            </a:fld>
            <a:endParaRPr dirty="0"/>
          </a:p>
        </p:txBody>
      </p:sp>
    </p:spTree>
    <p:extLst>
      <p:ext uri="{BB962C8B-B14F-4D97-AF65-F5344CB8AC3E}">
        <p14:creationId xmlns:p14="http://schemas.microsoft.com/office/powerpoint/2010/main" val="2406560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2627784" y="1249718"/>
            <a:ext cx="3672409"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مالیات بر درآمد</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درآمد املاک</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درآمد کشاورزی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مالیات بر درآمد حقوق</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درآمد مشاغل</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مالیات بر درآمد اشخاص حقوقی (118-105)</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مالیات بر درآمد اتفاقی (128-119)</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جمع درآمد ناشی از منابع مختلف</a:t>
            </a:r>
            <a:endParaRPr lang="en-US" sz="1400"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41</a:t>
            </a:fld>
            <a:endParaRPr dirty="0"/>
          </a:p>
        </p:txBody>
      </p:sp>
      <p:sp>
        <p:nvSpPr>
          <p:cNvPr id="3" name="Title 2"/>
          <p:cNvSpPr>
            <a:spLocks noGrp="1"/>
          </p:cNvSpPr>
          <p:nvPr>
            <p:ph type="title"/>
          </p:nvPr>
        </p:nvSpPr>
        <p:spPr/>
        <p:txBody>
          <a:bodyPr/>
          <a:lstStyle/>
          <a:p>
            <a:endParaRPr lang="fa-IR"/>
          </a:p>
        </p:txBody>
      </p:sp>
      <p:sp>
        <p:nvSpPr>
          <p:cNvPr id="7"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سر فصلهای قانون مالیاتهای مستقیم</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2061368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2915816" y="1419622"/>
            <a:ext cx="3312368"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مقررات مختلفه</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معافیتها (146-132)</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هزینه های قابل قبول و استهلاک (151-147)</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قرائن و ضرایب مالیاتی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مقررات عمومی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وظایف مودیان</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وظایف اشخاص ثالث</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تشویقات و جرائم مالیاتی</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ابلاغ (209-203)</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وصول مالیات (218-210)</a:t>
            </a:r>
            <a:endParaRPr lang="en-US" sz="1400" dirty="0">
              <a:solidFill>
                <a:srgbClr val="FF0000"/>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42</a:t>
            </a:fld>
            <a:endParaRPr dirty="0"/>
          </a:p>
        </p:txBody>
      </p:sp>
      <p:sp>
        <p:nvSpPr>
          <p:cNvPr id="3" name="Title 2"/>
          <p:cNvSpPr>
            <a:spLocks noGrp="1"/>
          </p:cNvSpPr>
          <p:nvPr>
            <p:ph type="title"/>
          </p:nvPr>
        </p:nvSpPr>
        <p:spPr/>
        <p:txBody>
          <a:bodyPr/>
          <a:lstStyle/>
          <a:p>
            <a:endParaRPr lang="fa-IR"/>
          </a:p>
        </p:txBody>
      </p:sp>
      <p:sp>
        <p:nvSpPr>
          <p:cNvPr id="6"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سر فصلهای قانون مالیاتهای مستقیم</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2811434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1907704" y="1131590"/>
            <a:ext cx="4392488"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سازمان تشخیص و مراجع مالیاتی</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مراجع تشخیص مالیات و وظایف و اختیارات آنها (235-219)</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ترتیب رسیدگی(243-236)</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مرجع حل اختلاف مالیاتی (251-244)</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شورایعالی مالیاتی و وظایف و اختیارات آن</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هیات عالی انتطامی مالیاتی و وظایف و اختیارات آن</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دادستانی انتظامی مالیاتی و وظایف و اختیارات آن</a:t>
            </a:r>
            <a:endParaRPr lang="en-US" sz="1400"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43</a:t>
            </a:fld>
            <a:endParaRPr dirty="0"/>
          </a:p>
        </p:txBody>
      </p:sp>
      <p:sp>
        <p:nvSpPr>
          <p:cNvPr id="3" name="Title 2"/>
          <p:cNvSpPr>
            <a:spLocks noGrp="1"/>
          </p:cNvSpPr>
          <p:nvPr>
            <p:ph type="title"/>
          </p:nvPr>
        </p:nvSpPr>
        <p:spPr/>
        <p:txBody>
          <a:bodyPr/>
          <a:lstStyle/>
          <a:p>
            <a:endParaRPr lang="fa-IR"/>
          </a:p>
        </p:txBody>
      </p:sp>
      <p:sp>
        <p:nvSpPr>
          <p:cNvPr id="6"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سر فصلهای قانون مالیاتهای مستقیم</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2172375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1907704" y="1347614"/>
            <a:ext cx="4392488" cy="2724300"/>
          </a:xfrm>
          <a:noFill/>
          <a:ln>
            <a:noFill/>
          </a:ln>
        </p:spPr>
        <p:txBody>
          <a:bodyPr spcFirstLastPara="1" wrap="square" lIns="91425" tIns="91425" rIns="91425" bIns="91425" anchor="ctr" anchorCtr="0">
            <a:noAutofit/>
          </a:bodyPr>
          <a:lstStyle/>
          <a:p>
            <a:pPr lvl="0" algn="just" rtl="1">
              <a:buFont typeface="Arial" panose="020B0604020202020204" pitchFamily="34" charset="0"/>
              <a:buChar char="•"/>
            </a:pPr>
            <a:r>
              <a:rPr lang="fa-IR" sz="1400" dirty="0">
                <a:solidFill>
                  <a:srgbClr val="FF0000"/>
                </a:solidFill>
                <a:cs typeface="B Nazanin" panose="00000400000000000000" pitchFamily="2" charset="-78"/>
              </a:rPr>
              <a:t>قانون مالیات بر ارزش افزوده</a:t>
            </a:r>
            <a:endParaRPr lang="en-US" sz="1400" dirty="0">
              <a:solidFill>
                <a:srgbClr val="FF0000"/>
              </a:solidFill>
              <a:cs typeface="B Nazanin" panose="00000400000000000000" pitchFamily="2" charset="-78"/>
            </a:endParaRPr>
          </a:p>
          <a:p>
            <a:pPr lvl="0" algn="just" rtl="1">
              <a:buFont typeface="Arial" panose="020B0604020202020204" pitchFamily="34" charset="0"/>
              <a:buChar char="•"/>
            </a:pPr>
            <a:r>
              <a:rPr lang="fa-IR" sz="1400" dirty="0">
                <a:solidFill>
                  <a:srgbClr val="FF0000"/>
                </a:solidFill>
                <a:cs typeface="B Nazanin" panose="00000400000000000000" pitchFamily="2" charset="-78"/>
              </a:rPr>
              <a:t>قانون پایانه های فروشگاهی و سامانه مودیان</a:t>
            </a:r>
            <a:endParaRPr lang="en-US" sz="1400" dirty="0">
              <a:solidFill>
                <a:srgbClr val="FF0000"/>
              </a:solidFill>
              <a:cs typeface="B Nazanin" panose="00000400000000000000" pitchFamily="2" charset="-78"/>
            </a:endParaRPr>
          </a:p>
          <a:p>
            <a:pPr lvl="0"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احکام مالیاتی در سایر قوانین</a:t>
            </a:r>
            <a:r>
              <a:rPr lang="en-US" sz="1400" dirty="0">
                <a:solidFill>
                  <a:schemeClr val="accent4">
                    <a:lumMod val="50000"/>
                  </a:schemeClr>
                </a:solidFill>
                <a:cs typeface="B Nazanin" panose="00000400000000000000" pitchFamily="2" charset="-78"/>
              </a:rPr>
              <a:t>  </a:t>
            </a:r>
            <a:r>
              <a:rPr lang="fa-IR" sz="1400" dirty="0">
                <a:solidFill>
                  <a:schemeClr val="accent4">
                    <a:lumMod val="50000"/>
                  </a:schemeClr>
                </a:solidFill>
                <a:cs typeface="B Nazanin" panose="00000400000000000000" pitchFamily="2" charset="-78"/>
              </a:rPr>
              <a:t> ( مختص صنعت فعالیت)</a:t>
            </a:r>
          </a:p>
          <a:p>
            <a:pPr lvl="0" algn="just" rtl="1">
              <a:buFont typeface="Arial" panose="020B0604020202020204" pitchFamily="34" charset="0"/>
              <a:buChar char="•"/>
            </a:pPr>
            <a:endParaRPr lang="fa-IR" sz="1400" dirty="0">
              <a:solidFill>
                <a:schemeClr val="accent4">
                  <a:lumMod val="50000"/>
                </a:schemeClr>
              </a:solidFill>
              <a:cs typeface="B Nazanin" panose="00000400000000000000" pitchFamily="2" charset="-78"/>
            </a:endParaRPr>
          </a:p>
          <a:p>
            <a:pPr marL="101600" indent="0" algn="ctr" rtl="1">
              <a:buNone/>
            </a:pPr>
            <a:r>
              <a:rPr lang="en-US" u="sng" dirty="0">
                <a:solidFill>
                  <a:srgbClr val="FF0000"/>
                </a:solidFill>
                <a:hlinkClick r:id="rId3">
                  <a:extLst>
                    <a:ext uri="{A12FA001-AC4F-418D-AE19-62706E023703}">
                      <ahyp:hlinkClr xmlns:ahyp="http://schemas.microsoft.com/office/drawing/2018/hyperlinkcolor" val="tx"/>
                    </a:ext>
                  </a:extLst>
                </a:hlinkClick>
              </a:rPr>
              <a:t>www.intamedia.ir</a:t>
            </a:r>
            <a:endParaRPr lang="fa-IR" u="sng" dirty="0">
              <a:solidFill>
                <a:srgbClr val="FF0000"/>
              </a:solidFill>
            </a:endParaRPr>
          </a:p>
          <a:p>
            <a:pPr marL="101600" indent="0" algn="ctr" rtl="1">
              <a:buNone/>
            </a:pPr>
            <a:r>
              <a:rPr lang="en-US" u="sng" dirty="0">
                <a:solidFill>
                  <a:srgbClr val="FF0000"/>
                </a:solidFill>
              </a:rPr>
              <a:t>Dotic.ir</a:t>
            </a:r>
          </a:p>
          <a:p>
            <a:pPr marL="101600" lvl="0" indent="0" algn="just" rtl="1">
              <a:buNone/>
            </a:pPr>
            <a:endParaRPr lang="en-US" sz="1400"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44</a:t>
            </a:fld>
            <a:endParaRPr dirty="0"/>
          </a:p>
        </p:txBody>
      </p:sp>
      <p:sp>
        <p:nvSpPr>
          <p:cNvPr id="6"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dirty="0">
                <a:solidFill>
                  <a:schemeClr val="bg1"/>
                </a:solidFill>
                <a:latin typeface="Roboto Condensed Light"/>
                <a:ea typeface="Roboto Condensed Light"/>
                <a:cs typeface="B Nazanin" panose="00000400000000000000" pitchFamily="2" charset="-78"/>
              </a:rPr>
              <a:t>سر فصلهای قانون مالیاتهای مستقیم</a:t>
            </a:r>
          </a:p>
        </p:txBody>
      </p:sp>
    </p:spTree>
    <p:extLst>
      <p:ext uri="{BB962C8B-B14F-4D97-AF65-F5344CB8AC3E}">
        <p14:creationId xmlns:p14="http://schemas.microsoft.com/office/powerpoint/2010/main" val="2100652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2510"/>
          <a:stretch/>
        </p:blipFill>
        <p:spPr>
          <a:xfrm>
            <a:off x="0" y="-1"/>
            <a:ext cx="9144000" cy="5143501"/>
          </a:xfrm>
          <a:prstGeom prst="rect">
            <a:avLst/>
          </a:prstGeom>
        </p:spPr>
      </p:pic>
      <p:sp>
        <p:nvSpPr>
          <p:cNvPr id="5" name="Rectangle 4">
            <a:extLst>
              <a:ext uri="{FF2B5EF4-FFF2-40B4-BE49-F238E27FC236}">
                <a16:creationId xmlns:a16="http://schemas.microsoft.com/office/drawing/2014/main" id="{3B0B21E5-495A-47FE-8EB9-1353EEFBBA33}"/>
              </a:ext>
            </a:extLst>
          </p:cNvPr>
          <p:cNvSpPr/>
          <p:nvPr/>
        </p:nvSpPr>
        <p:spPr>
          <a:xfrm>
            <a:off x="-4838" y="11312"/>
            <a:ext cx="9144000" cy="51435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6" name="Group 5">
            <a:extLst>
              <a:ext uri="{FF2B5EF4-FFF2-40B4-BE49-F238E27FC236}">
                <a16:creationId xmlns:a16="http://schemas.microsoft.com/office/drawing/2014/main" id="{6CCECF30-6B7E-4C56-BA72-49A416F37A0E}"/>
              </a:ext>
            </a:extLst>
          </p:cNvPr>
          <p:cNvGrpSpPr/>
          <p:nvPr/>
        </p:nvGrpSpPr>
        <p:grpSpPr>
          <a:xfrm>
            <a:off x="6207093" y="2301673"/>
            <a:ext cx="1045242" cy="1045242"/>
            <a:chOff x="5260019" y="696158"/>
            <a:chExt cx="2133600" cy="2133600"/>
          </a:xfrm>
        </p:grpSpPr>
        <p:pic>
          <p:nvPicPr>
            <p:cNvPr id="7"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AutoShape 7">
            <a:extLst>
              <a:ext uri="{FF2B5EF4-FFF2-40B4-BE49-F238E27FC236}">
                <a16:creationId xmlns:a16="http://schemas.microsoft.com/office/drawing/2014/main" id="{6700CD59-E57A-42DC-9427-092D8DF41BA1}"/>
              </a:ext>
            </a:extLst>
          </p:cNvPr>
          <p:cNvSpPr>
            <a:spLocks noChangeAspect="1" noChangeArrowheads="1" noTextEdit="1"/>
          </p:cNvSpPr>
          <p:nvPr/>
        </p:nvSpPr>
        <p:spPr bwMode="auto">
          <a:xfrm>
            <a:off x="4867275" y="4637485"/>
            <a:ext cx="42767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3" name="Rectangle 12">
            <a:extLst>
              <a:ext uri="{FF2B5EF4-FFF2-40B4-BE49-F238E27FC236}">
                <a16:creationId xmlns:a16="http://schemas.microsoft.com/office/drawing/2014/main" id="{518CCE24-30BE-4333-86C8-EF918F0560B2}"/>
              </a:ext>
            </a:extLst>
          </p:cNvPr>
          <p:cNvSpPr/>
          <p:nvPr/>
        </p:nvSpPr>
        <p:spPr>
          <a:xfrm>
            <a:off x="231183" y="278900"/>
            <a:ext cx="8681636" cy="4585701"/>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6">
            <a:extLst>
              <a:ext uri="{FF2B5EF4-FFF2-40B4-BE49-F238E27FC236}">
                <a16:creationId xmlns:a16="http://schemas.microsoft.com/office/drawing/2014/main" id="{C31B09F9-F76E-4865-B2F6-3F75BA2F7320}"/>
              </a:ext>
            </a:extLst>
          </p:cNvPr>
          <p:cNvSpPr>
            <a:spLocks noChangeArrowheads="1"/>
          </p:cNvSpPr>
          <p:nvPr/>
        </p:nvSpPr>
        <p:spPr bwMode="auto">
          <a:xfrm>
            <a:off x="-9675" y="2548726"/>
            <a:ext cx="6083928" cy="528638"/>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endParaRPr lang="en-US" altLang="en-US" sz="180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C97DC1A-6C3F-468D-88B7-DC34BDA1AB44}"/>
              </a:ext>
            </a:extLst>
          </p:cNvPr>
          <p:cNvSpPr txBox="1"/>
          <p:nvPr/>
        </p:nvSpPr>
        <p:spPr>
          <a:xfrm>
            <a:off x="226345" y="2524505"/>
            <a:ext cx="5847908" cy="600164"/>
          </a:xfrm>
          <a:prstGeom prst="rect">
            <a:avLst/>
          </a:prstGeom>
          <a:noFill/>
        </p:spPr>
        <p:txBody>
          <a:bodyPr wrap="square" rtlCol="0">
            <a:spAutoFit/>
          </a:bodyPr>
          <a:lstStyle/>
          <a:p>
            <a:r>
              <a:rPr lang="en-US" sz="3300" b="1" dirty="0">
                <a:solidFill>
                  <a:schemeClr val="bg1"/>
                </a:solidFill>
                <a:latin typeface="Times New Roman" panose="02020603050405020304" pitchFamily="18" charset="0"/>
                <a:cs typeface="Times New Roman" panose="02020603050405020304" pitchFamily="18" charset="0"/>
              </a:rPr>
              <a:t>MAHAN BUSINESS SCHOOL</a:t>
            </a:r>
          </a:p>
        </p:txBody>
      </p:sp>
      <p:pic>
        <p:nvPicPr>
          <p:cNvPr id="16" name="Picture 15">
            <a:extLst>
              <a:ext uri="{FF2B5EF4-FFF2-40B4-BE49-F238E27FC236}">
                <a16:creationId xmlns:a16="http://schemas.microsoft.com/office/drawing/2014/main" id="{1EB3D677-768F-47BD-9931-6EE237A093D4}"/>
              </a:ext>
            </a:extLst>
          </p:cNvPr>
          <p:cNvPicPr>
            <a:picLocks noChangeAspect="1"/>
          </p:cNvPicPr>
          <p:nvPr/>
        </p:nvPicPr>
        <p:blipFill>
          <a:blip r:embed="rId8"/>
          <a:stretch>
            <a:fillRect/>
          </a:stretch>
        </p:blipFill>
        <p:spPr>
          <a:xfrm>
            <a:off x="635693" y="3601895"/>
            <a:ext cx="1122300" cy="1047600"/>
          </a:xfrm>
          <a:prstGeom prst="rect">
            <a:avLst/>
          </a:prstGeom>
        </p:spPr>
      </p:pic>
    </p:spTree>
    <p:extLst>
      <p:ext uri="{BB962C8B-B14F-4D97-AF65-F5344CB8AC3E}">
        <p14:creationId xmlns:p14="http://schemas.microsoft.com/office/powerpoint/2010/main" val="2955233923"/>
      </p:ext>
    </p:extLst>
  </p:cSld>
  <p:clrMapOvr>
    <a:masterClrMapping/>
  </p:clrMapOvr>
</p:sld>
</file>

<file path=ppt/theme/theme1.xml><?xml version="1.0" encoding="utf-8"?>
<a:theme xmlns:a="http://schemas.openxmlformats.org/drawingml/2006/main" name="Salerio template">
  <a:themeElements>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Break Slide Master">
  <a:themeElements>
    <a:clrScheme name="ALLPPT-414">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091424"/>
      </a:accent5>
      <a:accent6>
        <a:srgbClr val="B4BCEC"/>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2.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3.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4.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5.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6.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7.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8.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docProps/app.xml><?xml version="1.0" encoding="utf-8"?>
<Properties xmlns="http://schemas.openxmlformats.org/officeDocument/2006/extended-properties" xmlns:vt="http://schemas.openxmlformats.org/officeDocument/2006/docPropsVTypes">
  <Template/>
  <TotalTime>5751</TotalTime>
  <Words>2849</Words>
  <Application>Microsoft Office PowerPoint</Application>
  <PresentationFormat>On-screen Show (16:9)</PresentationFormat>
  <Paragraphs>285</Paragraphs>
  <Slides>45</Slides>
  <Notes>30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45</vt:i4>
      </vt:variant>
    </vt:vector>
  </HeadingPairs>
  <TitlesOfParts>
    <vt:vector size="55" baseType="lpstr">
      <vt:lpstr>Roboto Condensed Light</vt:lpstr>
      <vt:lpstr>Arial</vt:lpstr>
      <vt:lpstr>B Jadid</vt:lpstr>
      <vt:lpstr>B Mitra</vt:lpstr>
      <vt:lpstr>Arvo</vt:lpstr>
      <vt:lpstr>Times New Roman</vt:lpstr>
      <vt:lpstr>B Nazanin</vt:lpstr>
      <vt:lpstr>Roboto Condensed</vt:lpstr>
      <vt:lpstr>Salerio template</vt:lpstr>
      <vt:lpstr>Section Break Slide Master</vt:lpstr>
      <vt:lpstr>PowerPoint Presentation</vt:lpstr>
      <vt:lpstr>PowerPoint Presentation</vt:lpstr>
      <vt:lpstr>مالیات چیست؟  کارکرد انواع مالیات چگونه است؟</vt:lpstr>
      <vt:lpstr>ماده 1 ق.م.م (مشمولین مالیات)</vt:lpstr>
      <vt:lpstr>ماده 1 ق.م.م (مشمولین مالیات)</vt:lpstr>
      <vt:lpstr>ماده 1 ق.م.م (مشمولین مالیات)</vt:lpstr>
      <vt:lpstr>ماده 1 ق.م.م (مشمولین مالیات)</vt:lpstr>
      <vt:lpstr>ماده 1 ق.م.م (مشمولین مالیات)</vt:lpstr>
      <vt:lpstr>ماده 2 ق.م.م (مشمول پرداخت مالیات‌های موضوع این قانون نیستند)</vt:lpstr>
      <vt:lpstr>PowerPoint Presentation</vt:lpstr>
      <vt:lpstr>PowerPoint Presentation</vt:lpstr>
      <vt:lpstr>مسئولیت مدیران در قانون مالیاتها</vt:lpstr>
      <vt:lpstr>مسئولیت مدیران در قانون مالیاتها</vt:lpstr>
      <vt:lpstr>مسئولیت مدیران در قانون مالیاتها</vt:lpstr>
      <vt:lpstr>مسئولیت مدیران در قانون مالیاتها</vt:lpstr>
      <vt:lpstr>مسئولیت مدیران در قانون مالیاتها</vt:lpstr>
      <vt:lpstr>PowerPoint Presentation</vt:lpstr>
      <vt:lpstr>PowerPoint Presentation</vt:lpstr>
      <vt:lpstr>تحولات نظام مالیاتی</vt:lpstr>
      <vt:lpstr>تحولات نظام مالیاتی</vt:lpstr>
      <vt:lpstr>سامانه مودیان</vt:lpstr>
      <vt:lpstr>PowerPoint Presentation</vt:lpstr>
      <vt:lpstr>PowerPoint Presentation</vt:lpstr>
      <vt:lpstr>ابلاغ اوراق مالیاتی</vt:lpstr>
      <vt:lpstr>گزارشات رسیدگی و اجرای قرار کارشناسی</vt:lpstr>
      <vt:lpstr>PowerPoint Presentation</vt:lpstr>
      <vt:lpstr>ماده 238 ق.م.م </vt:lpstr>
      <vt:lpstr>ماده 244 ق.م.م </vt:lpstr>
      <vt:lpstr>ماده 247 ق.م.م </vt:lpstr>
      <vt:lpstr>ماده 251 ق.م.م </vt:lpstr>
      <vt:lpstr>ماده 251 مکرر ق.م.م </vt:lpstr>
      <vt:lpstr>ماده 173 قانون اساسی</vt:lpstr>
      <vt:lpstr>ماده 216 ق.م.م </vt:lpstr>
      <vt:lpstr>PowerPoint Presentation</vt:lpstr>
      <vt:lpstr>PowerPoint Presentation</vt:lpstr>
      <vt:lpstr>PowerPoint Presentation</vt:lpstr>
      <vt:lpstr>PowerPoint Presentation</vt:lpstr>
      <vt:lpstr>PowerPoint Presentation</vt:lpstr>
      <vt:lpstr>PowerPoint Presentation</vt:lpstr>
      <vt:lpstr>سر فصلهای قانون مالیاتهای مستقیم</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HOSEINZADEH</dc:creator>
  <cp:lastModifiedBy>SHIRIN</cp:lastModifiedBy>
  <cp:revision>547</cp:revision>
  <cp:lastPrinted>2023-04-24T04:44:43Z</cp:lastPrinted>
  <dcterms:modified xsi:type="dcterms:W3CDTF">2026-09-01T11:58:54Z</dcterms:modified>
</cp:coreProperties>
</file>