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907" r:id="rId1"/>
  </p:sldMasterIdLst>
  <p:notesMasterIdLst>
    <p:notesMasterId r:id="rId117"/>
  </p:notesMasterIdLst>
  <p:handoutMasterIdLst>
    <p:handoutMasterId r:id="rId118"/>
  </p:handoutMasterIdLst>
  <p:sldIdLst>
    <p:sldId id="370" r:id="rId2"/>
    <p:sldId id="256" r:id="rId3"/>
    <p:sldId id="257" r:id="rId4"/>
    <p:sldId id="258" r:id="rId5"/>
    <p:sldId id="259" r:id="rId6"/>
    <p:sldId id="260" r:id="rId7"/>
    <p:sldId id="261" r:id="rId8"/>
    <p:sldId id="262" r:id="rId9"/>
    <p:sldId id="263" r:id="rId10"/>
    <p:sldId id="264"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4" r:id="rId58"/>
    <p:sldId id="312" r:id="rId59"/>
    <p:sldId id="313" r:id="rId60"/>
    <p:sldId id="315" r:id="rId61"/>
    <p:sldId id="332"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3" r:id="rId79"/>
    <p:sldId id="334" r:id="rId80"/>
    <p:sldId id="335" r:id="rId81"/>
    <p:sldId id="336" r:id="rId82"/>
    <p:sldId id="337" r:id="rId83"/>
    <p:sldId id="338" r:id="rId84"/>
    <p:sldId id="339" r:id="rId85"/>
    <p:sldId id="340" r:id="rId86"/>
    <p:sldId id="341" r:id="rId87"/>
    <p:sldId id="369"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71" r:id="rId1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indows User" initials="WU" lastIdx="1"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364" autoAdjust="0"/>
  </p:normalViewPr>
  <p:slideViewPr>
    <p:cSldViewPr snapToGrid="0">
      <p:cViewPr varScale="1">
        <p:scale>
          <a:sx n="87" d="100"/>
          <a:sy n="87" d="100"/>
        </p:scale>
        <p:origin x="288" y="6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notesMaster" Target="notesMasters/notesMaster1.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handoutMaster" Target="handoutMasters/handoutMaster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commentAuthors" Target="commentAuthors.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viewProps" Target="view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9B562DE-F7BD-4194-A63F-EA9744007FFF}" type="doc">
      <dgm:prSet loTypeId="urn:microsoft.com/office/officeart/2005/8/layout/cycle2" loCatId="cycle" qsTypeId="urn:microsoft.com/office/officeart/2005/8/quickstyle/3d2" qsCatId="3D" csTypeId="urn:microsoft.com/office/officeart/2005/8/colors/colorful1" csCatId="colorful" phldr="1"/>
      <dgm:spPr/>
      <dgm:t>
        <a:bodyPr/>
        <a:lstStyle/>
        <a:p>
          <a:endParaRPr lang="en-US"/>
        </a:p>
      </dgm:t>
    </dgm:pt>
    <dgm:pt modelId="{8C9AB483-E48E-4E9F-864A-81EBF1DCEBA8}">
      <dgm:prSet phldrT="[Text]"/>
      <dgm:spPr/>
      <dgm:t>
        <a:bodyPr/>
        <a:lstStyle/>
        <a:p>
          <a:r>
            <a:rPr lang="fa-IR" b="1" dirty="0">
              <a:solidFill>
                <a:schemeClr val="bg1"/>
              </a:solidFill>
              <a:latin typeface="Calibri" panose="020F0502020204030204" pitchFamily="34" charset="0"/>
              <a:cs typeface="Calibri" panose="020F0502020204030204" pitchFamily="34" charset="0"/>
            </a:rPr>
            <a:t>1</a:t>
          </a:r>
        </a:p>
        <a:p>
          <a:r>
            <a:rPr lang="fa-IR" b="1" dirty="0">
              <a:solidFill>
                <a:schemeClr val="bg1"/>
              </a:solidFill>
              <a:latin typeface="Calibri" panose="020F0502020204030204" pitchFamily="34" charset="0"/>
              <a:cs typeface="Calibri" panose="020F0502020204030204" pitchFamily="34" charset="0"/>
            </a:rPr>
            <a:t>تعیین اهداف عملکرد</a:t>
          </a:r>
          <a:endParaRPr lang="en-US" b="1" dirty="0">
            <a:solidFill>
              <a:schemeClr val="bg1"/>
            </a:solidFill>
            <a:latin typeface="Calibri" panose="020F0502020204030204" pitchFamily="34" charset="0"/>
            <a:cs typeface="Calibri" panose="020F0502020204030204" pitchFamily="34" charset="0"/>
          </a:endParaRPr>
        </a:p>
      </dgm:t>
    </dgm:pt>
    <dgm:pt modelId="{88ABC12F-8892-4D28-BFB7-5590C8928943}" type="parTrans" cxnId="{AD45D5D7-5AB4-4518-A835-6AAAB04447D2}">
      <dgm:prSet/>
      <dgm:spPr/>
      <dgm:t>
        <a:bodyPr/>
        <a:lstStyle/>
        <a:p>
          <a:endParaRPr lang="en-US"/>
        </a:p>
      </dgm:t>
    </dgm:pt>
    <dgm:pt modelId="{9387DC82-0250-4068-B54D-0A99232AA283}" type="sibTrans" cxnId="{AD45D5D7-5AB4-4518-A835-6AAAB04447D2}">
      <dgm:prSet/>
      <dgm:spPr/>
      <dgm:t>
        <a:bodyPr/>
        <a:lstStyle/>
        <a:p>
          <a:endParaRPr lang="en-US"/>
        </a:p>
      </dgm:t>
    </dgm:pt>
    <dgm:pt modelId="{A9A2DACD-A904-4CCD-8282-FE5524D502B4}">
      <dgm:prSet phldrT="[Text]"/>
      <dgm:spPr/>
      <dgm:t>
        <a:bodyPr/>
        <a:lstStyle/>
        <a:p>
          <a:r>
            <a:rPr lang="fa-IR" b="1" dirty="0">
              <a:solidFill>
                <a:schemeClr val="bg1"/>
              </a:solidFill>
              <a:latin typeface="Calibri" panose="020F0502020204030204" pitchFamily="34" charset="0"/>
              <a:cs typeface="Calibri" panose="020F0502020204030204" pitchFamily="34" charset="0"/>
            </a:rPr>
            <a:t>2</a:t>
          </a:r>
        </a:p>
        <a:p>
          <a:r>
            <a:rPr lang="fa-IR" b="1" dirty="0">
              <a:solidFill>
                <a:schemeClr val="bg1"/>
              </a:solidFill>
              <a:latin typeface="Calibri" panose="020F0502020204030204" pitchFamily="34" charset="0"/>
              <a:cs typeface="Calibri" panose="020F0502020204030204" pitchFamily="34" charset="0"/>
            </a:rPr>
            <a:t>تدوین شاخص ها و استانداردها</a:t>
          </a:r>
          <a:endParaRPr lang="en-US" b="1" dirty="0">
            <a:solidFill>
              <a:schemeClr val="bg1"/>
            </a:solidFill>
            <a:latin typeface="Calibri" panose="020F0502020204030204" pitchFamily="34" charset="0"/>
            <a:cs typeface="Calibri" panose="020F0502020204030204" pitchFamily="34" charset="0"/>
          </a:endParaRPr>
        </a:p>
      </dgm:t>
    </dgm:pt>
    <dgm:pt modelId="{19FACA45-AD99-4BAA-9D41-0FD2AC5BD4FA}" type="parTrans" cxnId="{E6F53E70-2189-49DF-B230-A29CA51B045E}">
      <dgm:prSet/>
      <dgm:spPr/>
      <dgm:t>
        <a:bodyPr/>
        <a:lstStyle/>
        <a:p>
          <a:endParaRPr lang="en-US"/>
        </a:p>
      </dgm:t>
    </dgm:pt>
    <dgm:pt modelId="{2CBD4E99-366A-4BDA-BC9F-72C8F4A756FB}" type="sibTrans" cxnId="{E6F53E70-2189-49DF-B230-A29CA51B045E}">
      <dgm:prSet/>
      <dgm:spPr/>
      <dgm:t>
        <a:bodyPr/>
        <a:lstStyle/>
        <a:p>
          <a:endParaRPr lang="en-US"/>
        </a:p>
      </dgm:t>
    </dgm:pt>
    <dgm:pt modelId="{C25608AE-C553-4E9D-985C-57499AD9CDD6}">
      <dgm:prSet phldrT="[Text]" custT="1"/>
      <dgm:spPr/>
      <dgm:t>
        <a:bodyPr/>
        <a:lstStyle/>
        <a:p>
          <a:r>
            <a:rPr lang="fa-IR" sz="2000" b="1" dirty="0">
              <a:solidFill>
                <a:srgbClr val="C00000"/>
              </a:solidFill>
              <a:latin typeface="Calibri" panose="020F0502020204030204" pitchFamily="34" charset="0"/>
              <a:cs typeface="Calibri" panose="020F0502020204030204" pitchFamily="34" charset="0"/>
            </a:rPr>
            <a:t>3</a:t>
          </a:r>
        </a:p>
        <a:p>
          <a:r>
            <a:rPr lang="fa-IR" sz="2000" b="1" dirty="0">
              <a:solidFill>
                <a:srgbClr val="C00000"/>
              </a:solidFill>
              <a:latin typeface="Calibri" panose="020F0502020204030204" pitchFamily="34" charset="0"/>
              <a:cs typeface="Calibri" panose="020F0502020204030204" pitchFamily="34" charset="0"/>
            </a:rPr>
            <a:t>سنجش و پایش عملکرد</a:t>
          </a:r>
          <a:endParaRPr lang="en-US" sz="2000" b="1" dirty="0">
            <a:solidFill>
              <a:srgbClr val="C00000"/>
            </a:solidFill>
            <a:latin typeface="Calibri" panose="020F0502020204030204" pitchFamily="34" charset="0"/>
            <a:cs typeface="Calibri" panose="020F0502020204030204" pitchFamily="34" charset="0"/>
          </a:endParaRPr>
        </a:p>
      </dgm:t>
    </dgm:pt>
    <dgm:pt modelId="{C744466C-F2DA-428C-A363-CA732F905833}" type="parTrans" cxnId="{6DD6670C-526D-433E-BC91-84399669A0FB}">
      <dgm:prSet/>
      <dgm:spPr/>
      <dgm:t>
        <a:bodyPr/>
        <a:lstStyle/>
        <a:p>
          <a:endParaRPr lang="en-US"/>
        </a:p>
      </dgm:t>
    </dgm:pt>
    <dgm:pt modelId="{6FB44E6A-B45F-4280-8DC2-DB5997E4FF01}" type="sibTrans" cxnId="{6DD6670C-526D-433E-BC91-84399669A0FB}">
      <dgm:prSet/>
      <dgm:spPr/>
      <dgm:t>
        <a:bodyPr/>
        <a:lstStyle/>
        <a:p>
          <a:endParaRPr lang="en-US"/>
        </a:p>
      </dgm:t>
    </dgm:pt>
    <dgm:pt modelId="{EF2E3555-C67C-4E87-9B0F-B2774EF4CC93}">
      <dgm:prSet phldrT="[Text]"/>
      <dgm:spPr/>
      <dgm:t>
        <a:bodyPr/>
        <a:lstStyle/>
        <a:p>
          <a:r>
            <a:rPr lang="fa-IR" b="1" dirty="0">
              <a:solidFill>
                <a:schemeClr val="bg1"/>
              </a:solidFill>
              <a:latin typeface="Calibri" panose="020F0502020204030204" pitchFamily="34" charset="0"/>
              <a:cs typeface="Calibri" panose="020F0502020204030204" pitchFamily="34" charset="0"/>
            </a:rPr>
            <a:t>4</a:t>
          </a:r>
        </a:p>
        <a:p>
          <a:r>
            <a:rPr lang="fa-IR" b="1" dirty="0">
              <a:solidFill>
                <a:schemeClr val="bg1"/>
              </a:solidFill>
              <a:latin typeface="Calibri" panose="020F0502020204030204" pitchFamily="34" charset="0"/>
              <a:cs typeface="Calibri" panose="020F0502020204030204" pitchFamily="34" charset="0"/>
            </a:rPr>
            <a:t>برنامه ریزی بهبود عملکرد</a:t>
          </a:r>
          <a:endParaRPr lang="en-US" b="1" dirty="0">
            <a:solidFill>
              <a:schemeClr val="bg1"/>
            </a:solidFill>
            <a:latin typeface="Calibri" panose="020F0502020204030204" pitchFamily="34" charset="0"/>
            <a:cs typeface="Calibri" panose="020F0502020204030204" pitchFamily="34" charset="0"/>
          </a:endParaRPr>
        </a:p>
      </dgm:t>
    </dgm:pt>
    <dgm:pt modelId="{E1C6A6EF-E94F-4AB0-9A86-A68F8BFC4FAB}" type="parTrans" cxnId="{44FACAA0-9325-4849-90E8-DF886E05F885}">
      <dgm:prSet/>
      <dgm:spPr/>
      <dgm:t>
        <a:bodyPr/>
        <a:lstStyle/>
        <a:p>
          <a:endParaRPr lang="en-US"/>
        </a:p>
      </dgm:t>
    </dgm:pt>
    <dgm:pt modelId="{997B8225-3660-4520-9292-27D245EF507A}" type="sibTrans" cxnId="{44FACAA0-9325-4849-90E8-DF886E05F885}">
      <dgm:prSet/>
      <dgm:spPr/>
      <dgm:t>
        <a:bodyPr/>
        <a:lstStyle/>
        <a:p>
          <a:endParaRPr lang="en-US"/>
        </a:p>
      </dgm:t>
    </dgm:pt>
    <dgm:pt modelId="{0134E550-835F-45D2-A6D0-1496F19AADCE}" type="pres">
      <dgm:prSet presAssocID="{59B562DE-F7BD-4194-A63F-EA9744007FFF}" presName="cycle" presStyleCnt="0">
        <dgm:presLayoutVars>
          <dgm:dir/>
          <dgm:resizeHandles val="exact"/>
        </dgm:presLayoutVars>
      </dgm:prSet>
      <dgm:spPr/>
    </dgm:pt>
    <dgm:pt modelId="{137BE4BC-69E2-4B7C-AC6F-A326570BAC21}" type="pres">
      <dgm:prSet presAssocID="{8C9AB483-E48E-4E9F-864A-81EBF1DCEBA8}" presName="node" presStyleLbl="node1" presStyleIdx="0" presStyleCnt="4" custScaleX="148880" custScaleY="95291">
        <dgm:presLayoutVars>
          <dgm:bulletEnabled val="1"/>
        </dgm:presLayoutVars>
      </dgm:prSet>
      <dgm:spPr/>
    </dgm:pt>
    <dgm:pt modelId="{3F8C6A86-78E6-41DE-A8E3-311385509A40}" type="pres">
      <dgm:prSet presAssocID="{9387DC82-0250-4068-B54D-0A99232AA283}" presName="sibTrans" presStyleLbl="sibTrans2D1" presStyleIdx="0" presStyleCnt="4"/>
      <dgm:spPr/>
    </dgm:pt>
    <dgm:pt modelId="{408BB574-D993-4D7A-A9CF-51C4C7FE6184}" type="pres">
      <dgm:prSet presAssocID="{9387DC82-0250-4068-B54D-0A99232AA283}" presName="connectorText" presStyleLbl="sibTrans2D1" presStyleIdx="0" presStyleCnt="4"/>
      <dgm:spPr/>
    </dgm:pt>
    <dgm:pt modelId="{5F32367D-1566-4842-8F3B-B4DDF5A98950}" type="pres">
      <dgm:prSet presAssocID="{A9A2DACD-A904-4CCD-8282-FE5524D502B4}" presName="node" presStyleLbl="node1" presStyleIdx="1" presStyleCnt="4" custScaleX="146635" custScaleY="108642">
        <dgm:presLayoutVars>
          <dgm:bulletEnabled val="1"/>
        </dgm:presLayoutVars>
      </dgm:prSet>
      <dgm:spPr/>
    </dgm:pt>
    <dgm:pt modelId="{50FE6FE2-F21A-40EA-8561-663E9AA1CD5C}" type="pres">
      <dgm:prSet presAssocID="{2CBD4E99-366A-4BDA-BC9F-72C8F4A756FB}" presName="sibTrans" presStyleLbl="sibTrans2D1" presStyleIdx="1" presStyleCnt="4"/>
      <dgm:spPr/>
    </dgm:pt>
    <dgm:pt modelId="{25BB9F7A-1B65-462D-9446-F23FE1C1732F}" type="pres">
      <dgm:prSet presAssocID="{2CBD4E99-366A-4BDA-BC9F-72C8F4A756FB}" presName="connectorText" presStyleLbl="sibTrans2D1" presStyleIdx="1" presStyleCnt="4"/>
      <dgm:spPr/>
    </dgm:pt>
    <dgm:pt modelId="{591B1707-7277-4A1C-A4DF-C496BD873EAA}" type="pres">
      <dgm:prSet presAssocID="{C25608AE-C553-4E9D-985C-57499AD9CDD6}" presName="node" presStyleLbl="node1" presStyleIdx="2" presStyleCnt="4" custScaleX="157357" custScaleY="110359" custRadScaleRad="98350" custRadScaleInc="1070">
        <dgm:presLayoutVars>
          <dgm:bulletEnabled val="1"/>
        </dgm:presLayoutVars>
      </dgm:prSet>
      <dgm:spPr/>
    </dgm:pt>
    <dgm:pt modelId="{DE6ABEFC-65CE-42A6-B1A8-20AB650554CB}" type="pres">
      <dgm:prSet presAssocID="{6FB44E6A-B45F-4280-8DC2-DB5997E4FF01}" presName="sibTrans" presStyleLbl="sibTrans2D1" presStyleIdx="2" presStyleCnt="4"/>
      <dgm:spPr/>
    </dgm:pt>
    <dgm:pt modelId="{AAD3BB77-0D9C-480F-A6FC-AAF0358CDF08}" type="pres">
      <dgm:prSet presAssocID="{6FB44E6A-B45F-4280-8DC2-DB5997E4FF01}" presName="connectorText" presStyleLbl="sibTrans2D1" presStyleIdx="2" presStyleCnt="4"/>
      <dgm:spPr/>
    </dgm:pt>
    <dgm:pt modelId="{B7774CE1-0F68-43AC-9138-91A9877A143E}" type="pres">
      <dgm:prSet presAssocID="{EF2E3555-C67C-4E87-9B0F-B2774EF4CC93}" presName="node" presStyleLbl="node1" presStyleIdx="3" presStyleCnt="4" custScaleX="161438" custScaleY="109736">
        <dgm:presLayoutVars>
          <dgm:bulletEnabled val="1"/>
        </dgm:presLayoutVars>
      </dgm:prSet>
      <dgm:spPr/>
    </dgm:pt>
    <dgm:pt modelId="{936B9E8A-4CB9-4BD1-8823-FF5194135430}" type="pres">
      <dgm:prSet presAssocID="{997B8225-3660-4520-9292-27D245EF507A}" presName="sibTrans" presStyleLbl="sibTrans2D1" presStyleIdx="3" presStyleCnt="4"/>
      <dgm:spPr/>
    </dgm:pt>
    <dgm:pt modelId="{BFA21848-7C62-4BD8-95C0-480B6B208414}" type="pres">
      <dgm:prSet presAssocID="{997B8225-3660-4520-9292-27D245EF507A}" presName="connectorText" presStyleLbl="sibTrans2D1" presStyleIdx="3" presStyleCnt="4"/>
      <dgm:spPr/>
    </dgm:pt>
  </dgm:ptLst>
  <dgm:cxnLst>
    <dgm:cxn modelId="{7D61E500-1FAC-48CE-88FE-AADDA0CB07DB}" type="presOf" srcId="{997B8225-3660-4520-9292-27D245EF507A}" destId="{BFA21848-7C62-4BD8-95C0-480B6B208414}" srcOrd="1" destOrd="0" presId="urn:microsoft.com/office/officeart/2005/8/layout/cycle2"/>
    <dgm:cxn modelId="{6DD6670C-526D-433E-BC91-84399669A0FB}" srcId="{59B562DE-F7BD-4194-A63F-EA9744007FFF}" destId="{C25608AE-C553-4E9D-985C-57499AD9CDD6}" srcOrd="2" destOrd="0" parTransId="{C744466C-F2DA-428C-A363-CA732F905833}" sibTransId="{6FB44E6A-B45F-4280-8DC2-DB5997E4FF01}"/>
    <dgm:cxn modelId="{66E61C28-49A6-40D4-9334-C00DED754D08}" type="presOf" srcId="{6FB44E6A-B45F-4280-8DC2-DB5997E4FF01}" destId="{DE6ABEFC-65CE-42A6-B1A8-20AB650554CB}" srcOrd="0" destOrd="0" presId="urn:microsoft.com/office/officeart/2005/8/layout/cycle2"/>
    <dgm:cxn modelId="{6FC7BF32-0A79-477F-B306-8567288C5CA7}" type="presOf" srcId="{EF2E3555-C67C-4E87-9B0F-B2774EF4CC93}" destId="{B7774CE1-0F68-43AC-9138-91A9877A143E}" srcOrd="0" destOrd="0" presId="urn:microsoft.com/office/officeart/2005/8/layout/cycle2"/>
    <dgm:cxn modelId="{0F68FC5C-69BC-4285-BDC7-0700053ED9F8}" type="presOf" srcId="{8C9AB483-E48E-4E9F-864A-81EBF1DCEBA8}" destId="{137BE4BC-69E2-4B7C-AC6F-A326570BAC21}" srcOrd="0" destOrd="0" presId="urn:microsoft.com/office/officeart/2005/8/layout/cycle2"/>
    <dgm:cxn modelId="{7C5D785F-1060-4B96-9AFA-50ECC70F2EF4}" type="presOf" srcId="{9387DC82-0250-4068-B54D-0A99232AA283}" destId="{3F8C6A86-78E6-41DE-A8E3-311385509A40}" srcOrd="0" destOrd="0" presId="urn:microsoft.com/office/officeart/2005/8/layout/cycle2"/>
    <dgm:cxn modelId="{8F1C496A-BC55-465E-84E2-B50C7E5789AD}" type="presOf" srcId="{6FB44E6A-B45F-4280-8DC2-DB5997E4FF01}" destId="{AAD3BB77-0D9C-480F-A6FC-AAF0358CDF08}" srcOrd="1" destOrd="0" presId="urn:microsoft.com/office/officeart/2005/8/layout/cycle2"/>
    <dgm:cxn modelId="{FA5C9E4A-DBEA-42AB-9C4A-78A2349F0EBC}" type="presOf" srcId="{9387DC82-0250-4068-B54D-0A99232AA283}" destId="{408BB574-D993-4D7A-A9CF-51C4C7FE6184}" srcOrd="1" destOrd="0" presId="urn:microsoft.com/office/officeart/2005/8/layout/cycle2"/>
    <dgm:cxn modelId="{E6F53E70-2189-49DF-B230-A29CA51B045E}" srcId="{59B562DE-F7BD-4194-A63F-EA9744007FFF}" destId="{A9A2DACD-A904-4CCD-8282-FE5524D502B4}" srcOrd="1" destOrd="0" parTransId="{19FACA45-AD99-4BAA-9D41-0FD2AC5BD4FA}" sibTransId="{2CBD4E99-366A-4BDA-BC9F-72C8F4A756FB}"/>
    <dgm:cxn modelId="{7F3D7C8E-5791-4575-B6FC-CA59BB7D9C81}" type="presOf" srcId="{997B8225-3660-4520-9292-27D245EF507A}" destId="{936B9E8A-4CB9-4BD1-8823-FF5194135430}" srcOrd="0" destOrd="0" presId="urn:microsoft.com/office/officeart/2005/8/layout/cycle2"/>
    <dgm:cxn modelId="{44FACAA0-9325-4849-90E8-DF886E05F885}" srcId="{59B562DE-F7BD-4194-A63F-EA9744007FFF}" destId="{EF2E3555-C67C-4E87-9B0F-B2774EF4CC93}" srcOrd="3" destOrd="0" parTransId="{E1C6A6EF-E94F-4AB0-9A86-A68F8BFC4FAB}" sibTransId="{997B8225-3660-4520-9292-27D245EF507A}"/>
    <dgm:cxn modelId="{607C9EA5-BE20-49BF-B8B4-CA450126B98F}" type="presOf" srcId="{A9A2DACD-A904-4CCD-8282-FE5524D502B4}" destId="{5F32367D-1566-4842-8F3B-B4DDF5A98950}" srcOrd="0" destOrd="0" presId="urn:microsoft.com/office/officeart/2005/8/layout/cycle2"/>
    <dgm:cxn modelId="{414B48B8-AB57-402E-AAF9-435B8FA6C3E8}" type="presOf" srcId="{2CBD4E99-366A-4BDA-BC9F-72C8F4A756FB}" destId="{50FE6FE2-F21A-40EA-8561-663E9AA1CD5C}" srcOrd="0" destOrd="0" presId="urn:microsoft.com/office/officeart/2005/8/layout/cycle2"/>
    <dgm:cxn modelId="{403387CF-EAD3-4534-A4F8-894C4BD9B24F}" type="presOf" srcId="{59B562DE-F7BD-4194-A63F-EA9744007FFF}" destId="{0134E550-835F-45D2-A6D0-1496F19AADCE}" srcOrd="0" destOrd="0" presId="urn:microsoft.com/office/officeart/2005/8/layout/cycle2"/>
    <dgm:cxn modelId="{AD45D5D7-5AB4-4518-A835-6AAAB04447D2}" srcId="{59B562DE-F7BD-4194-A63F-EA9744007FFF}" destId="{8C9AB483-E48E-4E9F-864A-81EBF1DCEBA8}" srcOrd="0" destOrd="0" parTransId="{88ABC12F-8892-4D28-BFB7-5590C8928943}" sibTransId="{9387DC82-0250-4068-B54D-0A99232AA283}"/>
    <dgm:cxn modelId="{33EEE1DD-0364-4657-8AE2-B6762B995941}" type="presOf" srcId="{C25608AE-C553-4E9D-985C-57499AD9CDD6}" destId="{591B1707-7277-4A1C-A4DF-C496BD873EAA}" srcOrd="0" destOrd="0" presId="urn:microsoft.com/office/officeart/2005/8/layout/cycle2"/>
    <dgm:cxn modelId="{FAAECFF4-8DD2-4B28-BAC8-B723A821E8BC}" type="presOf" srcId="{2CBD4E99-366A-4BDA-BC9F-72C8F4A756FB}" destId="{25BB9F7A-1B65-462D-9446-F23FE1C1732F}" srcOrd="1" destOrd="0" presId="urn:microsoft.com/office/officeart/2005/8/layout/cycle2"/>
    <dgm:cxn modelId="{8CE7B0DA-2B88-4347-960C-EECF2A73E177}" type="presParOf" srcId="{0134E550-835F-45D2-A6D0-1496F19AADCE}" destId="{137BE4BC-69E2-4B7C-AC6F-A326570BAC21}" srcOrd="0" destOrd="0" presId="urn:microsoft.com/office/officeart/2005/8/layout/cycle2"/>
    <dgm:cxn modelId="{A60DA9D6-5C9D-4024-B707-79D6DE444CBF}" type="presParOf" srcId="{0134E550-835F-45D2-A6D0-1496F19AADCE}" destId="{3F8C6A86-78E6-41DE-A8E3-311385509A40}" srcOrd="1" destOrd="0" presId="urn:microsoft.com/office/officeart/2005/8/layout/cycle2"/>
    <dgm:cxn modelId="{AE62BC7B-E9D8-4951-B674-23F817401150}" type="presParOf" srcId="{3F8C6A86-78E6-41DE-A8E3-311385509A40}" destId="{408BB574-D993-4D7A-A9CF-51C4C7FE6184}" srcOrd="0" destOrd="0" presId="urn:microsoft.com/office/officeart/2005/8/layout/cycle2"/>
    <dgm:cxn modelId="{EE194C53-DE8F-45ED-AF40-750BB60D4FA5}" type="presParOf" srcId="{0134E550-835F-45D2-A6D0-1496F19AADCE}" destId="{5F32367D-1566-4842-8F3B-B4DDF5A98950}" srcOrd="2" destOrd="0" presId="urn:microsoft.com/office/officeart/2005/8/layout/cycle2"/>
    <dgm:cxn modelId="{379C3786-A6C2-489E-9316-4F45B7DD4EAF}" type="presParOf" srcId="{0134E550-835F-45D2-A6D0-1496F19AADCE}" destId="{50FE6FE2-F21A-40EA-8561-663E9AA1CD5C}" srcOrd="3" destOrd="0" presId="urn:microsoft.com/office/officeart/2005/8/layout/cycle2"/>
    <dgm:cxn modelId="{CC1EC7F7-1822-4C36-84C7-479E5A75A878}" type="presParOf" srcId="{50FE6FE2-F21A-40EA-8561-663E9AA1CD5C}" destId="{25BB9F7A-1B65-462D-9446-F23FE1C1732F}" srcOrd="0" destOrd="0" presId="urn:microsoft.com/office/officeart/2005/8/layout/cycle2"/>
    <dgm:cxn modelId="{C50F20E4-02F8-4F03-A659-A23AE7F29E21}" type="presParOf" srcId="{0134E550-835F-45D2-A6D0-1496F19AADCE}" destId="{591B1707-7277-4A1C-A4DF-C496BD873EAA}" srcOrd="4" destOrd="0" presId="urn:microsoft.com/office/officeart/2005/8/layout/cycle2"/>
    <dgm:cxn modelId="{E9DA7A21-25E2-4F70-B941-08ED528112E7}" type="presParOf" srcId="{0134E550-835F-45D2-A6D0-1496F19AADCE}" destId="{DE6ABEFC-65CE-42A6-B1A8-20AB650554CB}" srcOrd="5" destOrd="0" presId="urn:microsoft.com/office/officeart/2005/8/layout/cycle2"/>
    <dgm:cxn modelId="{3461773A-B185-49AF-90F9-39A9C59ED9C1}" type="presParOf" srcId="{DE6ABEFC-65CE-42A6-B1A8-20AB650554CB}" destId="{AAD3BB77-0D9C-480F-A6FC-AAF0358CDF08}" srcOrd="0" destOrd="0" presId="urn:microsoft.com/office/officeart/2005/8/layout/cycle2"/>
    <dgm:cxn modelId="{66CB0534-9D01-43C8-94D3-5C240C6F46A4}" type="presParOf" srcId="{0134E550-835F-45D2-A6D0-1496F19AADCE}" destId="{B7774CE1-0F68-43AC-9138-91A9877A143E}" srcOrd="6" destOrd="0" presId="urn:microsoft.com/office/officeart/2005/8/layout/cycle2"/>
    <dgm:cxn modelId="{F46CEB89-5980-4D7E-8AD5-E15A5B093FD6}" type="presParOf" srcId="{0134E550-835F-45D2-A6D0-1496F19AADCE}" destId="{936B9E8A-4CB9-4BD1-8823-FF5194135430}" srcOrd="7" destOrd="0" presId="urn:microsoft.com/office/officeart/2005/8/layout/cycle2"/>
    <dgm:cxn modelId="{E6A19F3A-3F6C-4F8C-9D56-6BC34E84BE1F}" type="presParOf" srcId="{936B9E8A-4CB9-4BD1-8823-FF5194135430}" destId="{BFA21848-7C62-4BD8-95C0-480B6B208414}"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7BE4BC-69E2-4B7C-AC6F-A326570BAC21}">
      <dsp:nvSpPr>
        <dsp:cNvPr id="0" name=""/>
        <dsp:cNvSpPr/>
      </dsp:nvSpPr>
      <dsp:spPr>
        <a:xfrm>
          <a:off x="3507046" y="-3358"/>
          <a:ext cx="2213841" cy="1416974"/>
        </a:xfrm>
        <a:prstGeom prst="ellipse">
          <a:avLst/>
        </a:prstGeom>
        <a:gradFill rotWithShape="0">
          <a:gsLst>
            <a:gs pos="0">
              <a:schemeClr val="accent2">
                <a:hueOff val="0"/>
                <a:satOff val="0"/>
                <a:lumOff val="0"/>
                <a:alphaOff val="0"/>
                <a:tint val="94000"/>
                <a:satMod val="103000"/>
                <a:lumMod val="102000"/>
              </a:schemeClr>
            </a:gs>
            <a:gs pos="50000">
              <a:schemeClr val="accent2">
                <a:hueOff val="0"/>
                <a:satOff val="0"/>
                <a:lumOff val="0"/>
                <a:alphaOff val="0"/>
                <a:shade val="100000"/>
                <a:satMod val="110000"/>
                <a:lumMod val="100000"/>
              </a:schemeClr>
            </a:gs>
            <a:gs pos="100000">
              <a:schemeClr val="accent2">
                <a:hueOff val="0"/>
                <a:satOff val="0"/>
                <a:lumOff val="0"/>
                <a:alphaOff val="0"/>
                <a:shade val="78000"/>
                <a:satMod val="120000"/>
                <a:lumMod val="99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fa-IR" sz="2000" b="1" kern="1200" dirty="0">
              <a:solidFill>
                <a:schemeClr val="bg1"/>
              </a:solidFill>
              <a:latin typeface="Calibri" panose="020F0502020204030204" pitchFamily="34" charset="0"/>
              <a:cs typeface="Calibri" panose="020F0502020204030204" pitchFamily="34" charset="0"/>
            </a:rPr>
            <a:t>1</a:t>
          </a:r>
        </a:p>
        <a:p>
          <a:pPr marL="0" lvl="0" indent="0" algn="ctr" defTabSz="889000">
            <a:lnSpc>
              <a:spcPct val="90000"/>
            </a:lnSpc>
            <a:spcBef>
              <a:spcPct val="0"/>
            </a:spcBef>
            <a:spcAft>
              <a:spcPct val="35000"/>
            </a:spcAft>
            <a:buNone/>
          </a:pPr>
          <a:r>
            <a:rPr lang="fa-IR" sz="2000" b="1" kern="1200" dirty="0">
              <a:solidFill>
                <a:schemeClr val="bg1"/>
              </a:solidFill>
              <a:latin typeface="Calibri" panose="020F0502020204030204" pitchFamily="34" charset="0"/>
              <a:cs typeface="Calibri" panose="020F0502020204030204" pitchFamily="34" charset="0"/>
            </a:rPr>
            <a:t>تعیین اهداف عملکرد</a:t>
          </a:r>
          <a:endParaRPr lang="en-US" sz="2000" b="1" kern="1200" dirty="0">
            <a:solidFill>
              <a:schemeClr val="bg1"/>
            </a:solidFill>
            <a:latin typeface="Calibri" panose="020F0502020204030204" pitchFamily="34" charset="0"/>
            <a:cs typeface="Calibri" panose="020F0502020204030204" pitchFamily="34" charset="0"/>
          </a:endParaRPr>
        </a:p>
      </dsp:txBody>
      <dsp:txXfrm>
        <a:off x="3831256" y="204153"/>
        <a:ext cx="1565421" cy="1001952"/>
      </dsp:txXfrm>
    </dsp:sp>
    <dsp:sp modelId="{3F8C6A86-78E6-41DE-A8E3-311385509A40}">
      <dsp:nvSpPr>
        <dsp:cNvPr id="0" name=""/>
        <dsp:cNvSpPr/>
      </dsp:nvSpPr>
      <dsp:spPr>
        <a:xfrm rot="2700000">
          <a:off x="5247570" y="1213181"/>
          <a:ext cx="250759" cy="501861"/>
        </a:xfrm>
        <a:prstGeom prst="rightArrow">
          <a:avLst>
            <a:gd name="adj1" fmla="val 60000"/>
            <a:gd name="adj2" fmla="val 50000"/>
          </a:avLst>
        </a:prstGeom>
        <a:solidFill>
          <a:schemeClr val="accent2">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5258587" y="1286956"/>
        <a:ext cx="175531" cy="301117"/>
      </dsp:txXfrm>
    </dsp:sp>
    <dsp:sp modelId="{5F32367D-1566-4842-8F3B-B4DDF5A98950}">
      <dsp:nvSpPr>
        <dsp:cNvPr id="0" name=""/>
        <dsp:cNvSpPr/>
      </dsp:nvSpPr>
      <dsp:spPr>
        <a:xfrm>
          <a:off x="5104041" y="1477681"/>
          <a:ext cx="2180458" cy="1615503"/>
        </a:xfrm>
        <a:prstGeom prst="ellipse">
          <a:avLst/>
        </a:prstGeom>
        <a:gradFill rotWithShape="0">
          <a:gsLst>
            <a:gs pos="0">
              <a:schemeClr val="accent3">
                <a:hueOff val="0"/>
                <a:satOff val="0"/>
                <a:lumOff val="0"/>
                <a:alphaOff val="0"/>
                <a:tint val="94000"/>
                <a:satMod val="103000"/>
                <a:lumMod val="102000"/>
              </a:schemeClr>
            </a:gs>
            <a:gs pos="50000">
              <a:schemeClr val="accent3">
                <a:hueOff val="0"/>
                <a:satOff val="0"/>
                <a:lumOff val="0"/>
                <a:alphaOff val="0"/>
                <a:shade val="100000"/>
                <a:satMod val="110000"/>
                <a:lumMod val="100000"/>
              </a:schemeClr>
            </a:gs>
            <a:gs pos="100000">
              <a:schemeClr val="accent3">
                <a:hueOff val="0"/>
                <a:satOff val="0"/>
                <a:lumOff val="0"/>
                <a:alphaOff val="0"/>
                <a:shade val="78000"/>
                <a:satMod val="120000"/>
                <a:lumMod val="99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fa-IR" sz="2000" b="1" kern="1200" dirty="0">
              <a:solidFill>
                <a:schemeClr val="bg1"/>
              </a:solidFill>
              <a:latin typeface="Calibri" panose="020F0502020204030204" pitchFamily="34" charset="0"/>
              <a:cs typeface="Calibri" panose="020F0502020204030204" pitchFamily="34" charset="0"/>
            </a:rPr>
            <a:t>2</a:t>
          </a:r>
        </a:p>
        <a:p>
          <a:pPr marL="0" lvl="0" indent="0" algn="ctr" defTabSz="889000">
            <a:lnSpc>
              <a:spcPct val="90000"/>
            </a:lnSpc>
            <a:spcBef>
              <a:spcPct val="0"/>
            </a:spcBef>
            <a:spcAft>
              <a:spcPct val="35000"/>
            </a:spcAft>
            <a:buNone/>
          </a:pPr>
          <a:r>
            <a:rPr lang="fa-IR" sz="2000" b="1" kern="1200" dirty="0">
              <a:solidFill>
                <a:schemeClr val="bg1"/>
              </a:solidFill>
              <a:latin typeface="Calibri" panose="020F0502020204030204" pitchFamily="34" charset="0"/>
              <a:cs typeface="Calibri" panose="020F0502020204030204" pitchFamily="34" charset="0"/>
            </a:rPr>
            <a:t>تدوین شاخص ها و استانداردها</a:t>
          </a:r>
          <a:endParaRPr lang="en-US" sz="2000" b="1" kern="1200" dirty="0">
            <a:solidFill>
              <a:schemeClr val="bg1"/>
            </a:solidFill>
            <a:latin typeface="Calibri" panose="020F0502020204030204" pitchFamily="34" charset="0"/>
            <a:cs typeface="Calibri" panose="020F0502020204030204" pitchFamily="34" charset="0"/>
          </a:endParaRPr>
        </a:p>
      </dsp:txBody>
      <dsp:txXfrm>
        <a:off x="5423362" y="1714266"/>
        <a:ext cx="1541816" cy="1142333"/>
      </dsp:txXfrm>
    </dsp:sp>
    <dsp:sp modelId="{50FE6FE2-F21A-40EA-8561-663E9AA1CD5C}">
      <dsp:nvSpPr>
        <dsp:cNvPr id="0" name=""/>
        <dsp:cNvSpPr/>
      </dsp:nvSpPr>
      <dsp:spPr>
        <a:xfrm rot="8142802">
          <a:off x="5320231" y="2796438"/>
          <a:ext cx="185778" cy="501861"/>
        </a:xfrm>
        <a:prstGeom prst="rightArrow">
          <a:avLst>
            <a:gd name="adj1" fmla="val 60000"/>
            <a:gd name="adj2" fmla="val 50000"/>
          </a:avLst>
        </a:prstGeom>
        <a:solidFill>
          <a:schemeClr val="accent3">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rot="10800000">
        <a:off x="5368046" y="2877352"/>
        <a:ext cx="130045" cy="301117"/>
      </dsp:txXfrm>
    </dsp:sp>
    <dsp:sp modelId="{591B1707-7277-4A1C-A4DF-C496BD873EAA}">
      <dsp:nvSpPr>
        <dsp:cNvPr id="0" name=""/>
        <dsp:cNvSpPr/>
      </dsp:nvSpPr>
      <dsp:spPr>
        <a:xfrm>
          <a:off x="3430958" y="3019089"/>
          <a:ext cx="2339893" cy="1641035"/>
        </a:xfrm>
        <a:prstGeom prst="ellipse">
          <a:avLst/>
        </a:prstGeom>
        <a:gradFill rotWithShape="0">
          <a:gsLst>
            <a:gs pos="0">
              <a:schemeClr val="accent4">
                <a:hueOff val="0"/>
                <a:satOff val="0"/>
                <a:lumOff val="0"/>
                <a:alphaOff val="0"/>
                <a:tint val="94000"/>
                <a:satMod val="103000"/>
                <a:lumMod val="102000"/>
              </a:schemeClr>
            </a:gs>
            <a:gs pos="50000">
              <a:schemeClr val="accent4">
                <a:hueOff val="0"/>
                <a:satOff val="0"/>
                <a:lumOff val="0"/>
                <a:alphaOff val="0"/>
                <a:shade val="100000"/>
                <a:satMod val="110000"/>
                <a:lumMod val="100000"/>
              </a:schemeClr>
            </a:gs>
            <a:gs pos="100000">
              <a:schemeClr val="accent4">
                <a:hueOff val="0"/>
                <a:satOff val="0"/>
                <a:lumOff val="0"/>
                <a:alphaOff val="0"/>
                <a:shade val="78000"/>
                <a:satMod val="120000"/>
                <a:lumMod val="99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fa-IR" sz="2000" b="1" kern="1200" dirty="0">
              <a:solidFill>
                <a:srgbClr val="C00000"/>
              </a:solidFill>
              <a:latin typeface="Calibri" panose="020F0502020204030204" pitchFamily="34" charset="0"/>
              <a:cs typeface="Calibri" panose="020F0502020204030204" pitchFamily="34" charset="0"/>
            </a:rPr>
            <a:t>3</a:t>
          </a:r>
        </a:p>
        <a:p>
          <a:pPr marL="0" lvl="0" indent="0" algn="ctr" defTabSz="889000">
            <a:lnSpc>
              <a:spcPct val="90000"/>
            </a:lnSpc>
            <a:spcBef>
              <a:spcPct val="0"/>
            </a:spcBef>
            <a:spcAft>
              <a:spcPct val="35000"/>
            </a:spcAft>
            <a:buNone/>
          </a:pPr>
          <a:r>
            <a:rPr lang="fa-IR" sz="2000" b="1" kern="1200" dirty="0">
              <a:solidFill>
                <a:srgbClr val="C00000"/>
              </a:solidFill>
              <a:latin typeface="Calibri" panose="020F0502020204030204" pitchFamily="34" charset="0"/>
              <a:cs typeface="Calibri" panose="020F0502020204030204" pitchFamily="34" charset="0"/>
            </a:rPr>
            <a:t>سنجش و پایش عملکرد</a:t>
          </a:r>
          <a:endParaRPr lang="en-US" sz="2000" b="1" kern="1200" dirty="0">
            <a:solidFill>
              <a:srgbClr val="C00000"/>
            </a:solidFill>
            <a:latin typeface="Calibri" panose="020F0502020204030204" pitchFamily="34" charset="0"/>
            <a:cs typeface="Calibri" panose="020F0502020204030204" pitchFamily="34" charset="0"/>
          </a:endParaRPr>
        </a:p>
      </dsp:txBody>
      <dsp:txXfrm>
        <a:off x="3773627" y="3259413"/>
        <a:ext cx="1654555" cy="1160387"/>
      </dsp:txXfrm>
    </dsp:sp>
    <dsp:sp modelId="{DE6ABEFC-65CE-42A6-B1A8-20AB650554CB}">
      <dsp:nvSpPr>
        <dsp:cNvPr id="0" name=""/>
        <dsp:cNvSpPr/>
      </dsp:nvSpPr>
      <dsp:spPr>
        <a:xfrm rot="13485607">
          <a:off x="3742499" y="2816285"/>
          <a:ext cx="159041" cy="501861"/>
        </a:xfrm>
        <a:prstGeom prst="rightArrow">
          <a:avLst>
            <a:gd name="adj1" fmla="val 60000"/>
            <a:gd name="adj2" fmla="val 50000"/>
          </a:avLst>
        </a:prstGeom>
        <a:solidFill>
          <a:schemeClr val="accent4">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rot="10800000">
        <a:off x="3783294" y="2933455"/>
        <a:ext cx="111329" cy="301117"/>
      </dsp:txXfrm>
    </dsp:sp>
    <dsp:sp modelId="{B7774CE1-0F68-43AC-9138-91A9877A143E}">
      <dsp:nvSpPr>
        <dsp:cNvPr id="0" name=""/>
        <dsp:cNvSpPr/>
      </dsp:nvSpPr>
      <dsp:spPr>
        <a:xfrm>
          <a:off x="1833373" y="1469547"/>
          <a:ext cx="2400578" cy="1631771"/>
        </a:xfrm>
        <a:prstGeom prst="ellipse">
          <a:avLst/>
        </a:prstGeom>
        <a:gradFill rotWithShape="0">
          <a:gsLst>
            <a:gs pos="0">
              <a:schemeClr val="accent5">
                <a:hueOff val="0"/>
                <a:satOff val="0"/>
                <a:lumOff val="0"/>
                <a:alphaOff val="0"/>
                <a:tint val="94000"/>
                <a:satMod val="103000"/>
                <a:lumMod val="102000"/>
              </a:schemeClr>
            </a:gs>
            <a:gs pos="50000">
              <a:schemeClr val="accent5">
                <a:hueOff val="0"/>
                <a:satOff val="0"/>
                <a:lumOff val="0"/>
                <a:alphaOff val="0"/>
                <a:shade val="100000"/>
                <a:satMod val="110000"/>
                <a:lumMod val="100000"/>
              </a:schemeClr>
            </a:gs>
            <a:gs pos="100000">
              <a:schemeClr val="accent5">
                <a:hueOff val="0"/>
                <a:satOff val="0"/>
                <a:lumOff val="0"/>
                <a:alphaOff val="0"/>
                <a:shade val="78000"/>
                <a:satMod val="120000"/>
                <a:lumMod val="99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fa-IR" sz="2000" b="1" kern="1200" dirty="0">
              <a:solidFill>
                <a:schemeClr val="bg1"/>
              </a:solidFill>
              <a:latin typeface="Calibri" panose="020F0502020204030204" pitchFamily="34" charset="0"/>
              <a:cs typeface="Calibri" panose="020F0502020204030204" pitchFamily="34" charset="0"/>
            </a:rPr>
            <a:t>4</a:t>
          </a:r>
        </a:p>
        <a:p>
          <a:pPr marL="0" lvl="0" indent="0" algn="ctr" defTabSz="889000">
            <a:lnSpc>
              <a:spcPct val="90000"/>
            </a:lnSpc>
            <a:spcBef>
              <a:spcPct val="0"/>
            </a:spcBef>
            <a:spcAft>
              <a:spcPct val="35000"/>
            </a:spcAft>
            <a:buNone/>
          </a:pPr>
          <a:r>
            <a:rPr lang="fa-IR" sz="2000" b="1" kern="1200" dirty="0">
              <a:solidFill>
                <a:schemeClr val="bg1"/>
              </a:solidFill>
              <a:latin typeface="Calibri" panose="020F0502020204030204" pitchFamily="34" charset="0"/>
              <a:cs typeface="Calibri" panose="020F0502020204030204" pitchFamily="34" charset="0"/>
            </a:rPr>
            <a:t>برنامه ریزی بهبود عملکرد</a:t>
          </a:r>
          <a:endParaRPr lang="en-US" sz="2000" b="1" kern="1200" dirty="0">
            <a:solidFill>
              <a:schemeClr val="bg1"/>
            </a:solidFill>
            <a:latin typeface="Calibri" panose="020F0502020204030204" pitchFamily="34" charset="0"/>
            <a:cs typeface="Calibri" panose="020F0502020204030204" pitchFamily="34" charset="0"/>
          </a:endParaRPr>
        </a:p>
      </dsp:txBody>
      <dsp:txXfrm>
        <a:off x="2184930" y="1708514"/>
        <a:ext cx="1697464" cy="1153837"/>
      </dsp:txXfrm>
    </dsp:sp>
    <dsp:sp modelId="{936B9E8A-4CB9-4BD1-8823-FF5194135430}">
      <dsp:nvSpPr>
        <dsp:cNvPr id="0" name=""/>
        <dsp:cNvSpPr/>
      </dsp:nvSpPr>
      <dsp:spPr>
        <a:xfrm rot="18900000">
          <a:off x="3742464" y="1209965"/>
          <a:ext cx="231471" cy="501861"/>
        </a:xfrm>
        <a:prstGeom prst="rightArrow">
          <a:avLst>
            <a:gd name="adj1" fmla="val 60000"/>
            <a:gd name="adj2" fmla="val 50000"/>
          </a:avLst>
        </a:prstGeom>
        <a:solidFill>
          <a:schemeClr val="accent5">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3752633" y="1334888"/>
        <a:ext cx="162030" cy="301117"/>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fa-IR"/>
              <a:t>مدیریت منابع انسانی</a:t>
            </a:r>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66DE6AF-48BF-4677-8508-4552B2458A03}" type="datetimeFigureOut">
              <a:rPr lang="en-US" smtClean="0"/>
              <a:t>8/9/2026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5383F5B-4FBB-4799-846E-A50AA9BBFB39}" type="slidenum">
              <a:rPr lang="en-US" smtClean="0"/>
              <a:t>‹#›</a:t>
            </a:fld>
            <a:endParaRPr lang="en-US"/>
          </a:p>
        </p:txBody>
      </p:sp>
    </p:spTree>
    <p:extLst>
      <p:ext uri="{BB962C8B-B14F-4D97-AF65-F5344CB8AC3E}">
        <p14:creationId xmlns:p14="http://schemas.microsoft.com/office/powerpoint/2010/main" val="2578733658"/>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fa-IR"/>
              <a:t>مدیریت منابع انسانی</a:t>
            </a:r>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BA1F6F-983D-4F04-B017-B1CF7C8D50DD}" type="datetimeFigureOut">
              <a:rPr lang="en-US" smtClean="0"/>
              <a:t>8/9/2026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A3655C-92A0-4292-88BD-9408F66D74A2}" type="slidenum">
              <a:rPr lang="en-US" smtClean="0"/>
              <a:t>‹#›</a:t>
            </a:fld>
            <a:endParaRPr lang="en-US"/>
          </a:p>
        </p:txBody>
      </p:sp>
    </p:spTree>
    <p:extLst>
      <p:ext uri="{BB962C8B-B14F-4D97-AF65-F5344CB8AC3E}">
        <p14:creationId xmlns:p14="http://schemas.microsoft.com/office/powerpoint/2010/main" val="1612970719"/>
      </p:ext>
    </p:extLst>
  </p:cSld>
  <p:clrMap bg1="lt1" tx1="dk1" bg2="lt2" tx2="dk2" accent1="accent1" accent2="accent2" accent3="accent3" accent4="accent4" accent5="accent5" accent6="accent6" hlink="hlink" folHlink="folHlink"/>
  <p:hf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C84BC57-66B6-4E54-A76E-069338E8D48D}" type="datetimeFigureOut">
              <a:rPr lang="en-US" smtClean="0"/>
              <a:t>8/9/2026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255346" y="2750337"/>
            <a:ext cx="1171888" cy="1356442"/>
          </a:xfrm>
        </p:spPr>
        <p:txBody>
          <a:bodyPr/>
          <a:lstStyle/>
          <a:p>
            <a:fld id="{C7298E70-0B17-4522-939E-B74B72548F68}" type="slidenum">
              <a:rPr lang="en-US" smtClean="0"/>
              <a:t>‹#›</a:t>
            </a:fld>
            <a:endParaRPr lang="en-US"/>
          </a:p>
        </p:txBody>
      </p:sp>
    </p:spTree>
    <p:extLst>
      <p:ext uri="{BB962C8B-B14F-4D97-AF65-F5344CB8AC3E}">
        <p14:creationId xmlns:p14="http://schemas.microsoft.com/office/powerpoint/2010/main" val="3215771140"/>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C84BC57-66B6-4E54-A76E-069338E8D48D}" type="datetimeFigureOut">
              <a:rPr lang="en-US" smtClean="0"/>
              <a:t>8/9/2026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298E70-0B17-4522-939E-B74B72548F68}" type="slidenum">
              <a:rPr lang="en-US" smtClean="0"/>
              <a:t>‹#›</a:t>
            </a:fld>
            <a:endParaRPr lang="en-US"/>
          </a:p>
        </p:txBody>
      </p:sp>
    </p:spTree>
    <p:extLst>
      <p:ext uri="{BB962C8B-B14F-4D97-AF65-F5344CB8AC3E}">
        <p14:creationId xmlns:p14="http://schemas.microsoft.com/office/powerpoint/2010/main" val="29821027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C84BC57-66B6-4E54-A76E-069338E8D48D}" type="datetimeFigureOut">
              <a:rPr lang="en-US" smtClean="0"/>
              <a:t>8/9/2026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729455" y="2869895"/>
            <a:ext cx="1154151" cy="1090789"/>
          </a:xfrm>
        </p:spPr>
        <p:txBody>
          <a:bodyPr/>
          <a:lstStyle/>
          <a:p>
            <a:fld id="{C7298E70-0B17-4522-939E-B74B72548F68}" type="slidenum">
              <a:rPr lang="en-US" smtClean="0"/>
              <a:t>‹#›</a:t>
            </a:fld>
            <a:endParaRPr lang="en-US"/>
          </a:p>
        </p:txBody>
      </p:sp>
    </p:spTree>
    <p:extLst>
      <p:ext uri="{BB962C8B-B14F-4D97-AF65-F5344CB8AC3E}">
        <p14:creationId xmlns:p14="http://schemas.microsoft.com/office/powerpoint/2010/main" val="179337619"/>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C84BC57-66B6-4E54-A76E-069338E8D48D}" type="datetimeFigureOut">
              <a:rPr lang="en-US" smtClean="0"/>
              <a:t>8/9/2026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298E70-0B17-4522-939E-B74B72548F68}" type="slidenum">
              <a:rPr lang="en-US" smtClean="0"/>
              <a:t>‹#›</a:t>
            </a:fld>
            <a:endParaRPr lang="en-US"/>
          </a:p>
        </p:txBody>
      </p:sp>
    </p:spTree>
    <p:extLst>
      <p:ext uri="{BB962C8B-B14F-4D97-AF65-F5344CB8AC3E}">
        <p14:creationId xmlns:p14="http://schemas.microsoft.com/office/powerpoint/2010/main" val="970075259"/>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C84BC57-66B6-4E54-A76E-069338E8D48D}" type="datetimeFigureOut">
              <a:rPr lang="en-US" smtClean="0"/>
              <a:t>8/9/2026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7298E70-0B17-4522-939E-B74B72548F68}" type="slidenum">
              <a:rPr lang="en-US" smtClean="0"/>
              <a:t>‹#›</a:t>
            </a:fld>
            <a:endParaRPr lang="en-US"/>
          </a:p>
        </p:txBody>
      </p:sp>
    </p:spTree>
    <p:extLst>
      <p:ext uri="{BB962C8B-B14F-4D97-AF65-F5344CB8AC3E}">
        <p14:creationId xmlns:p14="http://schemas.microsoft.com/office/powerpoint/2010/main" val="434961170"/>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C84BC57-66B6-4E54-A76E-069338E8D48D}" type="datetimeFigureOut">
              <a:rPr lang="en-US" smtClean="0"/>
              <a:t>8/9/2026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7298E70-0B17-4522-939E-B74B72548F68}" type="slidenum">
              <a:rPr lang="en-US" smtClean="0"/>
              <a:t>‹#›</a:t>
            </a:fld>
            <a:endParaRPr lang="en-US"/>
          </a:p>
        </p:txBody>
      </p:sp>
    </p:spTree>
    <p:extLst>
      <p:ext uri="{BB962C8B-B14F-4D97-AF65-F5344CB8AC3E}">
        <p14:creationId xmlns:p14="http://schemas.microsoft.com/office/powerpoint/2010/main" val="38541363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CC84BC57-66B6-4E54-A76E-069338E8D48D}" type="datetimeFigureOut">
              <a:rPr lang="en-US" smtClean="0"/>
              <a:t>8/9/2026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7298E70-0B17-4522-939E-B74B72548F68}" type="slidenum">
              <a:rPr lang="en-US" smtClean="0"/>
              <a:t>‹#›</a:t>
            </a:fld>
            <a:endParaRPr lang="en-US"/>
          </a:p>
        </p:txBody>
      </p:sp>
    </p:spTree>
    <p:extLst>
      <p:ext uri="{BB962C8B-B14F-4D97-AF65-F5344CB8AC3E}">
        <p14:creationId xmlns:p14="http://schemas.microsoft.com/office/powerpoint/2010/main" val="843379910"/>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C84BC57-66B6-4E54-A76E-069338E8D48D}" type="datetimeFigureOut">
              <a:rPr lang="en-US" smtClean="0"/>
              <a:t>8/9/2026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298E70-0B17-4522-939E-B74B72548F68}" type="slidenum">
              <a:rPr lang="en-US" smtClean="0"/>
              <a:t>‹#›</a:t>
            </a:fld>
            <a:endParaRPr lang="en-US"/>
          </a:p>
        </p:txBody>
      </p:sp>
    </p:spTree>
    <p:extLst>
      <p:ext uri="{BB962C8B-B14F-4D97-AF65-F5344CB8AC3E}">
        <p14:creationId xmlns:p14="http://schemas.microsoft.com/office/powerpoint/2010/main" val="1070185009"/>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C84BC57-66B6-4E54-A76E-069338E8D48D}" type="datetimeFigureOut">
              <a:rPr lang="en-US" smtClean="0"/>
              <a:t>8/9/2026</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7298E70-0B17-4522-939E-B74B72548F68}" type="slidenum">
              <a:rPr lang="en-US" smtClean="0"/>
              <a:t>‹#›</a:t>
            </a:fld>
            <a:endParaRPr lang="en-US"/>
          </a:p>
        </p:txBody>
      </p:sp>
    </p:spTree>
    <p:extLst>
      <p:ext uri="{BB962C8B-B14F-4D97-AF65-F5344CB8AC3E}">
        <p14:creationId xmlns:p14="http://schemas.microsoft.com/office/powerpoint/2010/main" val="6810176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C84BC57-66B6-4E54-A76E-069338E8D48D}" type="datetimeFigureOut">
              <a:rPr lang="en-US" smtClean="0"/>
              <a:t>8/9/2026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11309"/>
            <a:ext cx="1154151" cy="1090789"/>
          </a:xfrm>
        </p:spPr>
        <p:txBody>
          <a:bodyPr/>
          <a:lstStyle/>
          <a:p>
            <a:fld id="{C7298E70-0B17-4522-939E-B74B72548F68}" type="slidenum">
              <a:rPr lang="en-US" smtClean="0"/>
              <a:t>‹#›</a:t>
            </a:fld>
            <a:endParaRPr lang="en-US"/>
          </a:p>
        </p:txBody>
      </p:sp>
    </p:spTree>
    <p:extLst>
      <p:ext uri="{BB962C8B-B14F-4D97-AF65-F5344CB8AC3E}">
        <p14:creationId xmlns:p14="http://schemas.microsoft.com/office/powerpoint/2010/main" val="18623927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C84BC57-66B6-4E54-A76E-069338E8D48D}" type="datetimeFigureOut">
              <a:rPr lang="en-US" smtClean="0"/>
              <a:t>8/9/2026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11615"/>
            <a:ext cx="1154151" cy="1090789"/>
          </a:xfrm>
        </p:spPr>
        <p:txBody>
          <a:bodyPr/>
          <a:lstStyle/>
          <a:p>
            <a:fld id="{C7298E70-0B17-4522-939E-B74B72548F68}" type="slidenum">
              <a:rPr lang="en-US" smtClean="0"/>
              <a:t>‹#›</a:t>
            </a:fld>
            <a:endParaRPr lang="en-US"/>
          </a:p>
        </p:txBody>
      </p:sp>
    </p:spTree>
    <p:extLst>
      <p:ext uri="{BB962C8B-B14F-4D97-AF65-F5344CB8AC3E}">
        <p14:creationId xmlns:p14="http://schemas.microsoft.com/office/powerpoint/2010/main" val="19875432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C84BC57-66B6-4E54-A76E-069338E8D48D}" type="datetimeFigureOut">
              <a:rPr lang="en-US" smtClean="0"/>
              <a:t>8/9/2026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09925"/>
            <a:ext cx="1154151" cy="1090789"/>
          </a:xfrm>
        </p:spPr>
        <p:txBody>
          <a:bodyPr/>
          <a:lstStyle/>
          <a:p>
            <a:fld id="{C7298E70-0B17-4522-939E-B74B72548F68}" type="slidenum">
              <a:rPr lang="en-US" smtClean="0"/>
              <a:t>‹#›</a:t>
            </a:fld>
            <a:endParaRPr lang="en-US"/>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26112052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C84BC57-66B6-4E54-A76E-069338E8D48D}" type="datetimeFigureOut">
              <a:rPr lang="en-US" smtClean="0"/>
              <a:t>8/9/2026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09925"/>
            <a:ext cx="1154151" cy="1090789"/>
          </a:xfrm>
        </p:spPr>
        <p:txBody>
          <a:bodyPr/>
          <a:lstStyle/>
          <a:p>
            <a:fld id="{C7298E70-0B17-4522-939E-B74B72548F68}" type="slidenum">
              <a:rPr lang="en-US" smtClean="0"/>
              <a:t>‹#›</a:t>
            </a:fld>
            <a:endParaRPr lang="en-US"/>
          </a:p>
        </p:txBody>
      </p:sp>
    </p:spTree>
    <p:extLst>
      <p:ext uri="{BB962C8B-B14F-4D97-AF65-F5344CB8AC3E}">
        <p14:creationId xmlns:p14="http://schemas.microsoft.com/office/powerpoint/2010/main" val="10989277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CC84BC57-66B6-4E54-A76E-069338E8D48D}" type="datetimeFigureOut">
              <a:rPr lang="en-US" smtClean="0"/>
              <a:t>8/9/2026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7298E70-0B17-4522-939E-B74B72548F68}" type="slidenum">
              <a:rPr lang="en-US" smtClean="0"/>
              <a:t>‹#›</a:t>
            </a:fld>
            <a:endParaRPr lang="en-US"/>
          </a:p>
        </p:txBody>
      </p:sp>
    </p:spTree>
    <p:extLst>
      <p:ext uri="{BB962C8B-B14F-4D97-AF65-F5344CB8AC3E}">
        <p14:creationId xmlns:p14="http://schemas.microsoft.com/office/powerpoint/2010/main" val="39939310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CC84BC57-66B6-4E54-A76E-069338E8D48D}" type="datetimeFigureOut">
              <a:rPr lang="en-US" smtClean="0"/>
              <a:t>8/9/2026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7298E70-0B17-4522-939E-B74B72548F68}" type="slidenum">
              <a:rPr lang="en-US" smtClean="0"/>
              <a:t>‹#›</a:t>
            </a:fld>
            <a:endParaRPr lang="en-US"/>
          </a:p>
        </p:txBody>
      </p:sp>
    </p:spTree>
    <p:extLst>
      <p:ext uri="{BB962C8B-B14F-4D97-AF65-F5344CB8AC3E}">
        <p14:creationId xmlns:p14="http://schemas.microsoft.com/office/powerpoint/2010/main" val="14610081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C84BC57-66B6-4E54-A76E-069338E8D48D}" type="datetimeFigureOut">
              <a:rPr lang="en-US" smtClean="0"/>
              <a:t>8/9/2026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298E70-0B17-4522-939E-B74B72548F68}" type="slidenum">
              <a:rPr lang="en-US" smtClean="0"/>
              <a:t>‹#›</a:t>
            </a:fld>
            <a:endParaRPr lang="en-US"/>
          </a:p>
        </p:txBody>
      </p:sp>
    </p:spTree>
    <p:extLst>
      <p:ext uri="{BB962C8B-B14F-4D97-AF65-F5344CB8AC3E}">
        <p14:creationId xmlns:p14="http://schemas.microsoft.com/office/powerpoint/2010/main" val="709188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CC84BC57-66B6-4E54-A76E-069338E8D48D}" type="datetimeFigureOut">
              <a:rPr lang="en-US" smtClean="0"/>
              <a:t>8/9/2026</a:t>
            </a:fld>
            <a:endParaRPr lang="en-US"/>
          </a:p>
        </p:txBody>
      </p:sp>
      <p:sp>
        <p:nvSpPr>
          <p:cNvPr id="5" name="Footer Placeholder 4"/>
          <p:cNvSpPr>
            <a:spLocks noGrp="1"/>
          </p:cNvSpPr>
          <p:nvPr>
            <p:ph type="ftr" sz="quarter" idx="11"/>
          </p:nvPr>
        </p:nvSpPr>
        <p:spPr>
          <a:xfrm>
            <a:off x="680321" y="5936188"/>
            <a:ext cx="6126805" cy="365125"/>
          </a:xfrm>
        </p:spPr>
        <p:txBody>
          <a:bodyPr/>
          <a:lstStyle/>
          <a:p>
            <a:endParaRPr lang="en-US"/>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C7298E70-0B17-4522-939E-B74B72548F68}" type="slidenum">
              <a:rPr lang="en-US" smtClean="0"/>
              <a:t>‹#›</a:t>
            </a:fld>
            <a:endParaRPr lang="en-US"/>
          </a:p>
        </p:txBody>
      </p:sp>
    </p:spTree>
    <p:extLst>
      <p:ext uri="{BB962C8B-B14F-4D97-AF65-F5344CB8AC3E}">
        <p14:creationId xmlns:p14="http://schemas.microsoft.com/office/powerpoint/2010/main" val="1899936156"/>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8000">
              <a:schemeClr val="bg2">
                <a:tint val="96000"/>
                <a:shade val="100000"/>
                <a:hueMod val="92000"/>
                <a:satMod val="200000"/>
                <a:lumMod val="128000"/>
              </a:schemeClr>
            </a:gs>
            <a:gs pos="100000">
              <a:schemeClr val="bg2">
                <a:shade val="78000"/>
                <a:hueMod val="118000"/>
                <a:satMod val="120000"/>
                <a:lumMod val="69000"/>
              </a:schemeClr>
            </a:gs>
          </a:gsLst>
          <a:lin ang="2520000" scaled="0"/>
          <a:tileRect/>
        </a:gradFill>
        <a:effectLst/>
      </p:bgPr>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CC84BC57-66B6-4E54-A76E-069338E8D48D}" type="datetimeFigureOut">
              <a:rPr lang="en-US" smtClean="0"/>
              <a:t>8/9/2026</a:t>
            </a:fld>
            <a:endParaRPr lang="en-US"/>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C7298E70-0B17-4522-939E-B74B72548F68}" type="slidenum">
              <a:rPr lang="en-US" smtClean="0"/>
              <a:t>‹#›</a:t>
            </a:fld>
            <a:endParaRPr lang="en-US"/>
          </a:p>
        </p:txBody>
      </p:sp>
    </p:spTree>
    <p:extLst>
      <p:ext uri="{BB962C8B-B14F-4D97-AF65-F5344CB8AC3E}">
        <p14:creationId xmlns:p14="http://schemas.microsoft.com/office/powerpoint/2010/main" val="198476858"/>
      </p:ext>
    </p:extLst>
  </p:cSld>
  <p:clrMap bg1="dk1" tx1="lt1" bg2="dk2" tx2="lt2" accent1="accent1" accent2="accent2" accent3="accent3" accent4="accent4" accent5="accent5" accent6="accent6" hlink="hlink" folHlink="folHlink"/>
  <p:sldLayoutIdLst>
    <p:sldLayoutId id="2147484908" r:id="rId1"/>
    <p:sldLayoutId id="2147484909" r:id="rId2"/>
    <p:sldLayoutId id="2147484910" r:id="rId3"/>
    <p:sldLayoutId id="2147484911" r:id="rId4"/>
    <p:sldLayoutId id="2147484912" r:id="rId5"/>
    <p:sldLayoutId id="2147484913" r:id="rId6"/>
    <p:sldLayoutId id="2147484914" r:id="rId7"/>
    <p:sldLayoutId id="2147484915" r:id="rId8"/>
    <p:sldLayoutId id="2147484916" r:id="rId9"/>
    <p:sldLayoutId id="2147484917" r:id="rId10"/>
    <p:sldLayoutId id="2147484918" r:id="rId11"/>
    <p:sldLayoutId id="2147484919" r:id="rId12"/>
    <p:sldLayoutId id="2147484920" r:id="rId13"/>
    <p:sldLayoutId id="2147484921" r:id="rId14"/>
    <p:sldLayoutId id="2147484922" r:id="rId15"/>
    <p:sldLayoutId id="2147484923" r:id="rId16"/>
    <p:sldLayoutId id="2147484924" r:id="rId17"/>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6.xml"/><Relationship Id="rId4" Type="http://schemas.openxmlformats.org/officeDocument/2006/relationships/image" Target="../media/image33.png"/></Relationships>
</file>

<file path=ppt/slides/_rels/slide5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41.gif"/><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9.xml.rels><?xml version="1.0" encoding="UTF-8" standalone="yes"?>
<Relationships xmlns="http://schemas.openxmlformats.org/package/2006/relationships"><Relationship Id="rId2" Type="http://schemas.openxmlformats.org/officeDocument/2006/relationships/image" Target="../media/image440.pn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b="1" dirty="0">
                <a:solidFill>
                  <a:schemeClr val="accent4">
                    <a:lumMod val="40000"/>
                    <a:lumOff val="60000"/>
                  </a:schemeClr>
                </a:solidFill>
                <a:latin typeface="Andalus" panose="02020603050405020304" pitchFamily="18" charset="-78"/>
                <a:cs typeface="Andalus" panose="02020603050405020304" pitchFamily="18" charset="-78"/>
              </a:rPr>
              <a:t>HUMAN RESOURCES</a:t>
            </a:r>
          </a:p>
        </p:txBody>
      </p:sp>
      <p:pic>
        <p:nvPicPr>
          <p:cNvPr id="10" name="Content Placeholder 9"/>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49977" y="2521131"/>
            <a:ext cx="8844205" cy="325176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8633496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rtl="1"/>
            <a:r>
              <a:rPr lang="fa-IR" sz="9600" b="1" dirty="0">
                <a:solidFill>
                  <a:schemeClr val="accent2">
                    <a:lumMod val="60000"/>
                    <a:lumOff val="40000"/>
                  </a:schemeClr>
                </a:solidFill>
                <a:latin typeface="Calibri" panose="020F0502020204030204" pitchFamily="34" charset="0"/>
                <a:cs typeface="Calibri" panose="020F0502020204030204" pitchFamily="34" charset="0"/>
              </a:rPr>
              <a:t>مدیریت منابع انسانی</a:t>
            </a:r>
            <a:endParaRPr lang="en-US" sz="9600" b="1" dirty="0">
              <a:solidFill>
                <a:schemeClr val="accent2">
                  <a:lumMod val="60000"/>
                  <a:lumOff val="40000"/>
                </a:schemeClr>
              </a:solidFill>
              <a:latin typeface="Calibri" panose="020F0502020204030204" pitchFamily="34" charset="0"/>
              <a:cs typeface="Calibri" panose="020F0502020204030204" pitchFamily="34" charset="0"/>
            </a:endParaRPr>
          </a:p>
        </p:txBody>
      </p:sp>
      <p:sp>
        <p:nvSpPr>
          <p:cNvPr id="3" name="Subtitle 2"/>
          <p:cNvSpPr>
            <a:spLocks noGrp="1"/>
          </p:cNvSpPr>
          <p:nvPr>
            <p:ph type="subTitle" idx="1"/>
          </p:nvPr>
        </p:nvSpPr>
        <p:spPr>
          <a:xfrm>
            <a:off x="362270" y="4751848"/>
            <a:ext cx="8144134" cy="1117687"/>
          </a:xfrm>
        </p:spPr>
        <p:txBody>
          <a:bodyPr>
            <a:normAutofit/>
          </a:bodyPr>
          <a:lstStyle/>
          <a:p>
            <a:pPr algn="ctr"/>
            <a:r>
              <a:rPr lang="fa-IR" sz="3600" b="1" dirty="0">
                <a:solidFill>
                  <a:schemeClr val="tx2">
                    <a:lumMod val="20000"/>
                    <a:lumOff val="80000"/>
                  </a:schemeClr>
                </a:solidFill>
                <a:latin typeface="Calibri" panose="020F0502020204030204" pitchFamily="34" charset="0"/>
                <a:cs typeface="Calibri" panose="020F0502020204030204" pitchFamily="34" charset="0"/>
              </a:rPr>
              <a:t>مدرس: دکتر محمدرضا بابائی</a:t>
            </a:r>
            <a:endParaRPr lang="en-US" sz="3600" b="1" dirty="0">
              <a:solidFill>
                <a:schemeClr val="tx2">
                  <a:lumMod val="20000"/>
                  <a:lumOff val="80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102323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7251" y="3735977"/>
            <a:ext cx="9152119" cy="1905726"/>
          </a:xfrm>
        </p:spPr>
        <p:txBody>
          <a:bodyPr>
            <a:normAutofit fontScale="90000"/>
          </a:bodyPr>
          <a:lstStyle/>
          <a:p>
            <a:pPr algn="r" rtl="1"/>
            <a:r>
              <a:rPr lang="fa-IR" b="1" dirty="0">
                <a:solidFill>
                  <a:schemeClr val="bg1">
                    <a:lumMod val="95000"/>
                    <a:lumOff val="5000"/>
                  </a:schemeClr>
                </a:solidFill>
                <a:latin typeface="Calibri" panose="020F0502020204030204" pitchFamily="34" charset="0"/>
                <a:cs typeface="Calibri" panose="020F0502020204030204" pitchFamily="34" charset="0"/>
              </a:rPr>
              <a:t>کارمندیابی؛ جذب و استخدام</a:t>
            </a:r>
            <a:br>
              <a:rPr lang="fa-IR" b="1" dirty="0">
                <a:solidFill>
                  <a:schemeClr val="bg1">
                    <a:lumMod val="95000"/>
                    <a:lumOff val="5000"/>
                  </a:schemeClr>
                </a:solidFill>
                <a:latin typeface="Calibri" panose="020F0502020204030204" pitchFamily="34" charset="0"/>
                <a:cs typeface="Calibri" panose="020F0502020204030204" pitchFamily="34" charset="0"/>
              </a:rPr>
            </a:br>
            <a:r>
              <a:rPr lang="fa-IR" b="1" dirty="0">
                <a:solidFill>
                  <a:schemeClr val="bg1">
                    <a:lumMod val="95000"/>
                    <a:lumOff val="5000"/>
                  </a:schemeClr>
                </a:solidFill>
                <a:latin typeface="Calibri" panose="020F0502020204030204" pitchFamily="34" charset="0"/>
                <a:cs typeface="Calibri" panose="020F0502020204030204" pitchFamily="34" charset="0"/>
              </a:rPr>
              <a:t>تجزیه و تحلیل شغل</a:t>
            </a:r>
            <a:br>
              <a:rPr lang="fa-IR" b="1" dirty="0">
                <a:solidFill>
                  <a:schemeClr val="bg1">
                    <a:lumMod val="95000"/>
                    <a:lumOff val="5000"/>
                  </a:schemeClr>
                </a:solidFill>
                <a:latin typeface="Calibri" panose="020F0502020204030204" pitchFamily="34" charset="0"/>
                <a:cs typeface="Calibri" panose="020F0502020204030204" pitchFamily="34" charset="0"/>
              </a:rPr>
            </a:br>
            <a:r>
              <a:rPr lang="fa-IR" b="1" dirty="0">
                <a:solidFill>
                  <a:schemeClr val="bg1">
                    <a:lumMod val="95000"/>
                    <a:lumOff val="5000"/>
                  </a:schemeClr>
                </a:solidFill>
                <a:latin typeface="Calibri" panose="020F0502020204030204" pitchFamily="34" charset="0"/>
                <a:cs typeface="Calibri" panose="020F0502020204030204" pitchFamily="34" charset="0"/>
              </a:rPr>
              <a:t>نظام جبران خدمت، حقوق و دستمزد</a:t>
            </a:r>
            <a:br>
              <a:rPr lang="fa-IR" b="1" dirty="0">
                <a:solidFill>
                  <a:schemeClr val="bg1">
                    <a:lumMod val="95000"/>
                    <a:lumOff val="5000"/>
                  </a:schemeClr>
                </a:solidFill>
                <a:latin typeface="Calibri" panose="020F0502020204030204" pitchFamily="34" charset="0"/>
                <a:cs typeface="Calibri" panose="020F0502020204030204" pitchFamily="34" charset="0"/>
              </a:rPr>
            </a:br>
            <a:r>
              <a:rPr lang="fa-IR" b="1" dirty="0">
                <a:solidFill>
                  <a:schemeClr val="bg1">
                    <a:lumMod val="95000"/>
                    <a:lumOff val="5000"/>
                  </a:schemeClr>
                </a:solidFill>
                <a:latin typeface="Calibri" panose="020F0502020204030204" pitchFamily="34" charset="0"/>
                <a:cs typeface="Calibri" panose="020F0502020204030204" pitchFamily="34" charset="0"/>
              </a:rPr>
              <a:t>نظام ارزیابی عملکرد کارکنان</a:t>
            </a:r>
            <a:br>
              <a:rPr lang="fa-IR" dirty="0">
                <a:solidFill>
                  <a:schemeClr val="bg1">
                    <a:lumMod val="95000"/>
                    <a:lumOff val="5000"/>
                  </a:schemeClr>
                </a:solidFill>
              </a:rPr>
            </a:br>
            <a:br>
              <a:rPr lang="fa-IR" dirty="0">
                <a:solidFill>
                  <a:schemeClr val="bg1">
                    <a:lumMod val="95000"/>
                    <a:lumOff val="5000"/>
                  </a:schemeClr>
                </a:solidFill>
              </a:rPr>
            </a:br>
            <a:endParaRPr lang="en-US" dirty="0">
              <a:solidFill>
                <a:schemeClr val="bg1">
                  <a:lumMod val="95000"/>
                  <a:lumOff val="5000"/>
                </a:schemeClr>
              </a:solidFill>
            </a:endParaRPr>
          </a:p>
        </p:txBody>
      </p:sp>
      <p:sp>
        <p:nvSpPr>
          <p:cNvPr id="5" name="Rectangle 4"/>
          <p:cNvSpPr/>
          <p:nvPr/>
        </p:nvSpPr>
        <p:spPr>
          <a:xfrm>
            <a:off x="3048000" y="3105835"/>
            <a:ext cx="6096000" cy="646331"/>
          </a:xfrm>
          <a:prstGeom prst="rect">
            <a:avLst/>
          </a:prstGeom>
        </p:spPr>
        <p:txBody>
          <a:bodyPr>
            <a:spAutoFit/>
          </a:bodyPr>
          <a:lstStyle/>
          <a:p>
            <a:r>
              <a:rPr lang="fa-IR" b="1" dirty="0">
                <a:latin typeface="Calibri" panose="020F0502020204030204" pitchFamily="34" charset="0"/>
                <a:cs typeface="Calibri" panose="020F0502020204030204" pitchFamily="34" charset="0"/>
              </a:rPr>
              <a:t>محتوای دوره:</a:t>
            </a:r>
            <a:br>
              <a:rPr lang="fa-IR" b="1" dirty="0">
                <a:solidFill>
                  <a:srgbClr val="FFC000"/>
                </a:solidFill>
                <a:latin typeface="Calibri" panose="020F0502020204030204" pitchFamily="34" charset="0"/>
                <a:cs typeface="Calibri" panose="020F0502020204030204" pitchFamily="34" charset="0"/>
              </a:rPr>
            </a:br>
            <a:endParaRPr lang="en-US" dirty="0"/>
          </a:p>
        </p:txBody>
      </p:sp>
      <p:sp>
        <p:nvSpPr>
          <p:cNvPr id="6" name="Rectangle 5"/>
          <p:cNvSpPr/>
          <p:nvPr/>
        </p:nvSpPr>
        <p:spPr>
          <a:xfrm>
            <a:off x="3048000" y="3105835"/>
            <a:ext cx="6096000" cy="646331"/>
          </a:xfrm>
          <a:prstGeom prst="rect">
            <a:avLst/>
          </a:prstGeom>
        </p:spPr>
        <p:txBody>
          <a:bodyPr>
            <a:spAutoFit/>
          </a:bodyPr>
          <a:lstStyle/>
          <a:p>
            <a:r>
              <a:rPr lang="fa-IR" b="1" dirty="0">
                <a:latin typeface="Calibri" panose="020F0502020204030204" pitchFamily="34" charset="0"/>
                <a:cs typeface="Calibri" panose="020F0502020204030204" pitchFamily="34" charset="0"/>
              </a:rPr>
              <a:t>محتوای دوره:</a:t>
            </a:r>
            <a:br>
              <a:rPr lang="fa-IR" b="1" dirty="0">
                <a:solidFill>
                  <a:srgbClr val="FFC000"/>
                </a:solidFill>
                <a:latin typeface="Calibri" panose="020F0502020204030204" pitchFamily="34" charset="0"/>
                <a:cs typeface="Calibri" panose="020F0502020204030204" pitchFamily="34" charset="0"/>
              </a:rPr>
            </a:br>
            <a:endParaRPr lang="en-US" dirty="0"/>
          </a:p>
        </p:txBody>
      </p:sp>
      <p:sp>
        <p:nvSpPr>
          <p:cNvPr id="7" name="TextBox 6"/>
          <p:cNvSpPr txBox="1"/>
          <p:nvPr/>
        </p:nvSpPr>
        <p:spPr>
          <a:xfrm>
            <a:off x="6410129" y="891700"/>
            <a:ext cx="3952450" cy="1446550"/>
          </a:xfrm>
          <a:prstGeom prst="rect">
            <a:avLst/>
          </a:prstGeom>
          <a:noFill/>
        </p:spPr>
        <p:txBody>
          <a:bodyPr wrap="square" rtlCol="0">
            <a:spAutoFit/>
          </a:bodyPr>
          <a:lstStyle/>
          <a:p>
            <a:pPr algn="r" rtl="1"/>
            <a:r>
              <a:rPr lang="fa-IR" sz="4400" b="1" dirty="0">
                <a:latin typeface="Calibri" panose="020F0502020204030204" pitchFamily="34" charset="0"/>
                <a:cs typeface="Calibri" panose="020F0502020204030204" pitchFamily="34" charset="0"/>
              </a:rPr>
              <a:t>محتوای دوره:</a:t>
            </a:r>
            <a:br>
              <a:rPr lang="fa-IR" sz="4400" b="1" dirty="0">
                <a:solidFill>
                  <a:srgbClr val="FFC000"/>
                </a:solidFill>
                <a:latin typeface="Calibri" panose="020F0502020204030204" pitchFamily="34" charset="0"/>
                <a:cs typeface="Calibri" panose="020F0502020204030204" pitchFamily="34" charset="0"/>
              </a:rPr>
            </a:br>
            <a:endParaRPr lang="en-US" sz="4400" dirty="0"/>
          </a:p>
        </p:txBody>
      </p:sp>
      <p:pic>
        <p:nvPicPr>
          <p:cNvPr id="8" name="Content Placeholder 7"/>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7952" y="2521130"/>
            <a:ext cx="5401666" cy="359886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5942059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3769" y="327209"/>
            <a:ext cx="9613858" cy="3592750"/>
          </a:xfrm>
        </p:spPr>
        <p:txBody>
          <a:bodyPr>
            <a:normAutofit/>
          </a:bodyPr>
          <a:lstStyle/>
          <a:p>
            <a:pPr algn="r" rtl="1"/>
            <a:r>
              <a:rPr lang="fa-IR" sz="5400" b="1" dirty="0">
                <a:latin typeface="Calibri" panose="020F0502020204030204" pitchFamily="34" charset="0"/>
                <a:cs typeface="Calibri" panose="020F0502020204030204" pitchFamily="34" charset="0"/>
              </a:rPr>
              <a:t>تعریف منابع انسانی</a:t>
            </a:r>
            <a:endParaRPr lang="en-US" sz="5400" b="1" dirty="0">
              <a:latin typeface="Calibri" panose="020F0502020204030204" pitchFamily="34" charset="0"/>
              <a:cs typeface="Calibri" panose="020F0502020204030204" pitchFamily="34" charset="0"/>
            </a:endParaRPr>
          </a:p>
        </p:txBody>
      </p:sp>
      <p:sp>
        <p:nvSpPr>
          <p:cNvPr id="3" name="Text Placeholder 2"/>
          <p:cNvSpPr>
            <a:spLocks noGrp="1"/>
          </p:cNvSpPr>
          <p:nvPr>
            <p:ph type="body" sz="half" idx="2"/>
          </p:nvPr>
        </p:nvSpPr>
        <p:spPr>
          <a:xfrm>
            <a:off x="780947" y="4081323"/>
            <a:ext cx="9439502" cy="2349863"/>
          </a:xfrm>
        </p:spPr>
        <p:txBody>
          <a:bodyPr>
            <a:normAutofit/>
          </a:bodyPr>
          <a:lstStyle/>
          <a:p>
            <a:pPr algn="r" rtl="1"/>
            <a:r>
              <a:rPr lang="fa-IR" sz="3600" b="1" dirty="0">
                <a:solidFill>
                  <a:schemeClr val="tx1">
                    <a:lumMod val="95000"/>
                  </a:schemeClr>
                </a:solidFill>
                <a:latin typeface="Calibri" panose="020F0502020204030204" pitchFamily="34" charset="0"/>
                <a:cs typeface="Calibri" panose="020F0502020204030204" pitchFamily="34" charset="0"/>
              </a:rPr>
              <a:t>ویلیام تریسی منابع انسانی را به عنوان «افرادی که در سازمانی کار می‌کنند و سازمان را به فعالیت می‌اندازند» تعریف می‌کند.</a:t>
            </a:r>
            <a:endParaRPr lang="en-US" sz="3600" b="1" dirty="0">
              <a:solidFill>
                <a:schemeClr val="tx1">
                  <a:lumMod val="9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533495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3385" y="609597"/>
            <a:ext cx="9613858" cy="3592750"/>
          </a:xfrm>
        </p:spPr>
        <p:txBody>
          <a:bodyPr>
            <a:normAutofit/>
          </a:bodyPr>
          <a:lstStyle/>
          <a:p>
            <a:pPr algn="r" rtl="1"/>
            <a:r>
              <a:rPr lang="fa-IR" sz="5400" b="1" dirty="0">
                <a:latin typeface="Calibri" panose="020F0502020204030204" pitchFamily="34" charset="0"/>
                <a:cs typeface="Calibri" panose="020F0502020204030204" pitchFamily="34" charset="0"/>
              </a:rPr>
              <a:t>ماموریت مدیریت منابع انسانی</a:t>
            </a:r>
            <a:endParaRPr lang="en-US" sz="5400" b="1" dirty="0">
              <a:latin typeface="Calibri" panose="020F0502020204030204" pitchFamily="34" charset="0"/>
              <a:cs typeface="Calibri" panose="020F0502020204030204" pitchFamily="34" charset="0"/>
            </a:endParaRPr>
          </a:p>
        </p:txBody>
      </p:sp>
      <p:sp>
        <p:nvSpPr>
          <p:cNvPr id="3" name="Text Placeholder 2"/>
          <p:cNvSpPr>
            <a:spLocks noGrp="1"/>
          </p:cNvSpPr>
          <p:nvPr>
            <p:ph type="body" sz="half" idx="2"/>
          </p:nvPr>
        </p:nvSpPr>
        <p:spPr>
          <a:xfrm>
            <a:off x="527794" y="4715456"/>
            <a:ext cx="9613859" cy="1090789"/>
          </a:xfrm>
        </p:spPr>
        <p:txBody>
          <a:bodyPr>
            <a:normAutofit/>
          </a:bodyPr>
          <a:lstStyle/>
          <a:p>
            <a:pPr algn="r" rtl="1"/>
            <a:r>
              <a:rPr lang="fa-IR" sz="3200" b="1" dirty="0">
                <a:solidFill>
                  <a:schemeClr val="tx1">
                    <a:lumMod val="95000"/>
                  </a:schemeClr>
                </a:solidFill>
                <a:latin typeface="Calibri" panose="020F0502020204030204" pitchFamily="34" charset="0"/>
                <a:cs typeface="Calibri" panose="020F0502020204030204" pitchFamily="34" charset="0"/>
              </a:rPr>
              <a:t>وظـــــــــــیفه ی مدیریت منابع انســـــــــــــــــــانی؛ شناسایی، جذب، حفظ، توسعه و به کارگیری کارا و اثربخش سرمایه های انسانی سازمان است.</a:t>
            </a:r>
            <a:endParaRPr lang="en-US" sz="3200" b="1" dirty="0">
              <a:solidFill>
                <a:schemeClr val="tx1">
                  <a:lumMod val="9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857814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231142" y="1091516"/>
            <a:ext cx="7171509" cy="584775"/>
          </a:xfrm>
          <a:prstGeom prst="rect">
            <a:avLst/>
          </a:prstGeom>
          <a:noFill/>
        </p:spPr>
        <p:txBody>
          <a:bodyPr wrap="square" rtlCol="0">
            <a:spAutoFit/>
          </a:bodyPr>
          <a:lstStyle/>
          <a:p>
            <a:pPr algn="r" rtl="1"/>
            <a:r>
              <a:rPr lang="fa-IR" sz="3200" b="1" dirty="0">
                <a:latin typeface="Calibri" panose="020F0502020204030204" pitchFamily="34" charset="0"/>
                <a:cs typeface="Calibri" panose="020F0502020204030204" pitchFamily="34" charset="0"/>
              </a:rPr>
              <a:t>منابع انسانی را می توان از دو جنبه تعریف کرد؛</a:t>
            </a:r>
          </a:p>
        </p:txBody>
      </p:sp>
      <p:sp>
        <p:nvSpPr>
          <p:cNvPr id="4" name="Left Arrow 3"/>
          <p:cNvSpPr/>
          <p:nvPr/>
        </p:nvSpPr>
        <p:spPr>
          <a:xfrm>
            <a:off x="10503307" y="2574088"/>
            <a:ext cx="796834" cy="666205"/>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Left Arrow 4"/>
          <p:cNvSpPr/>
          <p:nvPr/>
        </p:nvSpPr>
        <p:spPr>
          <a:xfrm>
            <a:off x="10503307" y="4136544"/>
            <a:ext cx="796834" cy="664055"/>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dirty="0"/>
          </a:p>
        </p:txBody>
      </p:sp>
      <p:sp>
        <p:nvSpPr>
          <p:cNvPr id="10" name="TextBox 9"/>
          <p:cNvSpPr txBox="1"/>
          <p:nvPr/>
        </p:nvSpPr>
        <p:spPr>
          <a:xfrm>
            <a:off x="679269" y="2661194"/>
            <a:ext cx="9723382" cy="523220"/>
          </a:xfrm>
          <a:prstGeom prst="rect">
            <a:avLst/>
          </a:prstGeom>
          <a:noFill/>
        </p:spPr>
        <p:txBody>
          <a:bodyPr wrap="square" rtlCol="0">
            <a:spAutoFit/>
          </a:bodyPr>
          <a:lstStyle/>
          <a:p>
            <a:pPr algn="r" rtl="1"/>
            <a:r>
              <a:rPr lang="fa-IR" sz="2800" b="1" dirty="0">
                <a:solidFill>
                  <a:schemeClr val="bg1"/>
                </a:solidFill>
                <a:latin typeface="Calibri" panose="020F0502020204030204" pitchFamily="34" charset="0"/>
                <a:cs typeface="Calibri" panose="020F0502020204030204" pitchFamily="34" charset="0"/>
              </a:rPr>
              <a:t>عام: مدیریت منابع انسانی، فرآیند منابع انسانی، واحد منابع انسانی</a:t>
            </a:r>
            <a:endParaRPr lang="en-US" sz="2800" b="1" dirty="0">
              <a:solidFill>
                <a:schemeClr val="bg1"/>
              </a:solidFill>
              <a:latin typeface="Calibri" panose="020F0502020204030204" pitchFamily="34" charset="0"/>
              <a:cs typeface="Calibri" panose="020F0502020204030204" pitchFamily="34" charset="0"/>
            </a:endParaRPr>
          </a:p>
        </p:txBody>
      </p:sp>
      <p:sp>
        <p:nvSpPr>
          <p:cNvPr id="11" name="TextBox 10"/>
          <p:cNvSpPr txBox="1"/>
          <p:nvPr/>
        </p:nvSpPr>
        <p:spPr>
          <a:xfrm>
            <a:off x="1244818" y="4206961"/>
            <a:ext cx="9157833" cy="523220"/>
          </a:xfrm>
          <a:prstGeom prst="rect">
            <a:avLst/>
          </a:prstGeom>
          <a:noFill/>
        </p:spPr>
        <p:txBody>
          <a:bodyPr wrap="square" rtlCol="0">
            <a:spAutoFit/>
          </a:bodyPr>
          <a:lstStyle/>
          <a:p>
            <a:pPr algn="r" rtl="1"/>
            <a:r>
              <a:rPr lang="fa-IR" sz="2800" b="1" dirty="0">
                <a:solidFill>
                  <a:schemeClr val="bg1"/>
                </a:solidFill>
                <a:latin typeface="Calibri" panose="020F0502020204030204" pitchFamily="34" charset="0"/>
                <a:cs typeface="Calibri" panose="020F0502020204030204" pitchFamily="34" charset="0"/>
              </a:rPr>
              <a:t>خاص: تک تک افراد سازمان که به آنها منابع انسانی اطلاق می شود.</a:t>
            </a:r>
            <a:endParaRPr lang="en-US" sz="28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085516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68732" y="921833"/>
            <a:ext cx="7916090" cy="584775"/>
          </a:xfrm>
          <a:prstGeom prst="rect">
            <a:avLst/>
          </a:prstGeom>
          <a:noFill/>
        </p:spPr>
        <p:txBody>
          <a:bodyPr wrap="square" rtlCol="0">
            <a:spAutoFit/>
          </a:bodyPr>
          <a:lstStyle/>
          <a:p>
            <a:pPr algn="r" rtl="1"/>
            <a:r>
              <a:rPr lang="fa-IR" sz="3200" b="1" dirty="0">
                <a:latin typeface="Calibri" panose="020F0502020204030204" pitchFamily="34" charset="0"/>
                <a:cs typeface="Calibri" panose="020F0502020204030204" pitchFamily="34" charset="0"/>
              </a:rPr>
              <a:t>به طور کلی هر سازمان تعدادی فرآیند دارد:</a:t>
            </a:r>
            <a:endParaRPr lang="en-US" sz="3200" b="1" dirty="0">
              <a:latin typeface="Calibri" panose="020F0502020204030204" pitchFamily="34" charset="0"/>
              <a:cs typeface="Calibri" panose="020F0502020204030204" pitchFamily="34" charset="0"/>
            </a:endParaRPr>
          </a:p>
        </p:txBody>
      </p:sp>
      <p:sp>
        <p:nvSpPr>
          <p:cNvPr id="4" name="TextBox 3"/>
          <p:cNvSpPr txBox="1"/>
          <p:nvPr/>
        </p:nvSpPr>
        <p:spPr>
          <a:xfrm>
            <a:off x="378822" y="2536572"/>
            <a:ext cx="10293531" cy="523220"/>
          </a:xfrm>
          <a:prstGeom prst="rect">
            <a:avLst/>
          </a:prstGeom>
          <a:noFill/>
        </p:spPr>
        <p:txBody>
          <a:bodyPr wrap="square" rtlCol="0">
            <a:spAutoFit/>
          </a:bodyPr>
          <a:lstStyle/>
          <a:p>
            <a:pPr algn="r" rtl="1"/>
            <a:r>
              <a:rPr lang="fa-IR" sz="2800" b="1" dirty="0">
                <a:solidFill>
                  <a:schemeClr val="bg1"/>
                </a:solidFill>
                <a:latin typeface="Calibri" panose="020F0502020204030204" pitchFamily="34" charset="0"/>
                <a:cs typeface="Calibri" panose="020F0502020204030204" pitchFamily="34" charset="0"/>
              </a:rPr>
              <a:t>عملیاتی، اصلی، تولید، بازاریابی، برنامه ریزی استراتژیک و عملیاتی و خدمات</a:t>
            </a:r>
            <a:endParaRPr lang="en-US" sz="2800" b="1" dirty="0">
              <a:solidFill>
                <a:schemeClr val="bg1"/>
              </a:solidFill>
              <a:latin typeface="Calibri" panose="020F0502020204030204" pitchFamily="34" charset="0"/>
              <a:cs typeface="Calibri" panose="020F0502020204030204" pitchFamily="34" charset="0"/>
            </a:endParaRPr>
          </a:p>
        </p:txBody>
      </p:sp>
      <p:sp>
        <p:nvSpPr>
          <p:cNvPr id="5" name="TextBox 4"/>
          <p:cNvSpPr txBox="1"/>
          <p:nvPr/>
        </p:nvSpPr>
        <p:spPr>
          <a:xfrm>
            <a:off x="971007" y="4024492"/>
            <a:ext cx="9823268" cy="523220"/>
          </a:xfrm>
          <a:prstGeom prst="rect">
            <a:avLst/>
          </a:prstGeom>
          <a:noFill/>
        </p:spPr>
        <p:txBody>
          <a:bodyPr wrap="square" rtlCol="0">
            <a:spAutoFit/>
          </a:bodyPr>
          <a:lstStyle/>
          <a:p>
            <a:pPr algn="r" rtl="1"/>
            <a:r>
              <a:rPr lang="fa-IR" sz="2800" b="1" dirty="0">
                <a:solidFill>
                  <a:schemeClr val="bg1"/>
                </a:solidFill>
                <a:latin typeface="Calibri" panose="020F0502020204030204" pitchFamily="34" charset="0"/>
                <a:cs typeface="Calibri" panose="020F0502020204030204" pitchFamily="34" charset="0"/>
              </a:rPr>
              <a:t>  پشتیبانی و مدیریتی (مالی، زنجیره ی تأمین، منابع انسانی و...)</a:t>
            </a:r>
            <a:endParaRPr lang="en-US" sz="2800" b="1" dirty="0">
              <a:solidFill>
                <a:schemeClr val="bg1"/>
              </a:solidFill>
              <a:latin typeface="Calibri" panose="020F0502020204030204" pitchFamily="34" charset="0"/>
              <a:cs typeface="Calibri" panose="020F0502020204030204" pitchFamily="34" charset="0"/>
            </a:endParaRPr>
          </a:p>
        </p:txBody>
      </p:sp>
      <p:sp>
        <p:nvSpPr>
          <p:cNvPr id="6" name="Left Arrow 5"/>
          <p:cNvSpPr/>
          <p:nvPr/>
        </p:nvSpPr>
        <p:spPr>
          <a:xfrm>
            <a:off x="10676962" y="2536572"/>
            <a:ext cx="653144" cy="584775"/>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sz="2800" dirty="0"/>
          </a:p>
        </p:txBody>
      </p:sp>
      <p:sp>
        <p:nvSpPr>
          <p:cNvPr id="7" name="Left Arrow 6"/>
          <p:cNvSpPr/>
          <p:nvPr/>
        </p:nvSpPr>
        <p:spPr>
          <a:xfrm>
            <a:off x="10672353" y="4034501"/>
            <a:ext cx="744582" cy="57476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sz="2800" dirty="0"/>
          </a:p>
        </p:txBody>
      </p:sp>
    </p:spTree>
    <p:extLst>
      <p:ext uri="{BB962C8B-B14F-4D97-AF65-F5344CB8AC3E}">
        <p14:creationId xmlns:p14="http://schemas.microsoft.com/office/powerpoint/2010/main" val="19364314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72891" y="671889"/>
            <a:ext cx="5003073" cy="1371600"/>
          </a:xfrm>
        </p:spPr>
        <p:txBody>
          <a:bodyPr>
            <a:normAutofit/>
          </a:bodyPr>
          <a:lstStyle/>
          <a:p>
            <a:pPr algn="ctr" rtl="1"/>
            <a:r>
              <a:rPr lang="fa-IR" sz="4000" b="1" dirty="0">
                <a:latin typeface="Calibri" panose="020F0502020204030204" pitchFamily="34" charset="0"/>
                <a:cs typeface="Calibri" panose="020F0502020204030204" pitchFamily="34" charset="0"/>
              </a:rPr>
              <a:t>فرآیند مدیریت منابع انسانی</a:t>
            </a:r>
            <a:endParaRPr lang="en-US" sz="4000" b="1" dirty="0">
              <a:latin typeface="Calibri" panose="020F0502020204030204" pitchFamily="34" charset="0"/>
              <a:cs typeface="Calibri" panose="020F0502020204030204" pitchFamily="34" charset="0"/>
            </a:endParaRP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31520" y="2521131"/>
            <a:ext cx="5747657" cy="369678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4" name="Text Placeholder 3"/>
          <p:cNvSpPr>
            <a:spLocks noGrp="1"/>
          </p:cNvSpPr>
          <p:nvPr>
            <p:ph type="body" sz="half" idx="2"/>
          </p:nvPr>
        </p:nvSpPr>
        <p:spPr>
          <a:xfrm>
            <a:off x="6139542" y="2976636"/>
            <a:ext cx="5695405" cy="2091267"/>
          </a:xfrm>
        </p:spPr>
        <p:txBody>
          <a:bodyPr>
            <a:noAutofit/>
          </a:bodyPr>
          <a:lstStyle/>
          <a:p>
            <a:pPr marL="342900" indent="-342900" algn="r" rtl="1">
              <a:buFont typeface="Wingdings" panose="05000000000000000000" pitchFamily="2" charset="2"/>
              <a:buChar char="§"/>
            </a:pPr>
            <a:r>
              <a:rPr lang="fa-IR" sz="2800" b="1" dirty="0">
                <a:solidFill>
                  <a:schemeClr val="bg1"/>
                </a:solidFill>
                <a:latin typeface="Calibri" panose="020F0502020204030204" pitchFamily="34" charset="0"/>
                <a:cs typeface="Calibri" panose="020F0502020204030204" pitchFamily="34" charset="0"/>
              </a:rPr>
              <a:t>برنامه ریزی، جذب، استخدام، تأمین و تعدیل</a:t>
            </a:r>
            <a:endParaRPr lang="en-US" sz="2800" b="1" dirty="0">
              <a:solidFill>
                <a:schemeClr val="bg1"/>
              </a:solidFill>
              <a:latin typeface="Calibri" panose="020F0502020204030204" pitchFamily="34" charset="0"/>
              <a:cs typeface="Calibri" panose="020F0502020204030204" pitchFamily="34" charset="0"/>
            </a:endParaRPr>
          </a:p>
          <a:p>
            <a:pPr marL="342900" indent="-342900" algn="r" rtl="1">
              <a:buFont typeface="Wingdings" panose="05000000000000000000" pitchFamily="2" charset="2"/>
              <a:buChar char="§"/>
            </a:pPr>
            <a:r>
              <a:rPr lang="fa-IR" sz="2800" b="1" dirty="0">
                <a:solidFill>
                  <a:schemeClr val="bg1"/>
                </a:solidFill>
                <a:latin typeface="Calibri" panose="020F0502020204030204" pitchFamily="34" charset="0"/>
                <a:cs typeface="Calibri" panose="020F0502020204030204" pitchFamily="34" charset="0"/>
              </a:rPr>
              <a:t>حفظ و نگهداری منابع انسانی</a:t>
            </a:r>
          </a:p>
          <a:p>
            <a:pPr marL="342900" indent="-342900" algn="r" rtl="1">
              <a:buFont typeface="Wingdings" panose="05000000000000000000" pitchFamily="2" charset="2"/>
              <a:buChar char="§"/>
            </a:pPr>
            <a:r>
              <a:rPr lang="fa-IR" sz="2800" b="1" dirty="0">
                <a:solidFill>
                  <a:schemeClr val="bg1"/>
                </a:solidFill>
                <a:latin typeface="Calibri" panose="020F0502020204030204" pitchFamily="34" charset="0"/>
                <a:cs typeface="Calibri" panose="020F0502020204030204" pitchFamily="34" charset="0"/>
              </a:rPr>
              <a:t>توسعه و توانمندسازی</a:t>
            </a:r>
          </a:p>
          <a:p>
            <a:pPr marL="342900" indent="-342900" algn="r" rtl="1">
              <a:buFont typeface="Wingdings" panose="05000000000000000000" pitchFamily="2" charset="2"/>
              <a:buChar char="§"/>
            </a:pPr>
            <a:r>
              <a:rPr lang="fa-IR" sz="2800" b="1" dirty="0">
                <a:solidFill>
                  <a:schemeClr val="bg1"/>
                </a:solidFill>
                <a:latin typeface="Calibri" panose="020F0502020204030204" pitchFamily="34" charset="0"/>
                <a:cs typeface="Calibri" panose="020F0502020204030204" pitchFamily="34" charset="0"/>
              </a:rPr>
              <a:t>انتصاب و به کارگماری</a:t>
            </a:r>
            <a:endParaRPr lang="en-US" sz="28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969072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fa-IR" sz="6600" dirty="0">
                <a:latin typeface="Calibri" panose="020F0502020204030204" pitchFamily="34" charset="0"/>
                <a:cs typeface="Calibri" panose="020F0502020204030204" pitchFamily="34" charset="0"/>
              </a:rPr>
              <a:t> شغل و سمت</a:t>
            </a:r>
            <a:endParaRPr lang="en-US" sz="6600" dirty="0">
              <a:latin typeface="Calibri" panose="020F0502020204030204" pitchFamily="34" charset="0"/>
              <a:cs typeface="Calibri" panose="020F0502020204030204" pitchFamily="34" charset="0"/>
            </a:endParaRPr>
          </a:p>
        </p:txBody>
      </p:sp>
      <p:sp>
        <p:nvSpPr>
          <p:cNvPr id="3" name="Text Placeholder 2"/>
          <p:cNvSpPr>
            <a:spLocks noGrp="1"/>
          </p:cNvSpPr>
          <p:nvPr>
            <p:ph type="body" idx="1"/>
          </p:nvPr>
        </p:nvSpPr>
        <p:spPr/>
        <p:txBody>
          <a:bodyPr/>
          <a:lstStyle/>
          <a:p>
            <a:pPr algn="ctr"/>
            <a:r>
              <a:rPr lang="en-US" sz="3600" b="1" dirty="0">
                <a:solidFill>
                  <a:schemeClr val="bg1"/>
                </a:solidFill>
                <a:latin typeface="Calibri" panose="020F0502020204030204" pitchFamily="34" charset="0"/>
                <a:cs typeface="Calibri" panose="020F0502020204030204" pitchFamily="34" charset="0"/>
              </a:rPr>
              <a:t>Career Position</a:t>
            </a:r>
          </a:p>
        </p:txBody>
      </p:sp>
      <p:pic>
        <p:nvPicPr>
          <p:cNvPr id="7" name="Content Placeholder 6"/>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681038" y="3693603"/>
            <a:ext cx="4697412" cy="157899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Text Placeholder 4"/>
          <p:cNvSpPr>
            <a:spLocks noGrp="1"/>
          </p:cNvSpPr>
          <p:nvPr>
            <p:ph type="body" sz="quarter" idx="3"/>
          </p:nvPr>
        </p:nvSpPr>
        <p:spPr/>
        <p:txBody>
          <a:bodyPr/>
          <a:lstStyle/>
          <a:p>
            <a:pPr algn="ctr"/>
            <a:r>
              <a:rPr lang="en-US" sz="3600" b="1" dirty="0">
                <a:solidFill>
                  <a:schemeClr val="bg1"/>
                </a:solidFill>
                <a:latin typeface="Calibri" panose="020F0502020204030204" pitchFamily="34" charset="0"/>
                <a:cs typeface="Calibri" panose="020F0502020204030204" pitchFamily="34" charset="0"/>
              </a:rPr>
              <a:t>Job</a:t>
            </a:r>
          </a:p>
        </p:txBody>
      </p:sp>
      <p:pic>
        <p:nvPicPr>
          <p:cNvPr id="8" name="Content Placeholder 7"/>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5594350" y="3122695"/>
            <a:ext cx="4700588" cy="272081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937086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3683724"/>
            <a:ext cx="10772503" cy="1569660"/>
          </a:xfrm>
          <a:prstGeom prst="rect">
            <a:avLst/>
          </a:prstGeom>
          <a:noFill/>
        </p:spPr>
        <p:txBody>
          <a:bodyPr wrap="square" rtlCol="0">
            <a:spAutoFit/>
          </a:bodyPr>
          <a:lstStyle/>
          <a:p>
            <a:pPr algn="r" rtl="1"/>
            <a:r>
              <a:rPr lang="fa-IR" sz="4000" b="1" dirty="0">
                <a:latin typeface="Calibri" panose="020F0502020204030204" pitchFamily="34" charset="0"/>
                <a:cs typeface="Calibri" panose="020F0502020204030204" pitchFamily="34" charset="0"/>
              </a:rPr>
              <a:t>شغل</a:t>
            </a:r>
            <a:r>
              <a:rPr lang="fa-IR" sz="2800" b="1" dirty="0">
                <a:latin typeface="Calibri" panose="020F0502020204030204" pitchFamily="34" charset="0"/>
                <a:cs typeface="Calibri" panose="020F0502020204030204" pitchFamily="34" charset="0"/>
              </a:rPr>
              <a:t>:</a:t>
            </a:r>
            <a:endParaRPr lang="fa-IR" sz="2800" b="1" dirty="0">
              <a:solidFill>
                <a:schemeClr val="accent3">
                  <a:lumMod val="50000"/>
                </a:schemeClr>
              </a:solidFill>
              <a:latin typeface="Calibri" panose="020F0502020204030204" pitchFamily="34" charset="0"/>
              <a:cs typeface="Calibri" panose="020F0502020204030204" pitchFamily="34" charset="0"/>
            </a:endParaRPr>
          </a:p>
          <a:p>
            <a:pPr algn="r" rtl="1"/>
            <a:r>
              <a:rPr lang="fa-IR" sz="2800" b="1" dirty="0">
                <a:solidFill>
                  <a:schemeClr val="bg1"/>
                </a:solidFill>
                <a:latin typeface="Calibri" panose="020F0502020204030204" pitchFamily="34" charset="0"/>
                <a:cs typeface="Calibri" panose="020F0502020204030204" pitchFamily="34" charset="0"/>
              </a:rPr>
              <a:t>مجموعه یا تعدادی از پست ها که دارای ماهیت مشترک در دانش، تخصص، وظایف و مسئولیت ها می باشند.</a:t>
            </a:r>
            <a:endParaRPr lang="en-US" sz="2800" b="1" dirty="0">
              <a:solidFill>
                <a:schemeClr val="bg1"/>
              </a:solidFill>
              <a:latin typeface="Calibri" panose="020F0502020204030204" pitchFamily="34" charset="0"/>
              <a:cs typeface="Calibri" panose="020F0502020204030204" pitchFamily="34" charset="0"/>
            </a:endParaRPr>
          </a:p>
        </p:txBody>
      </p:sp>
      <p:sp>
        <p:nvSpPr>
          <p:cNvPr id="3" name="TextBox 2"/>
          <p:cNvSpPr txBox="1"/>
          <p:nvPr/>
        </p:nvSpPr>
        <p:spPr>
          <a:xfrm>
            <a:off x="304799" y="1881051"/>
            <a:ext cx="10772503" cy="1569660"/>
          </a:xfrm>
          <a:prstGeom prst="rect">
            <a:avLst/>
          </a:prstGeom>
          <a:noFill/>
        </p:spPr>
        <p:txBody>
          <a:bodyPr wrap="square" rtlCol="0">
            <a:spAutoFit/>
          </a:bodyPr>
          <a:lstStyle/>
          <a:p>
            <a:pPr algn="r" rtl="1"/>
            <a:r>
              <a:rPr lang="fa-IR" sz="4000" b="1" dirty="0">
                <a:latin typeface="Calibri" panose="020F0502020204030204" pitchFamily="34" charset="0"/>
                <a:cs typeface="Calibri" panose="020F0502020204030204" pitchFamily="34" charset="0"/>
              </a:rPr>
              <a:t>سمت</a:t>
            </a:r>
            <a:r>
              <a:rPr lang="fa-IR" sz="2800" b="1" dirty="0">
                <a:latin typeface="Calibri" panose="020F0502020204030204" pitchFamily="34" charset="0"/>
                <a:cs typeface="Calibri" panose="020F0502020204030204" pitchFamily="34" charset="0"/>
              </a:rPr>
              <a:t>: </a:t>
            </a:r>
          </a:p>
          <a:p>
            <a:pPr algn="r" rtl="1"/>
            <a:r>
              <a:rPr lang="fa-IR" sz="2800" b="1" dirty="0">
                <a:solidFill>
                  <a:schemeClr val="bg1"/>
                </a:solidFill>
                <a:latin typeface="Calibri" panose="020F0502020204030204" pitchFamily="34" charset="0"/>
                <a:cs typeface="Calibri" panose="020F0502020204030204" pitchFamily="34" charset="0"/>
              </a:rPr>
              <a:t>عبارت است از یک جایگاه یا موقعیت در ساختار سازمانی. مانند حسابدار بهای تمام شده، مدیر منابع انسانی، کارشناس فروش محصولات بهداشتی</a:t>
            </a:r>
            <a:endParaRPr lang="en-US" sz="28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998553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03640" y="2967335"/>
            <a:ext cx="3231800" cy="923330"/>
          </a:xfrm>
          <a:prstGeom prst="rect">
            <a:avLst/>
          </a:prstGeom>
          <a:noFill/>
        </p:spPr>
        <p:txBody>
          <a:bodyPr wrap="square" lIns="91440" tIns="45720" rIns="91440" bIns="45720">
            <a:spAutoFit/>
          </a:bodyPr>
          <a:lstStyle/>
          <a:p>
            <a:pPr algn="ctr"/>
            <a:endParaRPr lang="en-US"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
        <p:nvSpPr>
          <p:cNvPr id="6" name="Rectangle 5"/>
          <p:cNvSpPr/>
          <p:nvPr/>
        </p:nvSpPr>
        <p:spPr>
          <a:xfrm>
            <a:off x="1329748" y="2536261"/>
            <a:ext cx="8879354" cy="4154984"/>
          </a:xfrm>
          <a:prstGeom prst="rect">
            <a:avLst/>
          </a:prstGeom>
          <a:noFill/>
        </p:spPr>
        <p:txBody>
          <a:bodyPr wrap="none" lIns="91440" tIns="45720" rIns="91440" bIns="45720">
            <a:spAutoFit/>
          </a:bodyPr>
          <a:lstStyle/>
          <a:p>
            <a:pPr algn="ctr"/>
            <a:r>
              <a:rPr lang="fa-IR" sz="8800" b="1" dirty="0">
                <a:solidFill>
                  <a:schemeClr val="bg2">
                    <a:lumMod val="75000"/>
                  </a:schemeClr>
                </a:solidFill>
                <a:latin typeface="Calibri" panose="020F0502020204030204" pitchFamily="34" charset="0"/>
                <a:cs typeface="Calibri" panose="020F0502020204030204" pitchFamily="34" charset="0"/>
              </a:rPr>
              <a:t> </a:t>
            </a:r>
            <a:r>
              <a:rPr lang="en-US" sz="8800" b="1" dirty="0">
                <a:solidFill>
                  <a:schemeClr val="bg2">
                    <a:lumMod val="75000"/>
                  </a:schemeClr>
                </a:solidFill>
                <a:latin typeface="Calibri" panose="020F0502020204030204" pitchFamily="34" charset="0"/>
                <a:cs typeface="Calibri" panose="020F0502020204030204" pitchFamily="34" charset="0"/>
              </a:rPr>
              <a:t>N</a:t>
            </a:r>
            <a:r>
              <a:rPr lang="fa-IR" sz="8800" b="1" dirty="0">
                <a:solidFill>
                  <a:schemeClr val="bg2">
                    <a:lumMod val="75000"/>
                  </a:schemeClr>
                </a:solidFill>
                <a:latin typeface="Calibri" panose="020F0502020204030204" pitchFamily="34" charset="0"/>
                <a:cs typeface="Calibri" panose="020F0502020204030204" pitchFamily="34" charset="0"/>
              </a:rPr>
              <a:t>(شغل)</a:t>
            </a:r>
            <a:r>
              <a:rPr lang="en-US" sz="8800" b="1" dirty="0">
                <a:solidFill>
                  <a:schemeClr val="bg2">
                    <a:lumMod val="75000"/>
                  </a:schemeClr>
                </a:solidFill>
                <a:latin typeface="Calibri" panose="020F0502020204030204" pitchFamily="34" charset="0"/>
                <a:cs typeface="Calibri" panose="020F0502020204030204" pitchFamily="34" charset="0"/>
              </a:rPr>
              <a:t> ≤ N</a:t>
            </a:r>
            <a:r>
              <a:rPr lang="fa-IR" sz="8800" b="1" dirty="0">
                <a:solidFill>
                  <a:schemeClr val="bg2">
                    <a:lumMod val="75000"/>
                  </a:schemeClr>
                </a:solidFill>
                <a:latin typeface="Calibri" panose="020F0502020204030204" pitchFamily="34" charset="0"/>
                <a:cs typeface="Calibri" panose="020F0502020204030204" pitchFamily="34" charset="0"/>
              </a:rPr>
              <a:t>(سمت)</a:t>
            </a:r>
            <a:r>
              <a:rPr lang="en-US" sz="8800" b="1" dirty="0">
                <a:solidFill>
                  <a:schemeClr val="bg2">
                    <a:lumMod val="75000"/>
                  </a:schemeClr>
                </a:solidFill>
                <a:latin typeface="Calibri" panose="020F0502020204030204" pitchFamily="34" charset="0"/>
                <a:cs typeface="Calibri" panose="020F0502020204030204" pitchFamily="34" charset="0"/>
              </a:rPr>
              <a:t> </a:t>
            </a:r>
          </a:p>
          <a:p>
            <a:pPr algn="ctr"/>
            <a:r>
              <a:rPr lang="en-US" sz="8800" b="1" cap="none" spc="0" dirty="0">
                <a:ln w="0"/>
                <a:solidFill>
                  <a:schemeClr val="bg2">
                    <a:lumMod val="75000"/>
                  </a:schemeClr>
                </a:solidFill>
                <a:effectLst>
                  <a:reflection blurRad="6350" stA="53000" endA="300" endPos="35500" dir="5400000" sy="-90000" algn="bl" rotWithShape="0"/>
                </a:effectLst>
                <a:latin typeface="Calibri" panose="020F0502020204030204" pitchFamily="34" charset="0"/>
                <a:cs typeface="Calibri" panose="020F0502020204030204" pitchFamily="34" charset="0"/>
              </a:rPr>
              <a:t> </a:t>
            </a:r>
          </a:p>
          <a:p>
            <a:pPr algn="ctr"/>
            <a:endParaRPr lang="en-US" sz="8800" b="1" cap="none" spc="0" dirty="0">
              <a:ln w="0"/>
              <a:solidFill>
                <a:schemeClr val="bg2">
                  <a:lumMod val="75000"/>
                </a:schemeClr>
              </a:solidFill>
              <a:effectLst>
                <a:reflection blurRad="6350" stA="53000" endA="300" endPos="35500" dir="5400000" sy="-90000" algn="bl" rotWithShape="0"/>
              </a:effectLst>
              <a:latin typeface="Calibri" panose="020F0502020204030204" pitchFamily="34" charset="0"/>
              <a:cs typeface="Calibri" panose="020F0502020204030204" pitchFamily="34" charset="0"/>
            </a:endParaRPr>
          </a:p>
        </p:txBody>
      </p:sp>
      <p:sp>
        <p:nvSpPr>
          <p:cNvPr id="7" name="TextBox 6"/>
          <p:cNvSpPr txBox="1"/>
          <p:nvPr/>
        </p:nvSpPr>
        <p:spPr>
          <a:xfrm>
            <a:off x="6626759" y="776295"/>
            <a:ext cx="3870964" cy="1107996"/>
          </a:xfrm>
          <a:prstGeom prst="rect">
            <a:avLst/>
          </a:prstGeom>
          <a:noFill/>
        </p:spPr>
        <p:txBody>
          <a:bodyPr wrap="square" rtlCol="0">
            <a:spAutoFit/>
          </a:bodyPr>
          <a:lstStyle/>
          <a:p>
            <a:pPr algn="r" rtl="1"/>
            <a:r>
              <a:rPr lang="fa-IR" sz="6600" b="1" dirty="0">
                <a:latin typeface="Calibri" panose="020F0502020204030204" pitchFamily="34" charset="0"/>
                <a:cs typeface="Calibri" panose="020F0502020204030204" pitchFamily="34" charset="0"/>
              </a:rPr>
              <a:t>همواره:</a:t>
            </a:r>
            <a:endParaRPr lang="en-US" sz="66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163965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4929" y="778516"/>
            <a:ext cx="4314008" cy="429378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3" name="TextBox 2"/>
          <p:cNvSpPr txBox="1"/>
          <p:nvPr/>
        </p:nvSpPr>
        <p:spPr>
          <a:xfrm>
            <a:off x="5185954" y="1046398"/>
            <a:ext cx="5342707" cy="707886"/>
          </a:xfrm>
          <a:prstGeom prst="rect">
            <a:avLst/>
          </a:prstGeom>
          <a:noFill/>
        </p:spPr>
        <p:txBody>
          <a:bodyPr wrap="square" rtlCol="0">
            <a:spAutoFit/>
          </a:bodyPr>
          <a:lstStyle/>
          <a:p>
            <a:pPr algn="r" rtl="1"/>
            <a:r>
              <a:rPr lang="fa-IR" sz="4000" b="1" dirty="0">
                <a:latin typeface="Calibri" panose="020F0502020204030204" pitchFamily="34" charset="0"/>
                <a:cs typeface="Calibri" panose="020F0502020204030204" pitchFamily="34" charset="0"/>
              </a:rPr>
              <a:t>تجزیه و تحلیل پست و شغل:</a:t>
            </a:r>
            <a:endParaRPr lang="en-US" sz="4000" b="1" dirty="0">
              <a:latin typeface="Calibri" panose="020F0502020204030204" pitchFamily="34" charset="0"/>
              <a:cs typeface="Calibri" panose="020F0502020204030204" pitchFamily="34" charset="0"/>
            </a:endParaRPr>
          </a:p>
        </p:txBody>
      </p:sp>
      <p:sp>
        <p:nvSpPr>
          <p:cNvPr id="4" name="TextBox 3"/>
          <p:cNvSpPr txBox="1"/>
          <p:nvPr/>
        </p:nvSpPr>
        <p:spPr>
          <a:xfrm>
            <a:off x="4914900" y="2448353"/>
            <a:ext cx="6296296" cy="954107"/>
          </a:xfrm>
          <a:prstGeom prst="rect">
            <a:avLst/>
          </a:prstGeom>
          <a:noFill/>
        </p:spPr>
        <p:txBody>
          <a:bodyPr wrap="square" rtlCol="0">
            <a:spAutoFit/>
          </a:bodyPr>
          <a:lstStyle/>
          <a:p>
            <a:pPr algn="r"/>
            <a:r>
              <a:rPr lang="fa-IR" sz="2800" b="1" dirty="0">
                <a:solidFill>
                  <a:schemeClr val="bg1"/>
                </a:solidFill>
                <a:latin typeface="Calibri" panose="020F0502020204030204" pitchFamily="34" charset="0"/>
                <a:cs typeface="Calibri" panose="020F0502020204030204" pitchFamily="34" charset="0"/>
              </a:rPr>
              <a:t>فرآیندی است که طی آن، وظایف، مسئولیت ها، اختیارات، پاسخگویی، ارتباطات، مخاطرات</a:t>
            </a:r>
            <a:endParaRPr lang="en-US" sz="2800" b="1" dirty="0">
              <a:solidFill>
                <a:schemeClr val="bg1"/>
              </a:solidFill>
              <a:latin typeface="Calibri" panose="020F0502020204030204" pitchFamily="34" charset="0"/>
              <a:cs typeface="Calibri" panose="020F0502020204030204" pitchFamily="34" charset="0"/>
            </a:endParaRPr>
          </a:p>
        </p:txBody>
      </p:sp>
      <p:sp>
        <p:nvSpPr>
          <p:cNvPr id="5" name="TextBox 4"/>
          <p:cNvSpPr txBox="1"/>
          <p:nvPr/>
        </p:nvSpPr>
        <p:spPr>
          <a:xfrm>
            <a:off x="10914015" y="3293038"/>
            <a:ext cx="849086" cy="769441"/>
          </a:xfrm>
          <a:prstGeom prst="rect">
            <a:avLst/>
          </a:prstGeom>
          <a:noFill/>
        </p:spPr>
        <p:txBody>
          <a:bodyPr wrap="square" rtlCol="0">
            <a:spAutoFit/>
          </a:bodyPr>
          <a:lstStyle/>
          <a:p>
            <a:r>
              <a:rPr lang="fa-IR" sz="4400" dirty="0">
                <a:latin typeface="Calibri" panose="020F0502020204030204" pitchFamily="34" charset="0"/>
                <a:cs typeface="Calibri" panose="020F0502020204030204" pitchFamily="34" charset="0"/>
              </a:rPr>
              <a:t>و</a:t>
            </a:r>
            <a:endParaRPr lang="en-US" sz="4400" dirty="0">
              <a:latin typeface="Calibri" panose="020F0502020204030204" pitchFamily="34" charset="0"/>
              <a:cs typeface="Calibri" panose="020F0502020204030204" pitchFamily="34" charset="0"/>
            </a:endParaRPr>
          </a:p>
        </p:txBody>
      </p:sp>
      <p:sp>
        <p:nvSpPr>
          <p:cNvPr id="6" name="TextBox 5"/>
          <p:cNvSpPr txBox="1"/>
          <p:nvPr/>
        </p:nvSpPr>
        <p:spPr>
          <a:xfrm>
            <a:off x="4558937" y="4062479"/>
            <a:ext cx="6779621" cy="1384995"/>
          </a:xfrm>
          <a:prstGeom prst="rect">
            <a:avLst/>
          </a:prstGeom>
          <a:noFill/>
        </p:spPr>
        <p:txBody>
          <a:bodyPr wrap="square" rtlCol="0">
            <a:spAutoFit/>
          </a:bodyPr>
          <a:lstStyle/>
          <a:p>
            <a:pPr algn="r" rtl="1"/>
            <a:r>
              <a:rPr lang="fa-IR" sz="2800" b="1" dirty="0">
                <a:solidFill>
                  <a:schemeClr val="bg1"/>
                </a:solidFill>
                <a:latin typeface="Calibri" panose="020F0502020204030204" pitchFamily="34" charset="0"/>
                <a:cs typeface="Calibri" panose="020F0502020204030204" pitchFamily="34" charset="0"/>
              </a:rPr>
              <a:t>شرایط احراز شغل یا سمت در قالب دانش، تخصص، مهارت، شایستگی، جنسیت، سن، شرایط فیزیکی و مهارت های عمومی </a:t>
            </a:r>
            <a:r>
              <a:rPr lang="fa-IR" sz="2800" b="1" dirty="0">
                <a:latin typeface="Calibri" panose="020F0502020204030204" pitchFamily="34" charset="0"/>
                <a:cs typeface="Calibri" panose="020F0502020204030204" pitchFamily="34" charset="0"/>
              </a:rPr>
              <a:t>تعیین می گردد.</a:t>
            </a:r>
            <a:endParaRPr lang="en-US" sz="28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052496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2217" y="718458"/>
            <a:ext cx="6170023" cy="422651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3" name="TextBox 2"/>
          <p:cNvSpPr txBox="1"/>
          <p:nvPr/>
        </p:nvSpPr>
        <p:spPr>
          <a:xfrm>
            <a:off x="6642463" y="2076173"/>
            <a:ext cx="5055325" cy="1200329"/>
          </a:xfrm>
          <a:prstGeom prst="rect">
            <a:avLst/>
          </a:prstGeom>
          <a:noFill/>
        </p:spPr>
        <p:txBody>
          <a:bodyPr wrap="square" rtlCol="0">
            <a:spAutoFit/>
          </a:bodyPr>
          <a:lstStyle/>
          <a:p>
            <a:pPr algn="r" rtl="1"/>
            <a:r>
              <a:rPr lang="fa-IR" sz="3600" b="1" dirty="0">
                <a:latin typeface="Calibri" panose="020F0502020204030204" pitchFamily="34" charset="0"/>
                <a:cs typeface="Calibri" panose="020F0502020204030204" pitchFamily="34" charset="0"/>
              </a:rPr>
              <a:t>تجزیه و تحلیل پست و شغل، دو خروجی دارد:</a:t>
            </a:r>
            <a:endParaRPr lang="en-US" sz="3600" b="1" dirty="0">
              <a:latin typeface="Calibri" panose="020F0502020204030204" pitchFamily="34" charset="0"/>
              <a:cs typeface="Calibri" panose="020F0502020204030204" pitchFamily="34" charset="0"/>
            </a:endParaRPr>
          </a:p>
        </p:txBody>
      </p:sp>
      <p:sp>
        <p:nvSpPr>
          <p:cNvPr id="4" name="TextBox 3"/>
          <p:cNvSpPr txBox="1"/>
          <p:nvPr/>
        </p:nvSpPr>
        <p:spPr>
          <a:xfrm>
            <a:off x="7073537" y="3575160"/>
            <a:ext cx="4624251" cy="1668470"/>
          </a:xfrm>
          <a:prstGeom prst="rect">
            <a:avLst/>
          </a:prstGeom>
          <a:noFill/>
        </p:spPr>
        <p:txBody>
          <a:bodyPr wrap="square" rtlCol="0">
            <a:spAutoFit/>
          </a:bodyPr>
          <a:lstStyle/>
          <a:p>
            <a:pPr marL="285750" indent="-285750" algn="r" rtl="1">
              <a:lnSpc>
                <a:spcPct val="150000"/>
              </a:lnSpc>
              <a:buFont typeface="Wingdings" panose="05000000000000000000" pitchFamily="2" charset="2"/>
              <a:buChar char="§"/>
            </a:pPr>
            <a:r>
              <a:rPr lang="fa-IR" sz="3600" b="1" dirty="0">
                <a:solidFill>
                  <a:schemeClr val="bg1"/>
                </a:solidFill>
                <a:latin typeface="Calibri" panose="020F0502020204030204" pitchFamily="34" charset="0"/>
                <a:cs typeface="Calibri" panose="020F0502020204030204" pitchFamily="34" charset="0"/>
              </a:rPr>
              <a:t>شرح پست یا شغل</a:t>
            </a:r>
          </a:p>
          <a:p>
            <a:pPr marL="285750" indent="-285750" algn="r" rtl="1">
              <a:lnSpc>
                <a:spcPct val="150000"/>
              </a:lnSpc>
              <a:buFont typeface="Wingdings" panose="05000000000000000000" pitchFamily="2" charset="2"/>
              <a:buChar char="§"/>
            </a:pPr>
            <a:r>
              <a:rPr lang="fa-IR" sz="3600" b="1" dirty="0">
                <a:solidFill>
                  <a:schemeClr val="bg1"/>
                </a:solidFill>
                <a:latin typeface="Calibri" panose="020F0502020204030204" pitchFamily="34" charset="0"/>
                <a:cs typeface="Calibri" panose="020F0502020204030204" pitchFamily="34" charset="0"/>
              </a:rPr>
              <a:t>شرایط احراز پست یا شغل</a:t>
            </a:r>
            <a:endParaRPr lang="en-US" sz="36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712325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344090" y="845271"/>
            <a:ext cx="7106195" cy="5509200"/>
          </a:xfrm>
          <a:prstGeom prst="rect">
            <a:avLst/>
          </a:prstGeom>
          <a:noFill/>
        </p:spPr>
        <p:txBody>
          <a:bodyPr wrap="square" rtlCol="0">
            <a:spAutoFit/>
          </a:bodyPr>
          <a:lstStyle/>
          <a:p>
            <a:pPr algn="r" rtl="1"/>
            <a:r>
              <a:rPr lang="fa-IR" sz="4400" b="1" dirty="0">
                <a:latin typeface="Calibri" panose="020F0502020204030204" pitchFamily="34" charset="0"/>
                <a:cs typeface="Calibri" panose="020F0502020204030204" pitchFamily="34" charset="0"/>
              </a:rPr>
              <a:t>شرح پست یا شغل</a:t>
            </a:r>
          </a:p>
          <a:p>
            <a:pPr marL="285750" indent="-285750" algn="r" rtl="1">
              <a:buFont typeface="Wingdings" panose="05000000000000000000" pitchFamily="2" charset="2"/>
              <a:buChar char="§"/>
            </a:pPr>
            <a:r>
              <a:rPr lang="fa-IR" sz="2800" b="1" dirty="0">
                <a:solidFill>
                  <a:schemeClr val="bg1"/>
                </a:solidFill>
                <a:latin typeface="Calibri" panose="020F0502020204030204" pitchFamily="34" charset="0"/>
                <a:cs typeface="Calibri" panose="020F0502020204030204" pitchFamily="34" charset="0"/>
              </a:rPr>
              <a:t>عنوان پست یا شغل</a:t>
            </a:r>
          </a:p>
          <a:p>
            <a:pPr marL="285750" indent="-285750" algn="r" rtl="1">
              <a:buFont typeface="Wingdings" panose="05000000000000000000" pitchFamily="2" charset="2"/>
              <a:buChar char="§"/>
            </a:pPr>
            <a:r>
              <a:rPr lang="fa-IR" sz="2800" b="1" dirty="0">
                <a:solidFill>
                  <a:schemeClr val="bg1"/>
                </a:solidFill>
                <a:latin typeface="Calibri" panose="020F0502020204030204" pitchFamily="34" charset="0"/>
                <a:cs typeface="Calibri" panose="020F0502020204030204" pitchFamily="34" charset="0"/>
              </a:rPr>
              <a:t>واحد / فرآیند</a:t>
            </a:r>
          </a:p>
          <a:p>
            <a:pPr marL="285750" indent="-285750" algn="r" rtl="1">
              <a:buFont typeface="Wingdings" panose="05000000000000000000" pitchFamily="2" charset="2"/>
              <a:buChar char="§"/>
            </a:pPr>
            <a:r>
              <a:rPr lang="fa-IR" sz="2800" b="1" dirty="0">
                <a:solidFill>
                  <a:schemeClr val="bg1"/>
                </a:solidFill>
                <a:latin typeface="Calibri" panose="020F0502020204030204" pitchFamily="34" charset="0"/>
                <a:cs typeface="Calibri" panose="020F0502020204030204" pitchFamily="34" charset="0"/>
              </a:rPr>
              <a:t>توصیف پست یا شغل</a:t>
            </a:r>
          </a:p>
          <a:p>
            <a:pPr marL="285750" indent="-285750" algn="r" rtl="1">
              <a:buFont typeface="Wingdings" panose="05000000000000000000" pitchFamily="2" charset="2"/>
              <a:buChar char="§"/>
            </a:pPr>
            <a:r>
              <a:rPr lang="fa-IR" sz="2800" b="1" dirty="0">
                <a:solidFill>
                  <a:schemeClr val="bg1"/>
                </a:solidFill>
                <a:latin typeface="Calibri" panose="020F0502020204030204" pitchFamily="34" charset="0"/>
                <a:cs typeface="Calibri" panose="020F0502020204030204" pitchFamily="34" charset="0"/>
              </a:rPr>
              <a:t>وظایف</a:t>
            </a:r>
          </a:p>
          <a:p>
            <a:pPr marL="285750" indent="-285750" algn="r" rtl="1">
              <a:buFont typeface="Wingdings" panose="05000000000000000000" pitchFamily="2" charset="2"/>
              <a:buChar char="§"/>
            </a:pPr>
            <a:r>
              <a:rPr lang="fa-IR" sz="2800" b="1" dirty="0">
                <a:solidFill>
                  <a:schemeClr val="bg1"/>
                </a:solidFill>
                <a:latin typeface="Calibri" panose="020F0502020204030204" pitchFamily="34" charset="0"/>
                <a:cs typeface="Calibri" panose="020F0502020204030204" pitchFamily="34" charset="0"/>
              </a:rPr>
              <a:t>مسئولیت ها</a:t>
            </a:r>
          </a:p>
          <a:p>
            <a:pPr marL="285750" indent="-285750" algn="r" rtl="1">
              <a:buFont typeface="Wingdings" panose="05000000000000000000" pitchFamily="2" charset="2"/>
              <a:buChar char="§"/>
            </a:pPr>
            <a:r>
              <a:rPr lang="fa-IR" sz="2800" b="1" dirty="0">
                <a:solidFill>
                  <a:schemeClr val="bg1"/>
                </a:solidFill>
                <a:latin typeface="Calibri" panose="020F0502020204030204" pitchFamily="34" charset="0"/>
                <a:cs typeface="Calibri" panose="020F0502020204030204" pitchFamily="34" charset="0"/>
              </a:rPr>
              <a:t>اختیارات</a:t>
            </a:r>
          </a:p>
          <a:p>
            <a:pPr marL="285750" indent="-285750" algn="r" rtl="1">
              <a:buFont typeface="Wingdings" panose="05000000000000000000" pitchFamily="2" charset="2"/>
              <a:buChar char="§"/>
            </a:pPr>
            <a:r>
              <a:rPr lang="fa-IR" sz="2800" b="1" dirty="0">
                <a:solidFill>
                  <a:schemeClr val="bg1"/>
                </a:solidFill>
                <a:latin typeface="Calibri" panose="020F0502020204030204" pitchFamily="34" charset="0"/>
                <a:cs typeface="Calibri" panose="020F0502020204030204" pitchFamily="34" charset="0"/>
              </a:rPr>
              <a:t>پاسخگویی</a:t>
            </a:r>
          </a:p>
          <a:p>
            <a:pPr marL="285750" indent="-285750" algn="r" rtl="1">
              <a:buFont typeface="Wingdings" panose="05000000000000000000" pitchFamily="2" charset="2"/>
              <a:buChar char="§"/>
            </a:pPr>
            <a:r>
              <a:rPr lang="fa-IR" sz="2800" b="1" dirty="0">
                <a:solidFill>
                  <a:schemeClr val="accent1"/>
                </a:solidFill>
                <a:latin typeface="Calibri" panose="020F0502020204030204" pitchFamily="34" charset="0"/>
                <a:cs typeface="Calibri" panose="020F0502020204030204" pitchFamily="34" charset="0"/>
              </a:rPr>
              <a:t>مخاطرات</a:t>
            </a:r>
          </a:p>
          <a:p>
            <a:pPr marL="285750" indent="-285750" algn="r" rtl="1">
              <a:buFont typeface="Wingdings" panose="05000000000000000000" pitchFamily="2" charset="2"/>
              <a:buChar char="§"/>
            </a:pPr>
            <a:r>
              <a:rPr lang="fa-IR" sz="2800" b="1" dirty="0">
                <a:solidFill>
                  <a:schemeClr val="accent1"/>
                </a:solidFill>
                <a:latin typeface="Calibri" panose="020F0502020204030204" pitchFamily="34" charset="0"/>
                <a:cs typeface="Calibri" panose="020F0502020204030204" pitchFamily="34" charset="0"/>
              </a:rPr>
              <a:t>شرایط فیزیکی کار</a:t>
            </a:r>
          </a:p>
          <a:p>
            <a:pPr marL="285750" indent="-285750" algn="r" rtl="1">
              <a:buFont typeface="Wingdings" panose="05000000000000000000" pitchFamily="2" charset="2"/>
              <a:buChar char="§"/>
            </a:pPr>
            <a:r>
              <a:rPr lang="fa-IR" sz="2800" b="1" dirty="0">
                <a:solidFill>
                  <a:schemeClr val="accent1"/>
                </a:solidFill>
                <a:latin typeface="Calibri" panose="020F0502020204030204" pitchFamily="34" charset="0"/>
                <a:cs typeface="Calibri" panose="020F0502020204030204" pitchFamily="34" charset="0"/>
              </a:rPr>
              <a:t>لوازم و ملزومات کار</a:t>
            </a:r>
          </a:p>
          <a:p>
            <a:pPr marL="285750" indent="-285750" algn="r" rtl="1">
              <a:buFont typeface="Wingdings" panose="05000000000000000000" pitchFamily="2" charset="2"/>
              <a:buChar char="§"/>
            </a:pPr>
            <a:r>
              <a:rPr lang="fa-IR" sz="2800" b="1" dirty="0">
                <a:solidFill>
                  <a:schemeClr val="accent1"/>
                </a:solidFill>
                <a:latin typeface="Calibri" panose="020F0502020204030204" pitchFamily="34" charset="0"/>
                <a:cs typeface="Calibri" panose="020F0502020204030204" pitchFamily="34" charset="0"/>
              </a:rPr>
              <a:t>ارتباطات</a:t>
            </a:r>
            <a:endParaRPr lang="en-US" sz="2800" b="1" dirty="0">
              <a:solidFill>
                <a:schemeClr val="accent1"/>
              </a:solidFill>
              <a:latin typeface="Calibri" panose="020F0502020204030204" pitchFamily="34" charset="0"/>
              <a:cs typeface="Calibri" panose="020F0502020204030204" pitchFamily="34" charset="0"/>
            </a:endParaRPr>
          </a:p>
        </p:txBody>
      </p:sp>
      <p:sp>
        <p:nvSpPr>
          <p:cNvPr id="6" name="TextBox 5"/>
          <p:cNvSpPr txBox="1"/>
          <p:nvPr/>
        </p:nvSpPr>
        <p:spPr>
          <a:xfrm>
            <a:off x="5114760" y="5218798"/>
            <a:ext cx="1293224" cy="523220"/>
          </a:xfrm>
          <a:prstGeom prst="rect">
            <a:avLst/>
          </a:prstGeom>
          <a:noFill/>
        </p:spPr>
        <p:txBody>
          <a:bodyPr wrap="square" rtlCol="0">
            <a:spAutoFit/>
          </a:bodyPr>
          <a:lstStyle/>
          <a:p>
            <a:pPr algn="just" rtl="1"/>
            <a:r>
              <a:rPr lang="fa-IR" sz="2800" b="1" dirty="0">
                <a:solidFill>
                  <a:schemeClr val="accent1"/>
                </a:solidFill>
                <a:latin typeface="Calibri" panose="020F0502020204030204" pitchFamily="34" charset="0"/>
                <a:cs typeface="Calibri" panose="020F0502020204030204" pitchFamily="34" charset="0"/>
              </a:rPr>
              <a:t>ترجیحی</a:t>
            </a:r>
            <a:endParaRPr lang="en-US" sz="2800" b="1" dirty="0">
              <a:solidFill>
                <a:schemeClr val="accent1"/>
              </a:solidFill>
              <a:latin typeface="Calibri" panose="020F0502020204030204" pitchFamily="34" charset="0"/>
              <a:cs typeface="Calibri" panose="020F0502020204030204" pitchFamily="34"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5676" y="621680"/>
            <a:ext cx="5329101" cy="414337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3" name="Right Arrow 2"/>
          <p:cNvSpPr/>
          <p:nvPr/>
        </p:nvSpPr>
        <p:spPr>
          <a:xfrm rot="10800000">
            <a:off x="6407985" y="4606346"/>
            <a:ext cx="978408" cy="17481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956453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73784" y="2141623"/>
            <a:ext cx="5449900" cy="3046988"/>
          </a:xfrm>
          <a:prstGeom prst="rect">
            <a:avLst/>
          </a:prstGeom>
          <a:noFill/>
        </p:spPr>
        <p:txBody>
          <a:bodyPr wrap="square" rtlCol="0">
            <a:spAutoFit/>
          </a:bodyPr>
          <a:lstStyle/>
          <a:p>
            <a:pPr marL="285750" indent="-285750" algn="r" rtl="1">
              <a:lnSpc>
                <a:spcPct val="150000"/>
              </a:lnSpc>
              <a:buFont typeface="Wingdings" panose="05000000000000000000" pitchFamily="2" charset="2"/>
              <a:buChar char="§"/>
            </a:pPr>
            <a:r>
              <a:rPr lang="fa-IR" sz="3200" b="1" dirty="0">
                <a:solidFill>
                  <a:schemeClr val="bg1"/>
                </a:solidFill>
                <a:latin typeface="Calibri" panose="020F0502020204030204" pitchFamily="34" charset="0"/>
                <a:cs typeface="Calibri" panose="020F0502020204030204" pitchFamily="34" charset="0"/>
              </a:rPr>
              <a:t>چگونه آن کار را انجام می دهد؟</a:t>
            </a:r>
            <a:endParaRPr lang="en-US" sz="3200" b="1" dirty="0">
              <a:solidFill>
                <a:schemeClr val="bg1"/>
              </a:solidFill>
              <a:latin typeface="Calibri" panose="020F0502020204030204" pitchFamily="34" charset="0"/>
              <a:cs typeface="Calibri" panose="020F0502020204030204" pitchFamily="34" charset="0"/>
            </a:endParaRPr>
          </a:p>
          <a:p>
            <a:pPr marL="285750" indent="-285750" algn="r" rtl="1">
              <a:lnSpc>
                <a:spcPct val="150000"/>
              </a:lnSpc>
              <a:buFont typeface="Wingdings" panose="05000000000000000000" pitchFamily="2" charset="2"/>
              <a:buChar char="§"/>
            </a:pPr>
            <a:r>
              <a:rPr lang="fa-IR" sz="3200" b="1" dirty="0">
                <a:solidFill>
                  <a:schemeClr val="bg1"/>
                </a:solidFill>
                <a:latin typeface="Calibri" panose="020F0502020204030204" pitchFamily="34" charset="0"/>
                <a:cs typeface="Calibri" panose="020F0502020204030204" pitchFamily="34" charset="0"/>
              </a:rPr>
              <a:t>چه کسی کار را انجام می دهد؟</a:t>
            </a:r>
          </a:p>
          <a:p>
            <a:pPr marL="285750" indent="-285750" algn="r" rtl="1">
              <a:lnSpc>
                <a:spcPct val="150000"/>
              </a:lnSpc>
              <a:buFont typeface="Wingdings" panose="05000000000000000000" pitchFamily="2" charset="2"/>
              <a:buChar char="§"/>
            </a:pPr>
            <a:r>
              <a:rPr lang="fa-IR" sz="3200" b="1" dirty="0">
                <a:solidFill>
                  <a:schemeClr val="bg1"/>
                </a:solidFill>
                <a:latin typeface="Calibri" panose="020F0502020204030204" pitchFamily="34" charset="0"/>
                <a:cs typeface="Calibri" panose="020F0502020204030204" pitchFamily="34" charset="0"/>
              </a:rPr>
              <a:t>چه کاری را انجام می دهد؟</a:t>
            </a:r>
          </a:p>
          <a:p>
            <a:pPr marL="285750" indent="-285750" algn="r" rtl="1">
              <a:lnSpc>
                <a:spcPct val="150000"/>
              </a:lnSpc>
              <a:buFont typeface="Wingdings" panose="05000000000000000000" pitchFamily="2" charset="2"/>
              <a:buChar char="§"/>
            </a:pPr>
            <a:r>
              <a:rPr lang="fa-IR" sz="3200" b="1" dirty="0">
                <a:solidFill>
                  <a:schemeClr val="bg1"/>
                </a:solidFill>
                <a:latin typeface="Calibri" panose="020F0502020204030204" pitchFamily="34" charset="0"/>
                <a:cs typeface="Calibri" panose="020F0502020204030204" pitchFamily="34" charset="0"/>
              </a:rPr>
              <a:t>چرا آن کار را انجام می دهد؟</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2879" y="757646"/>
            <a:ext cx="5904412" cy="4672366"/>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4" name="TextBox 3"/>
          <p:cNvSpPr txBox="1"/>
          <p:nvPr/>
        </p:nvSpPr>
        <p:spPr>
          <a:xfrm>
            <a:off x="6443638" y="941294"/>
            <a:ext cx="3914247" cy="1200329"/>
          </a:xfrm>
          <a:prstGeom prst="rect">
            <a:avLst/>
          </a:prstGeom>
          <a:noFill/>
        </p:spPr>
        <p:txBody>
          <a:bodyPr wrap="square" rtlCol="0">
            <a:spAutoFit/>
          </a:bodyPr>
          <a:lstStyle/>
          <a:p>
            <a:pPr algn="r" rtl="1"/>
            <a:r>
              <a:rPr lang="fa-IR" sz="3600" b="1" dirty="0">
                <a:latin typeface="Calibri" panose="020F0502020204030204" pitchFamily="34" charset="0"/>
                <a:cs typeface="Calibri" panose="020F0502020204030204" pitchFamily="34" charset="0"/>
              </a:rPr>
              <a:t>توصیف پست یا شغل</a:t>
            </a:r>
          </a:p>
          <a:p>
            <a:endParaRPr lang="en-US" sz="3600" dirty="0"/>
          </a:p>
        </p:txBody>
      </p:sp>
    </p:spTree>
    <p:extLst>
      <p:ext uri="{BB962C8B-B14F-4D97-AF65-F5344CB8AC3E}">
        <p14:creationId xmlns:p14="http://schemas.microsoft.com/office/powerpoint/2010/main" val="27772224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3384" y="753228"/>
            <a:ext cx="9613861" cy="1080938"/>
          </a:xfrm>
        </p:spPr>
        <p:txBody>
          <a:bodyPr>
            <a:normAutofit/>
          </a:bodyPr>
          <a:lstStyle/>
          <a:p>
            <a:pPr algn="ctr" rtl="1"/>
            <a:r>
              <a:rPr lang="fa-IR" sz="4400" b="1" dirty="0">
                <a:latin typeface="Calibri" panose="020F0502020204030204" pitchFamily="34" charset="0"/>
                <a:cs typeface="Calibri" panose="020F0502020204030204" pitchFamily="34" charset="0"/>
              </a:rPr>
              <a:t>وظیفه</a:t>
            </a:r>
            <a:endParaRPr lang="en-US" sz="4400" b="1" dirty="0">
              <a:latin typeface="Calibri" panose="020F0502020204030204" pitchFamily="34" charset="0"/>
              <a:cs typeface="Calibri" panose="020F0502020204030204" pitchFamily="34"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9452" y="2348062"/>
            <a:ext cx="3908023" cy="415747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4" name="TextBox 3"/>
          <p:cNvSpPr txBox="1"/>
          <p:nvPr/>
        </p:nvSpPr>
        <p:spPr>
          <a:xfrm>
            <a:off x="3592284" y="3223273"/>
            <a:ext cx="7315201" cy="2232021"/>
          </a:xfrm>
          <a:prstGeom prst="rect">
            <a:avLst/>
          </a:prstGeom>
          <a:noFill/>
        </p:spPr>
        <p:txBody>
          <a:bodyPr wrap="square" rtlCol="0">
            <a:spAutoFit/>
          </a:bodyPr>
          <a:lstStyle/>
          <a:p>
            <a:pPr algn="r" rtl="1">
              <a:lnSpc>
                <a:spcPct val="150000"/>
              </a:lnSpc>
            </a:pPr>
            <a:r>
              <a:rPr lang="fa-IR" sz="3200" b="1" dirty="0">
                <a:solidFill>
                  <a:schemeClr val="bg1"/>
                </a:solidFill>
                <a:latin typeface="Calibri" panose="020F0502020204030204" pitchFamily="34" charset="0"/>
                <a:cs typeface="Calibri" panose="020F0502020204030204" pitchFamily="34" charset="0"/>
              </a:rPr>
              <a:t>به مجموعه ی اقدامات، فعالیت ها و کارهایی که انجام آن به شاغل یک شغل یا سمت محول می گردد وظیفه می گویند.</a:t>
            </a:r>
            <a:endParaRPr lang="en-US" sz="32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964784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rtl="1"/>
            <a:r>
              <a:rPr lang="fa-IR" sz="4000" b="1" dirty="0">
                <a:latin typeface="Calibri" panose="020F0502020204030204" pitchFamily="34" charset="0"/>
                <a:cs typeface="Calibri" panose="020F0502020204030204" pitchFamily="34" charset="0"/>
              </a:rPr>
              <a:t>مسئولیت</a:t>
            </a:r>
            <a:endParaRPr lang="en-US" sz="4000" b="1" dirty="0">
              <a:latin typeface="Calibri" panose="020F0502020204030204" pitchFamily="34" charset="0"/>
              <a:cs typeface="Calibri" panose="020F0502020204030204" pitchFamily="34" charset="0"/>
            </a:endParaRPr>
          </a:p>
        </p:txBody>
      </p:sp>
      <p:sp>
        <p:nvSpPr>
          <p:cNvPr id="3" name="TextBox 2"/>
          <p:cNvSpPr txBox="1"/>
          <p:nvPr/>
        </p:nvSpPr>
        <p:spPr>
          <a:xfrm>
            <a:off x="5094514" y="2481943"/>
            <a:ext cx="5473337" cy="2031325"/>
          </a:xfrm>
          <a:prstGeom prst="rect">
            <a:avLst/>
          </a:prstGeom>
          <a:noFill/>
        </p:spPr>
        <p:txBody>
          <a:bodyPr wrap="square" rtlCol="0">
            <a:spAutoFit/>
          </a:bodyPr>
          <a:lstStyle/>
          <a:p>
            <a:pPr algn="r" rtl="1">
              <a:lnSpc>
                <a:spcPct val="150000"/>
              </a:lnSpc>
            </a:pPr>
            <a:r>
              <a:rPr lang="fa-IR" sz="2800" b="1" dirty="0">
                <a:solidFill>
                  <a:schemeClr val="bg1"/>
                </a:solidFill>
                <a:latin typeface="Calibri" panose="020F0502020204030204" pitchFamily="34" charset="0"/>
                <a:cs typeface="Calibri" panose="020F0502020204030204" pitchFamily="34" charset="0"/>
              </a:rPr>
              <a:t>مسئولیت یک حس تعهد و التزام درونی نسبت به انجام درست و مطلوب وظایف محوله می باشد.</a:t>
            </a:r>
            <a:endParaRPr lang="en-US" sz="2800" b="1" dirty="0">
              <a:solidFill>
                <a:schemeClr val="bg1"/>
              </a:solidFill>
              <a:latin typeface="Calibri" panose="020F0502020204030204" pitchFamily="34" charset="0"/>
              <a:cs typeface="Calibri" panose="020F0502020204030204" pitchFamily="34"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4117" y="2481943"/>
            <a:ext cx="4810397" cy="342988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27087076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rtl="1"/>
            <a:r>
              <a:rPr lang="fa-IR" sz="4000" b="1" dirty="0">
                <a:latin typeface="Calibri" panose="020F0502020204030204" pitchFamily="34" charset="0"/>
                <a:cs typeface="Calibri" panose="020F0502020204030204" pitchFamily="34" charset="0"/>
              </a:rPr>
              <a:t>اختیار</a:t>
            </a:r>
            <a:endParaRPr lang="en-US" sz="4000" b="1" dirty="0">
              <a:latin typeface="Calibri" panose="020F0502020204030204" pitchFamily="34" charset="0"/>
              <a:cs typeface="Calibri" panose="020F0502020204030204" pitchFamily="34" charset="0"/>
            </a:endParaRPr>
          </a:p>
        </p:txBody>
      </p:sp>
      <p:sp>
        <p:nvSpPr>
          <p:cNvPr id="3" name="TextBox 2"/>
          <p:cNvSpPr txBox="1"/>
          <p:nvPr/>
        </p:nvSpPr>
        <p:spPr>
          <a:xfrm>
            <a:off x="4337720" y="2429408"/>
            <a:ext cx="6205508" cy="1964512"/>
          </a:xfrm>
          <a:prstGeom prst="rect">
            <a:avLst/>
          </a:prstGeom>
          <a:noFill/>
        </p:spPr>
        <p:txBody>
          <a:bodyPr wrap="square" rtlCol="0">
            <a:spAutoFit/>
          </a:bodyPr>
          <a:lstStyle/>
          <a:p>
            <a:pPr algn="r" rtl="1">
              <a:lnSpc>
                <a:spcPct val="150000"/>
              </a:lnSpc>
            </a:pPr>
            <a:r>
              <a:rPr lang="fa-IR" sz="2800" b="1" dirty="0">
                <a:solidFill>
                  <a:schemeClr val="bg1"/>
                </a:solidFill>
                <a:latin typeface="Calibri" panose="020F0502020204030204" pitchFamily="34" charset="0"/>
                <a:cs typeface="Calibri" panose="020F0502020204030204" pitchFamily="34" charset="0"/>
              </a:rPr>
              <a:t>عبارت است از حق تصمیم گیری، حق تشویق، حق تنبیه، اولویت بندی امور، تخصیص منابع سازمانی و ...</a:t>
            </a:r>
            <a:endParaRPr lang="en-US" sz="2800" b="1" dirty="0">
              <a:solidFill>
                <a:schemeClr val="bg1"/>
              </a:solidFill>
              <a:latin typeface="Calibri" panose="020F0502020204030204" pitchFamily="34" charset="0"/>
              <a:cs typeface="Calibri" panose="020F050202020403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6000" y="2429408"/>
            <a:ext cx="4141720" cy="3662226"/>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20348441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07178" y="757646"/>
            <a:ext cx="7733212" cy="646331"/>
          </a:xfrm>
          <a:prstGeom prst="rect">
            <a:avLst/>
          </a:prstGeom>
          <a:noFill/>
        </p:spPr>
        <p:txBody>
          <a:bodyPr wrap="square" rtlCol="0">
            <a:spAutoFit/>
          </a:bodyPr>
          <a:lstStyle/>
          <a:p>
            <a:pPr algn="r" rtl="1"/>
            <a:r>
              <a:rPr lang="fa-IR" sz="3600" b="1" dirty="0">
                <a:solidFill>
                  <a:schemeClr val="bg1"/>
                </a:solidFill>
                <a:latin typeface="Calibri" panose="020F0502020204030204" pitchFamily="34" charset="0"/>
                <a:cs typeface="Calibri" panose="020F0502020204030204" pitchFamily="34" charset="0"/>
              </a:rPr>
              <a:t>وظیفه و مسئولیت باید متناظر با اختیار باشند.</a:t>
            </a:r>
            <a:endParaRPr lang="en-US" sz="3600" b="1" dirty="0">
              <a:solidFill>
                <a:schemeClr val="bg1"/>
              </a:solidFill>
              <a:latin typeface="Calibri" panose="020F0502020204030204" pitchFamily="34" charset="0"/>
              <a:cs typeface="Calibri" panose="020F0502020204030204" pitchFamily="34" charset="0"/>
            </a:endParaRPr>
          </a:p>
        </p:txBody>
      </p:sp>
      <p:sp>
        <p:nvSpPr>
          <p:cNvPr id="4" name="TextBox 3"/>
          <p:cNvSpPr txBox="1"/>
          <p:nvPr/>
        </p:nvSpPr>
        <p:spPr>
          <a:xfrm>
            <a:off x="731520" y="2076994"/>
            <a:ext cx="8725989" cy="584775"/>
          </a:xfrm>
          <a:prstGeom prst="rect">
            <a:avLst/>
          </a:prstGeom>
          <a:noFill/>
        </p:spPr>
        <p:txBody>
          <a:bodyPr wrap="square" rtlCol="0">
            <a:spAutoFit/>
          </a:bodyPr>
          <a:lstStyle/>
          <a:p>
            <a:r>
              <a:rPr lang="fa-IR" sz="3200" b="1" dirty="0">
                <a:solidFill>
                  <a:schemeClr val="bg1"/>
                </a:solidFill>
                <a:latin typeface="Calibri" panose="020F0502020204030204" pitchFamily="34" charset="0"/>
                <a:cs typeface="Calibri" panose="020F0502020204030204" pitchFamily="34" charset="0"/>
              </a:rPr>
              <a:t>وظیفه و مسئولیت</a:t>
            </a:r>
            <a:endParaRPr lang="en-US" sz="3200" b="1" dirty="0">
              <a:solidFill>
                <a:schemeClr val="bg1"/>
              </a:solidFill>
              <a:latin typeface="Calibri" panose="020F0502020204030204" pitchFamily="34" charset="0"/>
              <a:cs typeface="Calibri" panose="020F0502020204030204" pitchFamily="34" charset="0"/>
            </a:endParaRPr>
          </a:p>
        </p:txBody>
      </p:sp>
      <p:sp>
        <p:nvSpPr>
          <p:cNvPr id="5" name="Chevron 4"/>
          <p:cNvSpPr/>
          <p:nvPr/>
        </p:nvSpPr>
        <p:spPr>
          <a:xfrm>
            <a:off x="3564854" y="2165653"/>
            <a:ext cx="484632" cy="484632"/>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TextBox 5"/>
          <p:cNvSpPr txBox="1"/>
          <p:nvPr/>
        </p:nvSpPr>
        <p:spPr>
          <a:xfrm>
            <a:off x="4049486" y="2115582"/>
            <a:ext cx="2364377" cy="584775"/>
          </a:xfrm>
          <a:prstGeom prst="rect">
            <a:avLst/>
          </a:prstGeom>
          <a:noFill/>
        </p:spPr>
        <p:txBody>
          <a:bodyPr wrap="square" rtlCol="0">
            <a:spAutoFit/>
          </a:bodyPr>
          <a:lstStyle/>
          <a:p>
            <a:r>
              <a:rPr lang="fa-IR" sz="3200" b="1" dirty="0">
                <a:solidFill>
                  <a:schemeClr val="bg1"/>
                </a:solidFill>
                <a:latin typeface="Calibri" panose="020F0502020204030204" pitchFamily="34" charset="0"/>
                <a:cs typeface="Calibri" panose="020F0502020204030204" pitchFamily="34" charset="0"/>
              </a:rPr>
              <a:t>اختیار</a:t>
            </a:r>
            <a:endParaRPr lang="en-US" sz="3200" b="1" dirty="0">
              <a:solidFill>
                <a:schemeClr val="bg1"/>
              </a:solidFill>
              <a:latin typeface="Calibri" panose="020F0502020204030204" pitchFamily="34" charset="0"/>
              <a:cs typeface="Calibri" panose="020F0502020204030204" pitchFamily="34" charset="0"/>
            </a:endParaRPr>
          </a:p>
        </p:txBody>
      </p:sp>
      <p:sp>
        <p:nvSpPr>
          <p:cNvPr id="8" name="Right Arrow 7"/>
          <p:cNvSpPr/>
          <p:nvPr/>
        </p:nvSpPr>
        <p:spPr>
          <a:xfrm>
            <a:off x="5231674" y="2165653"/>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6413863" y="2115581"/>
            <a:ext cx="4010297" cy="584775"/>
          </a:xfrm>
          <a:prstGeom prst="rect">
            <a:avLst/>
          </a:prstGeom>
          <a:noFill/>
        </p:spPr>
        <p:txBody>
          <a:bodyPr wrap="square" rtlCol="0">
            <a:spAutoFit/>
          </a:bodyPr>
          <a:lstStyle/>
          <a:p>
            <a:pPr algn="r" rtl="1"/>
            <a:r>
              <a:rPr lang="fa-IR" sz="3200" b="1" dirty="0">
                <a:solidFill>
                  <a:srgbClr val="C00000"/>
                </a:solidFill>
                <a:latin typeface="Calibri" panose="020F0502020204030204" pitchFamily="34" charset="0"/>
                <a:cs typeface="Calibri" panose="020F0502020204030204" pitchFamily="34" charset="0"/>
              </a:rPr>
              <a:t>کار درست انجام نمی شود.</a:t>
            </a:r>
            <a:endParaRPr lang="en-US" sz="3200" b="1" dirty="0">
              <a:solidFill>
                <a:srgbClr val="C00000"/>
              </a:solidFill>
              <a:latin typeface="Calibri" panose="020F0502020204030204" pitchFamily="34" charset="0"/>
              <a:cs typeface="Calibri" panose="020F0502020204030204" pitchFamily="34" charset="0"/>
            </a:endParaRPr>
          </a:p>
        </p:txBody>
      </p:sp>
      <p:sp>
        <p:nvSpPr>
          <p:cNvPr id="10" name="TextBox 9"/>
          <p:cNvSpPr txBox="1"/>
          <p:nvPr/>
        </p:nvSpPr>
        <p:spPr>
          <a:xfrm>
            <a:off x="731520" y="3553098"/>
            <a:ext cx="3278777" cy="584775"/>
          </a:xfrm>
          <a:prstGeom prst="rect">
            <a:avLst/>
          </a:prstGeom>
          <a:noFill/>
        </p:spPr>
        <p:txBody>
          <a:bodyPr wrap="square" rtlCol="0">
            <a:spAutoFit/>
          </a:bodyPr>
          <a:lstStyle/>
          <a:p>
            <a:r>
              <a:rPr lang="fa-IR" sz="3200" b="1" dirty="0">
                <a:solidFill>
                  <a:schemeClr val="bg1"/>
                </a:solidFill>
                <a:latin typeface="Calibri" panose="020F0502020204030204" pitchFamily="34" charset="0"/>
                <a:cs typeface="Calibri" panose="020F0502020204030204" pitchFamily="34" charset="0"/>
              </a:rPr>
              <a:t>وظیفه و مسئولیت</a:t>
            </a:r>
            <a:endParaRPr lang="en-US" sz="3200" b="1" dirty="0">
              <a:solidFill>
                <a:schemeClr val="bg1"/>
              </a:solidFill>
              <a:latin typeface="Calibri" panose="020F0502020204030204" pitchFamily="34" charset="0"/>
              <a:cs typeface="Calibri" panose="020F0502020204030204" pitchFamily="34" charset="0"/>
            </a:endParaRPr>
          </a:p>
        </p:txBody>
      </p:sp>
      <p:sp>
        <p:nvSpPr>
          <p:cNvPr id="12" name="Chevron 11"/>
          <p:cNvSpPr/>
          <p:nvPr/>
        </p:nvSpPr>
        <p:spPr>
          <a:xfrm rot="10800000">
            <a:off x="3617105" y="3653241"/>
            <a:ext cx="484632" cy="484632"/>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TextBox 12"/>
          <p:cNvSpPr txBox="1"/>
          <p:nvPr/>
        </p:nvSpPr>
        <p:spPr>
          <a:xfrm>
            <a:off x="4127863" y="3528924"/>
            <a:ext cx="2011680" cy="584775"/>
          </a:xfrm>
          <a:prstGeom prst="rect">
            <a:avLst/>
          </a:prstGeom>
          <a:noFill/>
        </p:spPr>
        <p:txBody>
          <a:bodyPr wrap="square" rtlCol="0">
            <a:spAutoFit/>
          </a:bodyPr>
          <a:lstStyle/>
          <a:p>
            <a:r>
              <a:rPr lang="fa-IR" sz="3200" b="1" dirty="0">
                <a:solidFill>
                  <a:schemeClr val="bg1"/>
                </a:solidFill>
                <a:latin typeface="Calibri" panose="020F0502020204030204" pitchFamily="34" charset="0"/>
                <a:cs typeface="Calibri" panose="020F0502020204030204" pitchFamily="34" charset="0"/>
              </a:rPr>
              <a:t>اختیار</a:t>
            </a:r>
            <a:endParaRPr lang="en-US" sz="3200" b="1" dirty="0">
              <a:solidFill>
                <a:schemeClr val="bg1"/>
              </a:solidFill>
              <a:latin typeface="Calibri" panose="020F0502020204030204" pitchFamily="34" charset="0"/>
              <a:cs typeface="Calibri" panose="020F0502020204030204" pitchFamily="34" charset="0"/>
            </a:endParaRPr>
          </a:p>
        </p:txBody>
      </p:sp>
      <p:sp>
        <p:nvSpPr>
          <p:cNvPr id="15" name="Right Arrow 14"/>
          <p:cNvSpPr/>
          <p:nvPr/>
        </p:nvSpPr>
        <p:spPr>
          <a:xfrm>
            <a:off x="5226450" y="3567612"/>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6413863" y="3444102"/>
            <a:ext cx="5094514" cy="584775"/>
          </a:xfrm>
          <a:prstGeom prst="rect">
            <a:avLst/>
          </a:prstGeom>
          <a:noFill/>
        </p:spPr>
        <p:txBody>
          <a:bodyPr wrap="square" rtlCol="0">
            <a:spAutoFit/>
          </a:bodyPr>
          <a:lstStyle/>
          <a:p>
            <a:pPr algn="r"/>
            <a:r>
              <a:rPr lang="fa-IR" sz="3200" b="1" dirty="0">
                <a:solidFill>
                  <a:srgbClr val="C00000"/>
                </a:solidFill>
                <a:latin typeface="Calibri" panose="020F0502020204030204" pitchFamily="34" charset="0"/>
                <a:cs typeface="Calibri" panose="020F0502020204030204" pitchFamily="34" charset="0"/>
              </a:rPr>
              <a:t>حتما مفاسد سازمانی به همراه دارد.</a:t>
            </a:r>
            <a:endParaRPr lang="en-US" sz="3200" b="1" dirty="0">
              <a:solidFill>
                <a:srgbClr val="C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917247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rtl="1"/>
            <a:r>
              <a:rPr lang="fa-IR" sz="4000" b="1" dirty="0">
                <a:latin typeface="Calibri" panose="020F0502020204030204" pitchFamily="34" charset="0"/>
                <a:cs typeface="Calibri" panose="020F0502020204030204" pitchFamily="34" charset="0"/>
              </a:rPr>
              <a:t>پاسخگویی</a:t>
            </a:r>
            <a:endParaRPr lang="en-US" sz="4000" b="1" dirty="0">
              <a:latin typeface="Calibri" panose="020F0502020204030204" pitchFamily="34" charset="0"/>
              <a:cs typeface="Calibri" panose="020F0502020204030204" pitchFamily="34" charset="0"/>
            </a:endParaRPr>
          </a:p>
        </p:txBody>
      </p:sp>
      <p:sp>
        <p:nvSpPr>
          <p:cNvPr id="3" name="TextBox 2"/>
          <p:cNvSpPr txBox="1"/>
          <p:nvPr/>
        </p:nvSpPr>
        <p:spPr>
          <a:xfrm>
            <a:off x="3605349" y="2276558"/>
            <a:ext cx="8098971" cy="1493358"/>
          </a:xfrm>
          <a:prstGeom prst="rect">
            <a:avLst/>
          </a:prstGeom>
          <a:noFill/>
        </p:spPr>
        <p:txBody>
          <a:bodyPr wrap="square" rtlCol="0">
            <a:spAutoFit/>
          </a:bodyPr>
          <a:lstStyle/>
          <a:p>
            <a:pPr algn="r" rtl="1">
              <a:lnSpc>
                <a:spcPct val="150000"/>
              </a:lnSpc>
            </a:pPr>
            <a:r>
              <a:rPr lang="fa-IR" sz="3200" b="1" dirty="0">
                <a:solidFill>
                  <a:schemeClr val="bg1"/>
                </a:solidFill>
                <a:latin typeface="Calibri" panose="020F0502020204030204" pitchFamily="34" charset="0"/>
                <a:cs typeface="Calibri" panose="020F0502020204030204" pitchFamily="34" charset="0"/>
              </a:rPr>
              <a:t>پاسخگو بودن در خصوص نتایج عملکرد به دست آمده در قبال منابع قدرت درون سازمانی و برون سازمانی</a:t>
            </a:r>
            <a:endParaRPr lang="en-US" sz="3200" b="1" dirty="0">
              <a:solidFill>
                <a:schemeClr val="bg1"/>
              </a:solidFill>
              <a:latin typeface="Calibri" panose="020F0502020204030204" pitchFamily="34" charset="0"/>
              <a:cs typeface="Calibri" panose="020F050202020403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148" y="2412127"/>
            <a:ext cx="3746521" cy="389523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5" name="TextBox 4"/>
          <p:cNvSpPr txBox="1"/>
          <p:nvPr/>
        </p:nvSpPr>
        <p:spPr>
          <a:xfrm>
            <a:off x="9659980" y="4845760"/>
            <a:ext cx="2886892" cy="523220"/>
          </a:xfrm>
          <a:prstGeom prst="rect">
            <a:avLst/>
          </a:prstGeom>
          <a:noFill/>
        </p:spPr>
        <p:txBody>
          <a:bodyPr wrap="square" rtlCol="0">
            <a:spAutoFit/>
          </a:bodyPr>
          <a:lstStyle/>
          <a:p>
            <a:r>
              <a:rPr lang="fa-IR" sz="2800" b="1" dirty="0">
                <a:latin typeface="Calibri" panose="020F0502020204030204" pitchFamily="34" charset="0"/>
                <a:cs typeface="Calibri" panose="020F0502020204030204" pitchFamily="34" charset="0"/>
              </a:rPr>
              <a:t>انواع پاسخگویی</a:t>
            </a:r>
            <a:endParaRPr lang="en-US" sz="2800" b="1" dirty="0">
              <a:latin typeface="Calibri" panose="020F0502020204030204" pitchFamily="34" charset="0"/>
              <a:cs typeface="Calibri" panose="020F0502020204030204" pitchFamily="34" charset="0"/>
            </a:endParaRPr>
          </a:p>
        </p:txBody>
      </p:sp>
      <p:sp>
        <p:nvSpPr>
          <p:cNvPr id="7" name="Right Brace 6"/>
          <p:cNvSpPr/>
          <p:nvPr/>
        </p:nvSpPr>
        <p:spPr>
          <a:xfrm>
            <a:off x="8895806" y="3990278"/>
            <a:ext cx="718457" cy="2440759"/>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US" b="1" dirty="0">
              <a:ln w="0"/>
              <a:solidFill>
                <a:schemeClr val="accent1"/>
              </a:solidFill>
              <a:effectLst>
                <a:outerShdw blurRad="38100" dist="25400" dir="5400000" algn="ctr" rotWithShape="0">
                  <a:srgbClr val="6E747A">
                    <a:alpha val="43000"/>
                  </a:srgbClr>
                </a:outerShdw>
              </a:effectLst>
            </a:endParaRPr>
          </a:p>
        </p:txBody>
      </p:sp>
      <p:sp>
        <p:nvSpPr>
          <p:cNvPr id="8" name="TextBox 7"/>
          <p:cNvSpPr txBox="1"/>
          <p:nvPr/>
        </p:nvSpPr>
        <p:spPr>
          <a:xfrm>
            <a:off x="6936377" y="3957609"/>
            <a:ext cx="2103120" cy="584775"/>
          </a:xfrm>
          <a:prstGeom prst="rect">
            <a:avLst/>
          </a:prstGeom>
          <a:noFill/>
        </p:spPr>
        <p:txBody>
          <a:bodyPr wrap="square" rtlCol="0">
            <a:spAutoFit/>
          </a:bodyPr>
          <a:lstStyle/>
          <a:p>
            <a:r>
              <a:rPr lang="fa-IR" sz="3200" b="1" dirty="0">
                <a:latin typeface="Calibri" panose="020F0502020204030204" pitchFamily="34" charset="0"/>
                <a:cs typeface="Calibri" panose="020F0502020204030204" pitchFamily="34" charset="0"/>
              </a:rPr>
              <a:t>درون سازمانی</a:t>
            </a:r>
            <a:endParaRPr lang="en-US" sz="3200" b="1" dirty="0">
              <a:latin typeface="Calibri" panose="020F0502020204030204" pitchFamily="34" charset="0"/>
              <a:cs typeface="Calibri" panose="020F0502020204030204" pitchFamily="34" charset="0"/>
            </a:endParaRPr>
          </a:p>
        </p:txBody>
      </p:sp>
      <p:sp>
        <p:nvSpPr>
          <p:cNvPr id="9" name="TextBox 8"/>
          <p:cNvSpPr txBox="1"/>
          <p:nvPr/>
        </p:nvSpPr>
        <p:spPr>
          <a:xfrm>
            <a:off x="7001690" y="5431802"/>
            <a:ext cx="2325189" cy="584775"/>
          </a:xfrm>
          <a:prstGeom prst="rect">
            <a:avLst/>
          </a:prstGeom>
          <a:noFill/>
        </p:spPr>
        <p:txBody>
          <a:bodyPr wrap="square" rtlCol="0">
            <a:spAutoFit/>
          </a:bodyPr>
          <a:lstStyle/>
          <a:p>
            <a:r>
              <a:rPr lang="fa-IR" sz="3200" b="1" dirty="0">
                <a:latin typeface="Calibri" panose="020F0502020204030204" pitchFamily="34" charset="0"/>
                <a:cs typeface="Calibri" panose="020F0502020204030204" pitchFamily="34" charset="0"/>
              </a:rPr>
              <a:t>برون سازمانی</a:t>
            </a:r>
            <a:endParaRPr lang="en-US" sz="3200" b="1" dirty="0">
              <a:latin typeface="Calibri" panose="020F0502020204030204" pitchFamily="34" charset="0"/>
              <a:cs typeface="Calibri" panose="020F0502020204030204" pitchFamily="34" charset="0"/>
            </a:endParaRPr>
          </a:p>
        </p:txBody>
      </p:sp>
      <p:sp>
        <p:nvSpPr>
          <p:cNvPr id="11" name="Right Brace 10"/>
          <p:cNvSpPr/>
          <p:nvPr/>
        </p:nvSpPr>
        <p:spPr>
          <a:xfrm>
            <a:off x="6074229" y="4694363"/>
            <a:ext cx="862148" cy="1802674"/>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2" name="TextBox 11"/>
          <p:cNvSpPr txBox="1"/>
          <p:nvPr/>
        </p:nvSpPr>
        <p:spPr>
          <a:xfrm>
            <a:off x="3840478" y="4845760"/>
            <a:ext cx="2246811" cy="1384995"/>
          </a:xfrm>
          <a:prstGeom prst="rect">
            <a:avLst/>
          </a:prstGeom>
          <a:noFill/>
        </p:spPr>
        <p:txBody>
          <a:bodyPr wrap="square" rtlCol="0">
            <a:spAutoFit/>
          </a:bodyPr>
          <a:lstStyle/>
          <a:p>
            <a:pPr algn="r" rtl="1"/>
            <a:r>
              <a:rPr lang="fa-IR" sz="2800" b="1" dirty="0">
                <a:latin typeface="Calibri" panose="020F0502020204030204" pitchFamily="34" charset="0"/>
                <a:cs typeface="Calibri" panose="020F0502020204030204" pitchFamily="34" charset="0"/>
              </a:rPr>
              <a:t>مالی</a:t>
            </a:r>
          </a:p>
          <a:p>
            <a:pPr algn="r" rtl="1"/>
            <a:r>
              <a:rPr lang="fa-IR" sz="2800" b="1" dirty="0">
                <a:latin typeface="Calibri" panose="020F0502020204030204" pitchFamily="34" charset="0"/>
                <a:cs typeface="Calibri" panose="020F0502020204030204" pitchFamily="34" charset="0"/>
              </a:rPr>
              <a:t>قانونی، حقوقی</a:t>
            </a:r>
          </a:p>
          <a:p>
            <a:pPr algn="r" rtl="1"/>
            <a:r>
              <a:rPr lang="fa-IR" sz="2800" b="1" dirty="0">
                <a:latin typeface="Calibri" panose="020F0502020204030204" pitchFamily="34" charset="0"/>
                <a:cs typeface="Calibri" panose="020F0502020204030204" pitchFamily="34" charset="0"/>
              </a:rPr>
              <a:t>قانونی، کیفری</a:t>
            </a:r>
            <a:endParaRPr lang="en-US" sz="28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310278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rtl="1"/>
            <a:r>
              <a:rPr lang="fa-IR" sz="4000" b="1" dirty="0">
                <a:latin typeface="Calibri" panose="020F0502020204030204" pitchFamily="34" charset="0"/>
                <a:cs typeface="Calibri" panose="020F0502020204030204" pitchFamily="34" charset="0"/>
              </a:rPr>
              <a:t>روش تجزیه و تحلیل شغل یا سمت به شیوه ی" </a:t>
            </a:r>
            <a:r>
              <a:rPr lang="fa-IR" sz="4000" b="1" i="1" dirty="0">
                <a:latin typeface="Calibri" panose="020F0502020204030204" pitchFamily="34" charset="0"/>
                <a:cs typeface="Calibri" panose="020F0502020204030204" pitchFamily="34" charset="0"/>
              </a:rPr>
              <a:t>دیکوم"</a:t>
            </a:r>
            <a:endParaRPr lang="en-US" sz="4000" b="1" i="1" dirty="0">
              <a:latin typeface="Calibri" panose="020F0502020204030204" pitchFamily="34" charset="0"/>
              <a:cs typeface="Calibri" panose="020F0502020204030204" pitchFamily="34" charset="0"/>
            </a:endParaRPr>
          </a:p>
        </p:txBody>
      </p:sp>
      <p:sp>
        <p:nvSpPr>
          <p:cNvPr id="3" name="TextBox 2"/>
          <p:cNvSpPr txBox="1"/>
          <p:nvPr/>
        </p:nvSpPr>
        <p:spPr>
          <a:xfrm>
            <a:off x="404949" y="2325189"/>
            <a:ext cx="7811588" cy="707886"/>
          </a:xfrm>
          <a:prstGeom prst="rect">
            <a:avLst/>
          </a:prstGeom>
          <a:noFill/>
        </p:spPr>
        <p:txBody>
          <a:bodyPr wrap="square" rtlCol="0">
            <a:spAutoFit/>
          </a:bodyPr>
          <a:lstStyle/>
          <a:p>
            <a:r>
              <a:rPr lang="en-US" sz="4000" b="1" dirty="0">
                <a:solidFill>
                  <a:schemeClr val="bg1"/>
                </a:solidFill>
                <a:latin typeface="Calibri" panose="020F0502020204030204" pitchFamily="34" charset="0"/>
                <a:cs typeface="Calibri" panose="020F0502020204030204" pitchFamily="34" charset="0"/>
              </a:rPr>
              <a:t>DACUM: Developing A Curriculum</a:t>
            </a:r>
          </a:p>
        </p:txBody>
      </p:sp>
      <p:sp>
        <p:nvSpPr>
          <p:cNvPr id="4" name="TextBox 3"/>
          <p:cNvSpPr txBox="1"/>
          <p:nvPr/>
        </p:nvSpPr>
        <p:spPr>
          <a:xfrm>
            <a:off x="5865875" y="3231710"/>
            <a:ext cx="7615645" cy="584775"/>
          </a:xfrm>
          <a:prstGeom prst="rect">
            <a:avLst/>
          </a:prstGeom>
          <a:noFill/>
        </p:spPr>
        <p:txBody>
          <a:bodyPr wrap="square" rtlCol="0">
            <a:spAutoFit/>
          </a:bodyPr>
          <a:lstStyle/>
          <a:p>
            <a:r>
              <a:rPr lang="fa-IR" sz="3200" b="1" dirty="0">
                <a:solidFill>
                  <a:schemeClr val="bg1"/>
                </a:solidFill>
                <a:latin typeface="Calibri" panose="020F0502020204030204" pitchFamily="34" charset="0"/>
                <a:cs typeface="Calibri" panose="020F0502020204030204" pitchFamily="34" charset="0"/>
              </a:rPr>
              <a:t>توسعه ی یک مسیر پیشرفت و موفقیت</a:t>
            </a:r>
            <a:endParaRPr lang="en-US" sz="3200" b="1" dirty="0">
              <a:solidFill>
                <a:schemeClr val="bg1"/>
              </a:solidFill>
              <a:latin typeface="Calibri" panose="020F0502020204030204" pitchFamily="34" charset="0"/>
              <a:cs typeface="Calibri" panose="020F0502020204030204" pitchFamily="34"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0596" y="3419746"/>
            <a:ext cx="4766655" cy="279817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15401070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159828" y="888275"/>
            <a:ext cx="5316582" cy="769441"/>
          </a:xfrm>
          <a:prstGeom prst="rect">
            <a:avLst/>
          </a:prstGeom>
          <a:noFill/>
        </p:spPr>
        <p:txBody>
          <a:bodyPr wrap="square" rtlCol="0">
            <a:spAutoFit/>
          </a:bodyPr>
          <a:lstStyle/>
          <a:p>
            <a:pPr algn="r" rtl="1"/>
            <a:r>
              <a:rPr lang="fa-IR" sz="4400" b="1" dirty="0">
                <a:latin typeface="Calibri" panose="020F0502020204030204" pitchFamily="34" charset="0"/>
                <a:cs typeface="Calibri" panose="020F0502020204030204" pitchFamily="34" charset="0"/>
              </a:rPr>
              <a:t>روش اجرایی دیکوم</a:t>
            </a:r>
            <a:endParaRPr lang="en-US" sz="4400" b="1" dirty="0">
              <a:latin typeface="Calibri" panose="020F0502020204030204" pitchFamily="34" charset="0"/>
              <a:cs typeface="Calibri" panose="020F0502020204030204" pitchFamily="34" charset="0"/>
            </a:endParaRPr>
          </a:p>
        </p:txBody>
      </p:sp>
      <p:sp>
        <p:nvSpPr>
          <p:cNvPr id="4" name="TextBox 3"/>
          <p:cNvSpPr txBox="1"/>
          <p:nvPr/>
        </p:nvSpPr>
        <p:spPr>
          <a:xfrm>
            <a:off x="339634" y="1894115"/>
            <a:ext cx="10489474" cy="4616648"/>
          </a:xfrm>
          <a:prstGeom prst="rect">
            <a:avLst/>
          </a:prstGeom>
          <a:noFill/>
        </p:spPr>
        <p:txBody>
          <a:bodyPr wrap="square" rtlCol="0">
            <a:spAutoFit/>
          </a:bodyPr>
          <a:lstStyle/>
          <a:p>
            <a:pPr algn="just" rtl="1">
              <a:lnSpc>
                <a:spcPct val="150000"/>
              </a:lnSpc>
            </a:pPr>
            <a:r>
              <a:rPr lang="fa-IR" sz="2800" b="1" dirty="0">
                <a:solidFill>
                  <a:schemeClr val="bg1"/>
                </a:solidFill>
                <a:latin typeface="Calibri" panose="020F0502020204030204" pitchFamily="34" charset="0"/>
                <a:cs typeface="Calibri" panose="020F0502020204030204" pitchFamily="34" charset="0"/>
              </a:rPr>
              <a:t>1- شناسایی و بیان 7 تا 10 وظیفه ی اصلی برای هر پست یا سمت </a:t>
            </a:r>
            <a:r>
              <a:rPr lang="en-US" sz="2800" b="1" dirty="0">
                <a:solidFill>
                  <a:schemeClr val="bg1"/>
                </a:solidFill>
                <a:latin typeface="Calibri" panose="020F0502020204030204" pitchFamily="34" charset="0"/>
                <a:cs typeface="Calibri" panose="020F0502020204030204" pitchFamily="34" charset="0"/>
              </a:rPr>
              <a:t>(Duty)</a:t>
            </a:r>
            <a:endParaRPr lang="fa-IR" sz="2800" b="1" dirty="0">
              <a:solidFill>
                <a:schemeClr val="bg1"/>
              </a:solidFill>
              <a:latin typeface="Calibri" panose="020F0502020204030204" pitchFamily="34" charset="0"/>
              <a:cs typeface="Calibri" panose="020F0502020204030204" pitchFamily="34" charset="0"/>
            </a:endParaRPr>
          </a:p>
          <a:p>
            <a:pPr algn="just" rtl="1">
              <a:lnSpc>
                <a:spcPct val="150000"/>
              </a:lnSpc>
            </a:pPr>
            <a:r>
              <a:rPr lang="fa-IR" sz="2800" b="1" dirty="0">
                <a:solidFill>
                  <a:schemeClr val="bg1"/>
                </a:solidFill>
                <a:latin typeface="Calibri" panose="020F0502020204030204" pitchFamily="34" charset="0"/>
                <a:cs typeface="Calibri" panose="020F0502020204030204" pitchFamily="34" charset="0"/>
              </a:rPr>
              <a:t>2- شناسایی و بیان 3 تا 5 وظیفه ی فرعی برای هر وظیفه ی اصلی </a:t>
            </a:r>
            <a:r>
              <a:rPr lang="en-US" sz="2800" b="1" dirty="0">
                <a:solidFill>
                  <a:schemeClr val="bg1"/>
                </a:solidFill>
                <a:latin typeface="Calibri" panose="020F0502020204030204" pitchFamily="34" charset="0"/>
                <a:cs typeface="Calibri" panose="020F0502020204030204" pitchFamily="34" charset="0"/>
              </a:rPr>
              <a:t>(Task)</a:t>
            </a:r>
          </a:p>
          <a:p>
            <a:pPr algn="r" rtl="1">
              <a:lnSpc>
                <a:spcPct val="150000"/>
              </a:lnSpc>
            </a:pPr>
            <a:r>
              <a:rPr lang="fa-IR" sz="2800" b="1" dirty="0">
                <a:solidFill>
                  <a:schemeClr val="bg1"/>
                </a:solidFill>
                <a:latin typeface="Calibri" panose="020F0502020204030204" pitchFamily="34" charset="0"/>
                <a:cs typeface="Calibri" panose="020F0502020204030204" pitchFamily="34" charset="0"/>
              </a:rPr>
              <a:t>3- ارزیابی هر وظیفه ی فرعی بر اساس سه مولفه ی زیر:</a:t>
            </a:r>
          </a:p>
          <a:p>
            <a:pPr marL="285750" indent="-285750" algn="r" rtl="1">
              <a:lnSpc>
                <a:spcPct val="150000"/>
              </a:lnSpc>
              <a:buFont typeface="Arial" panose="020B0604020202020204" pitchFamily="34" charset="0"/>
              <a:buChar char="•"/>
            </a:pPr>
            <a:r>
              <a:rPr lang="fa-IR" sz="2800" b="1" dirty="0">
                <a:solidFill>
                  <a:schemeClr val="bg1"/>
                </a:solidFill>
                <a:latin typeface="Calibri" panose="020F0502020204030204" pitchFamily="34" charset="0"/>
                <a:cs typeface="Calibri" panose="020F0502020204030204" pitchFamily="34" charset="0"/>
              </a:rPr>
              <a:t>فراوانی یا تکرار</a:t>
            </a:r>
          </a:p>
          <a:p>
            <a:pPr marL="285750" indent="-285750" algn="r" rtl="1">
              <a:lnSpc>
                <a:spcPct val="150000"/>
              </a:lnSpc>
              <a:buFont typeface="Arial" panose="020B0604020202020204" pitchFamily="34" charset="0"/>
              <a:buChar char="•"/>
            </a:pPr>
            <a:r>
              <a:rPr lang="fa-IR" sz="2800" b="1" dirty="0">
                <a:solidFill>
                  <a:schemeClr val="bg1"/>
                </a:solidFill>
                <a:latin typeface="Calibri" panose="020F0502020204030204" pitchFamily="34" charset="0"/>
                <a:cs typeface="Calibri" panose="020F0502020204030204" pitchFamily="34" charset="0"/>
              </a:rPr>
              <a:t>تاثیر بر اهداف سازمان</a:t>
            </a:r>
          </a:p>
          <a:p>
            <a:pPr marL="285750" indent="-285750" algn="r" rtl="1">
              <a:lnSpc>
                <a:spcPct val="150000"/>
              </a:lnSpc>
              <a:buFont typeface="Arial" panose="020B0604020202020204" pitchFamily="34" charset="0"/>
              <a:buChar char="•"/>
            </a:pPr>
            <a:r>
              <a:rPr lang="fa-IR" sz="2800" b="1" dirty="0">
                <a:solidFill>
                  <a:schemeClr val="bg1"/>
                </a:solidFill>
                <a:latin typeface="Calibri" panose="020F0502020204030204" pitchFamily="34" charset="0"/>
                <a:cs typeface="Calibri" panose="020F0502020204030204" pitchFamily="34" charset="0"/>
              </a:rPr>
              <a:t>پیچیدگی کار</a:t>
            </a:r>
            <a:endParaRPr lang="en-US" sz="2800" b="1" dirty="0">
              <a:solidFill>
                <a:schemeClr val="bg1"/>
              </a:solidFill>
              <a:latin typeface="Calibri" panose="020F0502020204030204" pitchFamily="34" charset="0"/>
              <a:cs typeface="Calibri" panose="020F0502020204030204" pitchFamily="34" charset="0"/>
            </a:endParaRPr>
          </a:p>
          <a:p>
            <a:pPr algn="r" rtl="1">
              <a:lnSpc>
                <a:spcPct val="150000"/>
              </a:lnSpc>
            </a:pPr>
            <a:endParaRPr lang="en-US" sz="28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422070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7463" y="718457"/>
            <a:ext cx="9300754" cy="561702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6198791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0504" y="786891"/>
            <a:ext cx="9613861" cy="1080938"/>
          </a:xfrm>
        </p:spPr>
        <p:txBody>
          <a:bodyPr>
            <a:normAutofit/>
          </a:bodyPr>
          <a:lstStyle/>
          <a:p>
            <a:pPr algn="ctr" rtl="1"/>
            <a:r>
              <a:rPr lang="fa-IR" sz="4400" b="1" dirty="0">
                <a:latin typeface="Calibri" panose="020F0502020204030204" pitchFamily="34" charset="0"/>
                <a:cs typeface="Calibri" panose="020F0502020204030204" pitchFamily="34" charset="0"/>
              </a:rPr>
              <a:t>ارزشیابی شغل یا سمت</a:t>
            </a:r>
            <a:endParaRPr lang="en-US" sz="4400" b="1" dirty="0">
              <a:latin typeface="Calibri" panose="020F0502020204030204" pitchFamily="34" charset="0"/>
              <a:cs typeface="Calibri" panose="020F0502020204030204" pitchFamily="34" charset="0"/>
            </a:endParaRPr>
          </a:p>
        </p:txBody>
      </p:sp>
      <p:sp>
        <p:nvSpPr>
          <p:cNvPr id="3" name="TextBox 2"/>
          <p:cNvSpPr txBox="1"/>
          <p:nvPr/>
        </p:nvSpPr>
        <p:spPr>
          <a:xfrm>
            <a:off x="822308" y="2547257"/>
            <a:ext cx="9745542" cy="584775"/>
          </a:xfrm>
          <a:prstGeom prst="rect">
            <a:avLst/>
          </a:prstGeom>
          <a:noFill/>
        </p:spPr>
        <p:txBody>
          <a:bodyPr wrap="square" rtlCol="0">
            <a:spAutoFit/>
          </a:bodyPr>
          <a:lstStyle/>
          <a:p>
            <a:pPr algn="r" rtl="1"/>
            <a:r>
              <a:rPr lang="fa-IR" sz="3200" b="1" dirty="0">
                <a:solidFill>
                  <a:schemeClr val="bg1"/>
                </a:solidFill>
                <a:latin typeface="Calibri" panose="020F0502020204030204" pitchFamily="34" charset="0"/>
                <a:cs typeface="Calibri" panose="020F0502020204030204" pitchFamily="34" charset="0"/>
              </a:rPr>
              <a:t>عبارت است از تعیین جایگاه نسبی مشاغل در مقایسه با یکدیگر</a:t>
            </a:r>
            <a:endParaRPr lang="en-US" sz="3200" b="1" dirty="0">
              <a:solidFill>
                <a:schemeClr val="bg1"/>
              </a:solidFill>
              <a:latin typeface="Calibri" panose="020F0502020204030204" pitchFamily="34" charset="0"/>
              <a:cs typeface="Calibri" panose="020F050202020403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0423" y="3409950"/>
            <a:ext cx="8817427" cy="284715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335619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sz="4000" b="1" dirty="0">
                <a:latin typeface="Calibri" panose="020F0502020204030204" pitchFamily="34" charset="0"/>
                <a:cs typeface="Calibri" panose="020F0502020204030204" pitchFamily="34" charset="0"/>
              </a:rPr>
              <a:t>روش اجرایی دیکوم جهت شناسایی وظایف اصلی و فرعی</a:t>
            </a:r>
            <a:endParaRPr lang="en-US" sz="4000" b="1" dirty="0">
              <a:latin typeface="Calibri" panose="020F0502020204030204" pitchFamily="34" charset="0"/>
              <a:cs typeface="Calibri" panose="020F0502020204030204" pitchFamily="34" charset="0"/>
            </a:endParaRPr>
          </a:p>
        </p:txBody>
      </p:sp>
      <p:sp>
        <p:nvSpPr>
          <p:cNvPr id="3" name="TextBox 2"/>
          <p:cNvSpPr txBox="1"/>
          <p:nvPr/>
        </p:nvSpPr>
        <p:spPr>
          <a:xfrm>
            <a:off x="287383" y="2312126"/>
            <a:ext cx="10894423" cy="3785652"/>
          </a:xfrm>
          <a:prstGeom prst="rect">
            <a:avLst/>
          </a:prstGeom>
          <a:noFill/>
        </p:spPr>
        <p:txBody>
          <a:bodyPr wrap="square" rtlCol="0">
            <a:spAutoFit/>
          </a:bodyPr>
          <a:lstStyle/>
          <a:p>
            <a:pPr algn="r" rtl="1">
              <a:lnSpc>
                <a:spcPct val="150000"/>
              </a:lnSpc>
            </a:pPr>
            <a:r>
              <a:rPr lang="fa-IR" sz="3200" b="1" dirty="0">
                <a:latin typeface="Calibri" panose="020F0502020204030204" pitchFamily="34" charset="0"/>
                <a:cs typeface="Calibri" panose="020F0502020204030204" pitchFamily="34" charset="0"/>
              </a:rPr>
              <a:t>1-</a:t>
            </a:r>
            <a:r>
              <a:rPr lang="fa-IR" sz="3200" b="1" dirty="0">
                <a:solidFill>
                  <a:schemeClr val="bg1"/>
                </a:solidFill>
                <a:latin typeface="Calibri" panose="020F0502020204030204" pitchFamily="34" charset="0"/>
                <a:cs typeface="Calibri" panose="020F0502020204030204" pitchFamily="34" charset="0"/>
              </a:rPr>
              <a:t> شناسایی کلیه ی وظایف به طور عام و کلی مبتنی بر کلیه ی وظایف و مسئولیت های فعلی و اسناد سازمانی</a:t>
            </a:r>
          </a:p>
          <a:p>
            <a:pPr algn="r" rtl="1">
              <a:lnSpc>
                <a:spcPct val="150000"/>
              </a:lnSpc>
            </a:pPr>
            <a:r>
              <a:rPr lang="fa-IR" sz="3200" b="1" dirty="0">
                <a:latin typeface="Calibri" panose="020F0502020204030204" pitchFamily="34" charset="0"/>
                <a:cs typeface="Calibri" panose="020F0502020204030204" pitchFamily="34" charset="0"/>
              </a:rPr>
              <a:t>2-</a:t>
            </a:r>
            <a:r>
              <a:rPr lang="fa-IR" sz="3200" b="1" dirty="0">
                <a:solidFill>
                  <a:schemeClr val="bg1"/>
                </a:solidFill>
                <a:latin typeface="Calibri" panose="020F0502020204030204" pitchFamily="34" charset="0"/>
                <a:cs typeface="Calibri" panose="020F0502020204030204" pitchFamily="34" charset="0"/>
              </a:rPr>
              <a:t> دسته بندی کلیه ی وظایف اصلی شناسایی شده در 7 تا 10 وظیفه ی اصلی و حذف وظایف مربوطه از لیست وظایف کلی شناسایی شده</a:t>
            </a:r>
          </a:p>
          <a:p>
            <a:pPr algn="r" rtl="1">
              <a:lnSpc>
                <a:spcPct val="150000"/>
              </a:lnSpc>
            </a:pPr>
            <a:r>
              <a:rPr lang="fa-IR" sz="3200" b="1" dirty="0">
                <a:latin typeface="Calibri" panose="020F0502020204030204" pitchFamily="34" charset="0"/>
                <a:cs typeface="Calibri" panose="020F0502020204030204" pitchFamily="34" charset="0"/>
              </a:rPr>
              <a:t>3-</a:t>
            </a:r>
            <a:r>
              <a:rPr lang="fa-IR" sz="3200" b="1" dirty="0">
                <a:solidFill>
                  <a:schemeClr val="bg1"/>
                </a:solidFill>
                <a:latin typeface="Calibri" panose="020F0502020204030204" pitchFamily="34" charset="0"/>
                <a:cs typeface="Calibri" panose="020F0502020204030204" pitchFamily="34" charset="0"/>
              </a:rPr>
              <a:t> شناسایی 3 تا 5 وظیفه ی فرعی برای هر وظیفه ی اصلی</a:t>
            </a:r>
          </a:p>
        </p:txBody>
      </p:sp>
    </p:spTree>
    <p:extLst>
      <p:ext uri="{BB962C8B-B14F-4D97-AF65-F5344CB8AC3E}">
        <p14:creationId xmlns:p14="http://schemas.microsoft.com/office/powerpoint/2010/main" val="32698500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53589" y="1881050"/>
            <a:ext cx="10215153" cy="3416320"/>
          </a:xfrm>
          <a:prstGeom prst="rect">
            <a:avLst/>
          </a:prstGeom>
          <a:noFill/>
        </p:spPr>
        <p:txBody>
          <a:bodyPr wrap="square" rtlCol="0">
            <a:spAutoFit/>
          </a:bodyPr>
          <a:lstStyle/>
          <a:p>
            <a:pPr algn="r" rtl="1">
              <a:lnSpc>
                <a:spcPct val="200000"/>
              </a:lnSpc>
            </a:pPr>
            <a:r>
              <a:rPr lang="fa-IR" sz="3600" b="1" dirty="0">
                <a:solidFill>
                  <a:schemeClr val="accent1"/>
                </a:solidFill>
                <a:latin typeface="Calibri" panose="020F0502020204030204" pitchFamily="34" charset="0"/>
                <a:cs typeface="Calibri" panose="020F0502020204030204" pitchFamily="34" charset="0"/>
              </a:rPr>
              <a:t>فراوانی: </a:t>
            </a:r>
            <a:r>
              <a:rPr lang="fa-IR" sz="3600" b="1" dirty="0">
                <a:solidFill>
                  <a:schemeClr val="bg1"/>
                </a:solidFill>
                <a:latin typeface="Calibri" panose="020F0502020204030204" pitchFamily="34" charset="0"/>
                <a:cs typeface="Calibri" panose="020F0502020204030204" pitchFamily="34" charset="0"/>
              </a:rPr>
              <a:t>تعداد و تکثر انجام هر وظیفه</a:t>
            </a:r>
          </a:p>
          <a:p>
            <a:pPr algn="r" rtl="1">
              <a:lnSpc>
                <a:spcPct val="200000"/>
              </a:lnSpc>
            </a:pPr>
            <a:r>
              <a:rPr lang="fa-IR" sz="3600" b="1" dirty="0">
                <a:solidFill>
                  <a:schemeClr val="accent1"/>
                </a:solidFill>
                <a:latin typeface="Calibri" panose="020F0502020204030204" pitchFamily="34" charset="0"/>
                <a:cs typeface="Calibri" panose="020F0502020204030204" pitchFamily="34" charset="0"/>
              </a:rPr>
              <a:t>تاثیر بر اهداف: </a:t>
            </a:r>
            <a:r>
              <a:rPr lang="fa-IR" sz="3600" b="1" dirty="0">
                <a:solidFill>
                  <a:schemeClr val="bg1"/>
                </a:solidFill>
                <a:latin typeface="Calibri" panose="020F0502020204030204" pitchFamily="34" charset="0"/>
                <a:cs typeface="Calibri" panose="020F0502020204030204" pitchFamily="34" charset="0"/>
              </a:rPr>
              <a:t>میزان شدت و اثر یک وظیفه بر اهداف سازمان</a:t>
            </a:r>
          </a:p>
          <a:p>
            <a:pPr algn="r" rtl="1">
              <a:lnSpc>
                <a:spcPct val="200000"/>
              </a:lnSpc>
            </a:pPr>
            <a:r>
              <a:rPr lang="fa-IR" sz="3600" b="1" dirty="0">
                <a:solidFill>
                  <a:schemeClr val="accent1"/>
                </a:solidFill>
                <a:latin typeface="Calibri" panose="020F0502020204030204" pitchFamily="34" charset="0"/>
                <a:cs typeface="Calibri" panose="020F0502020204030204" pitchFamily="34" charset="0"/>
              </a:rPr>
              <a:t>پیچیدگی: </a:t>
            </a:r>
            <a:r>
              <a:rPr lang="fa-IR" sz="3600" b="1" dirty="0">
                <a:solidFill>
                  <a:schemeClr val="bg1"/>
                </a:solidFill>
                <a:latin typeface="Calibri" panose="020F0502020204030204" pitchFamily="34" charset="0"/>
                <a:cs typeface="Calibri" panose="020F0502020204030204" pitchFamily="34" charset="0"/>
              </a:rPr>
              <a:t>میزان دشواری و سختی فکری و فیزیکی انجام وظایف</a:t>
            </a:r>
            <a:endParaRPr lang="en-US" sz="36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231823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505552" y="1102762"/>
            <a:ext cx="1580606" cy="52322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fa-IR" sz="2800" b="1" dirty="0">
                <a:solidFill>
                  <a:schemeClr val="bg1"/>
                </a:solidFill>
                <a:latin typeface="Calibri" panose="020F0502020204030204" pitchFamily="34" charset="0"/>
                <a:cs typeface="Calibri" panose="020F0502020204030204" pitchFamily="34" charset="0"/>
              </a:rPr>
              <a:t>فراوانی</a:t>
            </a:r>
            <a:r>
              <a:rPr lang="fa-IR" b="1" dirty="0"/>
              <a:t> </a:t>
            </a:r>
            <a:endParaRPr lang="en-US" b="1" dirty="0"/>
          </a:p>
        </p:txBody>
      </p:sp>
      <p:sp>
        <p:nvSpPr>
          <p:cNvPr id="3" name="Right Brace 2"/>
          <p:cNvSpPr/>
          <p:nvPr/>
        </p:nvSpPr>
        <p:spPr>
          <a:xfrm>
            <a:off x="7478486" y="375301"/>
            <a:ext cx="875211" cy="1970706"/>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 name="TextBox 3"/>
          <p:cNvSpPr txBox="1"/>
          <p:nvPr/>
        </p:nvSpPr>
        <p:spPr>
          <a:xfrm>
            <a:off x="4145825" y="356930"/>
            <a:ext cx="3291840" cy="1938992"/>
          </a:xfrm>
          <a:prstGeom prst="rect">
            <a:avLst/>
          </a:prstGeom>
          <a:noFill/>
        </p:spPr>
        <p:txBody>
          <a:bodyPr wrap="square" rtlCol="0">
            <a:spAutoFit/>
          </a:bodyPr>
          <a:lstStyle/>
          <a:p>
            <a:pPr algn="r" rtl="1"/>
            <a:r>
              <a:rPr lang="fa-IR" sz="2400" b="1" dirty="0">
                <a:solidFill>
                  <a:schemeClr val="bg1"/>
                </a:solidFill>
                <a:latin typeface="Calibri" panose="020F0502020204030204" pitchFamily="34" charset="0"/>
                <a:cs typeface="Calibri" panose="020F0502020204030204" pitchFamily="34" charset="0"/>
              </a:rPr>
              <a:t>1: سالیانه یا بیش از یک سال</a:t>
            </a:r>
          </a:p>
          <a:p>
            <a:pPr algn="r" rtl="1"/>
            <a:r>
              <a:rPr lang="fa-IR" sz="2400" b="1" dirty="0">
                <a:solidFill>
                  <a:schemeClr val="bg1"/>
                </a:solidFill>
                <a:latin typeface="Calibri" panose="020F0502020204030204" pitchFamily="34" charset="0"/>
                <a:cs typeface="Calibri" panose="020F0502020204030204" pitchFamily="34" charset="0"/>
              </a:rPr>
              <a:t>2: فصلی یا شش ماهه</a:t>
            </a:r>
          </a:p>
          <a:p>
            <a:pPr algn="r" rtl="1"/>
            <a:r>
              <a:rPr lang="fa-IR" sz="2400" b="1" dirty="0">
                <a:solidFill>
                  <a:schemeClr val="bg1"/>
                </a:solidFill>
                <a:latin typeface="Calibri" panose="020F0502020204030204" pitchFamily="34" charset="0"/>
                <a:cs typeface="Calibri" panose="020F0502020204030204" pitchFamily="34" charset="0"/>
              </a:rPr>
              <a:t>3: ماهیانه</a:t>
            </a:r>
          </a:p>
          <a:p>
            <a:pPr algn="r" rtl="1"/>
            <a:r>
              <a:rPr lang="fa-IR" sz="2400" b="1" dirty="0">
                <a:solidFill>
                  <a:schemeClr val="bg1"/>
                </a:solidFill>
                <a:latin typeface="Calibri" panose="020F0502020204030204" pitchFamily="34" charset="0"/>
                <a:cs typeface="Calibri" panose="020F0502020204030204" pitchFamily="34" charset="0"/>
              </a:rPr>
              <a:t>4: هفتگی</a:t>
            </a:r>
          </a:p>
          <a:p>
            <a:pPr algn="r" rtl="1"/>
            <a:r>
              <a:rPr lang="fa-IR" sz="2400" b="1" dirty="0">
                <a:solidFill>
                  <a:schemeClr val="bg1"/>
                </a:solidFill>
                <a:latin typeface="Calibri" panose="020F0502020204030204" pitchFamily="34" charset="0"/>
                <a:cs typeface="Calibri" panose="020F0502020204030204" pitchFamily="34" charset="0"/>
              </a:rPr>
              <a:t>5: روزانه</a:t>
            </a:r>
            <a:endParaRPr lang="en-US" sz="2400" b="1" dirty="0">
              <a:solidFill>
                <a:schemeClr val="bg1"/>
              </a:solidFill>
              <a:latin typeface="Calibri" panose="020F0502020204030204" pitchFamily="34" charset="0"/>
              <a:cs typeface="Calibri" panose="020F0502020204030204" pitchFamily="34" charset="0"/>
            </a:endParaRPr>
          </a:p>
        </p:txBody>
      </p:sp>
      <p:sp>
        <p:nvSpPr>
          <p:cNvPr id="5" name="TextBox 4"/>
          <p:cNvSpPr txBox="1"/>
          <p:nvPr/>
        </p:nvSpPr>
        <p:spPr>
          <a:xfrm>
            <a:off x="8353697" y="3300433"/>
            <a:ext cx="1884317" cy="461665"/>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rtl="1"/>
            <a:r>
              <a:rPr lang="fa-IR" sz="2400" b="1" dirty="0">
                <a:solidFill>
                  <a:schemeClr val="bg1"/>
                </a:solidFill>
                <a:latin typeface="Calibri" panose="020F0502020204030204" pitchFamily="34" charset="0"/>
                <a:cs typeface="Calibri" panose="020F0502020204030204" pitchFamily="34" charset="0"/>
              </a:rPr>
              <a:t>تاثیر بر اهداف</a:t>
            </a:r>
            <a:endParaRPr lang="en-US" sz="2400" b="1" dirty="0">
              <a:solidFill>
                <a:schemeClr val="bg1"/>
              </a:solidFill>
              <a:latin typeface="Calibri" panose="020F0502020204030204" pitchFamily="34" charset="0"/>
              <a:cs typeface="Calibri" panose="020F0502020204030204" pitchFamily="34" charset="0"/>
            </a:endParaRPr>
          </a:p>
        </p:txBody>
      </p:sp>
      <p:sp>
        <p:nvSpPr>
          <p:cNvPr id="6" name="Right Brace 5"/>
          <p:cNvSpPr/>
          <p:nvPr/>
        </p:nvSpPr>
        <p:spPr>
          <a:xfrm>
            <a:off x="7478486" y="2510255"/>
            <a:ext cx="774953" cy="2042023"/>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7" name="TextBox 6"/>
          <p:cNvSpPr txBox="1"/>
          <p:nvPr/>
        </p:nvSpPr>
        <p:spPr>
          <a:xfrm>
            <a:off x="8435340" y="5436549"/>
            <a:ext cx="1776548" cy="461665"/>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fa-IR" sz="2400" b="1" dirty="0">
                <a:solidFill>
                  <a:schemeClr val="bg1"/>
                </a:solidFill>
                <a:latin typeface="Calibri" panose="020F0502020204030204" pitchFamily="34" charset="0"/>
                <a:cs typeface="Calibri" panose="020F0502020204030204" pitchFamily="34" charset="0"/>
              </a:rPr>
              <a:t>پیچیدگی</a:t>
            </a:r>
            <a:endParaRPr lang="en-US" sz="2400" b="1" dirty="0">
              <a:solidFill>
                <a:schemeClr val="bg1"/>
              </a:solidFill>
              <a:latin typeface="Calibri" panose="020F0502020204030204" pitchFamily="34" charset="0"/>
              <a:cs typeface="Calibri" panose="020F0502020204030204" pitchFamily="34" charset="0"/>
            </a:endParaRPr>
          </a:p>
        </p:txBody>
      </p:sp>
      <p:sp>
        <p:nvSpPr>
          <p:cNvPr id="8" name="Right Brace 7"/>
          <p:cNvSpPr/>
          <p:nvPr/>
        </p:nvSpPr>
        <p:spPr>
          <a:xfrm>
            <a:off x="7478486" y="4738021"/>
            <a:ext cx="719764" cy="1858722"/>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9" name="TextBox 8"/>
          <p:cNvSpPr txBox="1"/>
          <p:nvPr/>
        </p:nvSpPr>
        <p:spPr>
          <a:xfrm>
            <a:off x="5231674" y="2510255"/>
            <a:ext cx="2246812" cy="1938992"/>
          </a:xfrm>
          <a:prstGeom prst="rect">
            <a:avLst/>
          </a:prstGeom>
          <a:noFill/>
        </p:spPr>
        <p:txBody>
          <a:bodyPr wrap="square" rtlCol="0">
            <a:spAutoFit/>
          </a:bodyPr>
          <a:lstStyle/>
          <a:p>
            <a:pPr algn="r" rtl="1"/>
            <a:r>
              <a:rPr lang="fa-IR" sz="2400" b="1" dirty="0">
                <a:solidFill>
                  <a:schemeClr val="bg1"/>
                </a:solidFill>
                <a:latin typeface="Calibri" panose="020F0502020204030204" pitchFamily="34" charset="0"/>
                <a:cs typeface="Calibri" panose="020F0502020204030204" pitchFamily="34" charset="0"/>
              </a:rPr>
              <a:t>1: بی تاثیر</a:t>
            </a:r>
          </a:p>
          <a:p>
            <a:pPr algn="r" rtl="1"/>
            <a:r>
              <a:rPr lang="fa-IR" sz="2400" b="1" dirty="0">
                <a:solidFill>
                  <a:schemeClr val="bg1"/>
                </a:solidFill>
                <a:latin typeface="Calibri" panose="020F0502020204030204" pitchFamily="34" charset="0"/>
                <a:cs typeface="Calibri" panose="020F0502020204030204" pitchFamily="34" charset="0"/>
              </a:rPr>
              <a:t>2: کم تاثیر</a:t>
            </a:r>
          </a:p>
          <a:p>
            <a:pPr algn="r" rtl="1"/>
            <a:r>
              <a:rPr lang="fa-IR" sz="2400" b="1" dirty="0">
                <a:solidFill>
                  <a:schemeClr val="bg1"/>
                </a:solidFill>
                <a:latin typeface="Calibri" panose="020F0502020204030204" pitchFamily="34" charset="0"/>
                <a:cs typeface="Calibri" panose="020F0502020204030204" pitchFamily="34" charset="0"/>
              </a:rPr>
              <a:t>3: تاثیر زیاد</a:t>
            </a:r>
          </a:p>
          <a:p>
            <a:pPr algn="r" rtl="1"/>
            <a:r>
              <a:rPr lang="fa-IR" sz="2400" b="1" dirty="0">
                <a:solidFill>
                  <a:schemeClr val="bg1"/>
                </a:solidFill>
                <a:latin typeface="Calibri" panose="020F0502020204030204" pitchFamily="34" charset="0"/>
                <a:cs typeface="Calibri" panose="020F0502020204030204" pitchFamily="34" charset="0"/>
              </a:rPr>
              <a:t>4: تاثیر بسیار زیاد</a:t>
            </a:r>
          </a:p>
          <a:p>
            <a:pPr algn="r" rtl="1"/>
            <a:r>
              <a:rPr lang="fa-IR" sz="2400" b="1" dirty="0">
                <a:solidFill>
                  <a:schemeClr val="bg1"/>
                </a:solidFill>
                <a:latin typeface="Calibri" panose="020F0502020204030204" pitchFamily="34" charset="0"/>
                <a:cs typeface="Calibri" panose="020F0502020204030204" pitchFamily="34" charset="0"/>
              </a:rPr>
              <a:t>5: حیاتی</a:t>
            </a:r>
            <a:endParaRPr lang="en-US" sz="2400" b="1" dirty="0">
              <a:solidFill>
                <a:schemeClr val="bg1"/>
              </a:solidFill>
              <a:latin typeface="Calibri" panose="020F0502020204030204" pitchFamily="34" charset="0"/>
              <a:cs typeface="Calibri" panose="020F0502020204030204" pitchFamily="34" charset="0"/>
            </a:endParaRPr>
          </a:p>
        </p:txBody>
      </p:sp>
      <p:sp>
        <p:nvSpPr>
          <p:cNvPr id="10" name="TextBox 9"/>
          <p:cNvSpPr txBox="1"/>
          <p:nvPr/>
        </p:nvSpPr>
        <p:spPr>
          <a:xfrm>
            <a:off x="1515291" y="4675107"/>
            <a:ext cx="5963195" cy="1938992"/>
          </a:xfrm>
          <a:prstGeom prst="rect">
            <a:avLst/>
          </a:prstGeom>
          <a:noFill/>
        </p:spPr>
        <p:txBody>
          <a:bodyPr wrap="square" rtlCol="0">
            <a:spAutoFit/>
          </a:bodyPr>
          <a:lstStyle/>
          <a:p>
            <a:pPr algn="r" rtl="1"/>
            <a:r>
              <a:rPr lang="fa-IR" sz="2400" b="1" dirty="0">
                <a:solidFill>
                  <a:schemeClr val="bg1"/>
                </a:solidFill>
                <a:latin typeface="Calibri" panose="020F0502020204030204" pitchFamily="34" charset="0"/>
                <a:cs typeface="Calibri" panose="020F0502020204030204" pitchFamily="34" charset="0"/>
              </a:rPr>
              <a:t>1: بدون نیاز به تسلط و اشراف</a:t>
            </a:r>
          </a:p>
          <a:p>
            <a:pPr algn="r" rtl="1"/>
            <a:r>
              <a:rPr lang="fa-IR" sz="2400" b="1" dirty="0">
                <a:solidFill>
                  <a:schemeClr val="bg1"/>
                </a:solidFill>
                <a:latin typeface="Calibri" panose="020F0502020204030204" pitchFamily="34" charset="0"/>
                <a:cs typeface="Calibri" panose="020F0502020204030204" pitchFamily="34" charset="0"/>
              </a:rPr>
              <a:t>2: تسلط کم</a:t>
            </a:r>
          </a:p>
          <a:p>
            <a:pPr algn="r" rtl="1"/>
            <a:r>
              <a:rPr lang="fa-IR" sz="2400" b="1" dirty="0">
                <a:solidFill>
                  <a:schemeClr val="bg1"/>
                </a:solidFill>
                <a:latin typeface="Calibri" panose="020F0502020204030204" pitchFamily="34" charset="0"/>
                <a:cs typeface="Calibri" panose="020F0502020204030204" pitchFamily="34" charset="0"/>
              </a:rPr>
              <a:t>3: تسلط و اشراف نسبی</a:t>
            </a:r>
          </a:p>
          <a:p>
            <a:pPr algn="r" rtl="1"/>
            <a:r>
              <a:rPr lang="fa-IR" sz="2400" b="1" dirty="0">
                <a:solidFill>
                  <a:schemeClr val="bg1"/>
                </a:solidFill>
                <a:latin typeface="Calibri" panose="020F0502020204030204" pitchFamily="34" charset="0"/>
                <a:cs typeface="Calibri" panose="020F0502020204030204" pitchFamily="34" charset="0"/>
              </a:rPr>
              <a:t>4: تسلط و تجربه ی طیاد</a:t>
            </a:r>
          </a:p>
          <a:p>
            <a:pPr algn="r" rtl="1"/>
            <a:r>
              <a:rPr lang="fa-IR" sz="2400" b="1" dirty="0">
                <a:solidFill>
                  <a:schemeClr val="bg1"/>
                </a:solidFill>
                <a:latin typeface="Calibri" panose="020F0502020204030204" pitchFamily="34" charset="0"/>
                <a:cs typeface="Calibri" panose="020F0502020204030204" pitchFamily="34" charset="0"/>
              </a:rPr>
              <a:t>5: تسلط کامل و تجربه ی کامل برای اجرای کار</a:t>
            </a:r>
            <a:endParaRPr lang="en-US" sz="2400" b="1" dirty="0">
              <a:solidFill>
                <a:schemeClr val="bg1"/>
              </a:solidFill>
              <a:latin typeface="Calibri" panose="020F0502020204030204" pitchFamily="34" charset="0"/>
              <a:cs typeface="Calibri" panose="020F0502020204030204" pitchFamily="34" charset="0"/>
            </a:endParaRPr>
          </a:p>
        </p:txBody>
      </p:sp>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9174454">
            <a:off x="408015" y="1497788"/>
            <a:ext cx="4082540" cy="2594496"/>
          </a:xfrm>
          <a:prstGeom prst="rect">
            <a:avLst/>
          </a:prstGeom>
        </p:spPr>
      </p:pic>
    </p:spTree>
    <p:extLst>
      <p:ext uri="{BB962C8B-B14F-4D97-AF65-F5344CB8AC3E}">
        <p14:creationId xmlns:p14="http://schemas.microsoft.com/office/powerpoint/2010/main" val="20627140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rtl="1"/>
            <a:r>
              <a:rPr lang="fa-IR" sz="4400" b="1" dirty="0">
                <a:latin typeface="Calibri" panose="020F0502020204030204" pitchFamily="34" charset="0"/>
                <a:cs typeface="Calibri" panose="020F0502020204030204" pitchFamily="34" charset="0"/>
              </a:rPr>
              <a:t>تعیین شرایط احراز شغل یا سمت</a:t>
            </a:r>
            <a:endParaRPr lang="en-US" sz="4400" b="1" dirty="0">
              <a:latin typeface="Calibri" panose="020F0502020204030204" pitchFamily="34" charset="0"/>
              <a:cs typeface="Calibri" panose="020F0502020204030204" pitchFamily="34" charset="0"/>
            </a:endParaRPr>
          </a:p>
        </p:txBody>
      </p:sp>
      <p:sp>
        <p:nvSpPr>
          <p:cNvPr id="3" name="TextBox 2"/>
          <p:cNvSpPr txBox="1"/>
          <p:nvPr/>
        </p:nvSpPr>
        <p:spPr>
          <a:xfrm>
            <a:off x="927463" y="2312126"/>
            <a:ext cx="9535886" cy="3970318"/>
          </a:xfrm>
          <a:prstGeom prst="rect">
            <a:avLst/>
          </a:prstGeom>
          <a:noFill/>
        </p:spPr>
        <p:txBody>
          <a:bodyPr wrap="square" rtlCol="0">
            <a:spAutoFit/>
          </a:bodyPr>
          <a:lstStyle/>
          <a:p>
            <a:pPr algn="r" rtl="1"/>
            <a:r>
              <a:rPr lang="fa-IR" sz="2800" b="1" dirty="0">
                <a:solidFill>
                  <a:schemeClr val="bg1"/>
                </a:solidFill>
                <a:latin typeface="Calibri" panose="020F0502020204030204" pitchFamily="34" charset="0"/>
                <a:cs typeface="Calibri" panose="020F0502020204030204" pitchFamily="34" charset="0"/>
              </a:rPr>
              <a:t>1- دانش یا تحصیلات</a:t>
            </a:r>
          </a:p>
          <a:p>
            <a:pPr algn="r" rtl="1"/>
            <a:r>
              <a:rPr lang="fa-IR" sz="2800" b="1" dirty="0">
                <a:solidFill>
                  <a:schemeClr val="bg1"/>
                </a:solidFill>
                <a:latin typeface="Calibri" panose="020F0502020204030204" pitchFamily="34" charset="0"/>
                <a:cs typeface="Calibri" panose="020F0502020204030204" pitchFamily="34" charset="0"/>
              </a:rPr>
              <a:t>2- تجربه ی موثر</a:t>
            </a:r>
          </a:p>
          <a:p>
            <a:pPr algn="r" rtl="1"/>
            <a:r>
              <a:rPr lang="fa-IR" sz="2800" b="1" dirty="0">
                <a:solidFill>
                  <a:schemeClr val="bg1"/>
                </a:solidFill>
                <a:latin typeface="Calibri" panose="020F0502020204030204" pitchFamily="34" charset="0"/>
                <a:cs typeface="Calibri" panose="020F0502020204030204" pitchFamily="34" charset="0"/>
              </a:rPr>
              <a:t>3- جنسیت</a:t>
            </a:r>
          </a:p>
          <a:p>
            <a:pPr algn="r" rtl="1"/>
            <a:r>
              <a:rPr lang="fa-IR" sz="2800" b="1" dirty="0">
                <a:solidFill>
                  <a:schemeClr val="bg1"/>
                </a:solidFill>
                <a:latin typeface="Calibri" panose="020F0502020204030204" pitchFamily="34" charset="0"/>
                <a:cs typeface="Calibri" panose="020F0502020204030204" pitchFamily="34" charset="0"/>
              </a:rPr>
              <a:t>4- محدوده ی شرایط سنی</a:t>
            </a:r>
          </a:p>
          <a:p>
            <a:pPr algn="r" rtl="1"/>
            <a:r>
              <a:rPr lang="fa-IR" sz="2800" b="1" dirty="0">
                <a:solidFill>
                  <a:schemeClr val="bg1"/>
                </a:solidFill>
                <a:latin typeface="Calibri" panose="020F0502020204030204" pitchFamily="34" charset="0"/>
                <a:cs typeface="Calibri" panose="020F0502020204030204" pitchFamily="34" charset="0"/>
              </a:rPr>
              <a:t>5- تخصص و توانمندی های حرفه ای</a:t>
            </a:r>
          </a:p>
          <a:p>
            <a:pPr algn="r" rtl="1"/>
            <a:r>
              <a:rPr lang="fa-IR" sz="2800" b="1" dirty="0">
                <a:solidFill>
                  <a:schemeClr val="bg1"/>
                </a:solidFill>
                <a:latin typeface="Calibri" panose="020F0502020204030204" pitchFamily="34" charset="0"/>
                <a:cs typeface="Calibri" panose="020F0502020204030204" pitchFamily="34" charset="0"/>
              </a:rPr>
              <a:t>6- توانمندی ها و ویژگی های عمومی</a:t>
            </a:r>
          </a:p>
          <a:p>
            <a:pPr algn="r" rtl="1"/>
            <a:r>
              <a:rPr lang="fa-IR" sz="2800" b="1" dirty="0">
                <a:solidFill>
                  <a:schemeClr val="bg1"/>
                </a:solidFill>
                <a:latin typeface="Calibri" panose="020F0502020204030204" pitchFamily="34" charset="0"/>
                <a:cs typeface="Calibri" panose="020F0502020204030204" pitchFamily="34" charset="0"/>
              </a:rPr>
              <a:t>7- شرایط فیزیکی در صورت لزوم</a:t>
            </a:r>
          </a:p>
          <a:p>
            <a:pPr algn="r" rtl="1"/>
            <a:r>
              <a:rPr lang="fa-IR" sz="2800" b="1" dirty="0">
                <a:solidFill>
                  <a:schemeClr val="bg1"/>
                </a:solidFill>
                <a:latin typeface="Calibri" panose="020F0502020204030204" pitchFamily="34" charset="0"/>
                <a:cs typeface="Calibri" panose="020F0502020204030204" pitchFamily="34" charset="0"/>
              </a:rPr>
              <a:t>8- تسلط بر ابعاد نرم افزارها، اطلاعات، استانداردها و ...</a:t>
            </a:r>
          </a:p>
          <a:p>
            <a:pPr algn="r" rtl="1"/>
            <a:r>
              <a:rPr lang="fa-IR" sz="2800" b="1" dirty="0">
                <a:solidFill>
                  <a:schemeClr val="bg1"/>
                </a:solidFill>
                <a:latin typeface="Calibri" panose="020F0502020204030204" pitchFamily="34" charset="0"/>
                <a:cs typeface="Calibri" panose="020F0502020204030204" pitchFamily="34" charset="0"/>
              </a:rPr>
              <a:t>9- مهارت های اجرایی و کاربردی</a:t>
            </a:r>
            <a:endParaRPr lang="en-US" sz="28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880754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rtl="1"/>
            <a:r>
              <a:rPr lang="fa-IR" sz="4800" b="1" dirty="0">
                <a:latin typeface="Calibri" panose="020F0502020204030204" pitchFamily="34" charset="0"/>
                <a:cs typeface="Calibri" panose="020F0502020204030204" pitchFamily="34" charset="0"/>
              </a:rPr>
              <a:t>فرآیند جذب و استخدام</a:t>
            </a:r>
            <a:endParaRPr lang="en-US" sz="4800" b="1" dirty="0">
              <a:latin typeface="Calibri" panose="020F0502020204030204" pitchFamily="34" charset="0"/>
              <a:cs typeface="Calibri" panose="020F0502020204030204" pitchFamily="34" charset="0"/>
            </a:endParaRPr>
          </a:p>
        </p:txBody>
      </p:sp>
      <p:sp>
        <p:nvSpPr>
          <p:cNvPr id="4" name="TextBox 3"/>
          <p:cNvSpPr txBox="1"/>
          <p:nvPr/>
        </p:nvSpPr>
        <p:spPr>
          <a:xfrm>
            <a:off x="7262949" y="2700209"/>
            <a:ext cx="3997234" cy="2499467"/>
          </a:xfrm>
          <a:prstGeom prst="rect">
            <a:avLst/>
          </a:prstGeom>
          <a:noFill/>
        </p:spPr>
        <p:txBody>
          <a:bodyPr wrap="square" rtlCol="0">
            <a:spAutoFit/>
          </a:bodyPr>
          <a:lstStyle/>
          <a:p>
            <a:pPr algn="r" rtl="1">
              <a:lnSpc>
                <a:spcPct val="150000"/>
              </a:lnSpc>
            </a:pPr>
            <a:r>
              <a:rPr lang="fa-IR" sz="3600" b="1" dirty="0">
                <a:solidFill>
                  <a:schemeClr val="bg1"/>
                </a:solidFill>
                <a:latin typeface="Calibri" panose="020F0502020204030204" pitchFamily="34" charset="0"/>
                <a:cs typeface="Calibri" panose="020F0502020204030204" pitchFamily="34" charset="0"/>
              </a:rPr>
              <a:t>کارمندیابی</a:t>
            </a:r>
          </a:p>
          <a:p>
            <a:pPr algn="r" rtl="1">
              <a:lnSpc>
                <a:spcPct val="150000"/>
              </a:lnSpc>
            </a:pPr>
            <a:r>
              <a:rPr lang="fa-IR" sz="3600" b="1" dirty="0">
                <a:solidFill>
                  <a:schemeClr val="bg1"/>
                </a:solidFill>
                <a:latin typeface="Calibri" panose="020F0502020204030204" pitchFamily="34" charset="0"/>
                <a:cs typeface="Calibri" panose="020F0502020204030204" pitchFamily="34" charset="0"/>
              </a:rPr>
              <a:t>ارزیابی و گزینش</a:t>
            </a:r>
          </a:p>
          <a:p>
            <a:pPr algn="r" rtl="1">
              <a:lnSpc>
                <a:spcPct val="150000"/>
              </a:lnSpc>
            </a:pPr>
            <a:r>
              <a:rPr lang="fa-IR" sz="3600" b="1" dirty="0">
                <a:solidFill>
                  <a:schemeClr val="bg1"/>
                </a:solidFill>
                <a:latin typeface="Calibri" panose="020F0502020204030204" pitchFamily="34" charset="0"/>
                <a:cs typeface="Calibri" panose="020F0502020204030204" pitchFamily="34" charset="0"/>
              </a:rPr>
              <a:t>استخدام و جذب</a:t>
            </a:r>
            <a:endParaRPr lang="en-US" sz="3600" b="1" dirty="0">
              <a:solidFill>
                <a:schemeClr val="bg1"/>
              </a:solidFill>
              <a:latin typeface="Calibri" panose="020F0502020204030204" pitchFamily="34" charset="0"/>
              <a:cs typeface="Calibri" panose="020F0502020204030204"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8251" y="2700209"/>
            <a:ext cx="6621817" cy="320252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18915807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872447" y="805236"/>
            <a:ext cx="5603966" cy="923330"/>
          </a:xfrm>
          <a:prstGeom prst="rect">
            <a:avLst/>
          </a:prstGeom>
          <a:noFill/>
        </p:spPr>
        <p:txBody>
          <a:bodyPr wrap="square" rtlCol="0">
            <a:spAutoFit/>
          </a:bodyPr>
          <a:lstStyle/>
          <a:p>
            <a:pPr algn="r" rtl="1"/>
            <a:r>
              <a:rPr lang="fa-IR" sz="5400" b="1" dirty="0">
                <a:latin typeface="Calibri" panose="020F0502020204030204" pitchFamily="34" charset="0"/>
                <a:cs typeface="Calibri" panose="020F0502020204030204" pitchFamily="34" charset="0"/>
              </a:rPr>
              <a:t>کارمندیابی:</a:t>
            </a:r>
            <a:endParaRPr lang="en-US" sz="5400" b="1" dirty="0">
              <a:latin typeface="Calibri" panose="020F0502020204030204" pitchFamily="34" charset="0"/>
              <a:cs typeface="Calibri" panose="020F0502020204030204" pitchFamily="34" charset="0"/>
            </a:endParaRPr>
          </a:p>
        </p:txBody>
      </p:sp>
      <p:sp>
        <p:nvSpPr>
          <p:cNvPr id="3" name="TextBox 2"/>
          <p:cNvSpPr txBox="1"/>
          <p:nvPr/>
        </p:nvSpPr>
        <p:spPr>
          <a:xfrm>
            <a:off x="346167" y="1967122"/>
            <a:ext cx="10398034" cy="1077218"/>
          </a:xfrm>
          <a:prstGeom prst="rect">
            <a:avLst/>
          </a:prstGeom>
          <a:noFill/>
        </p:spPr>
        <p:txBody>
          <a:bodyPr wrap="square" rtlCol="0">
            <a:spAutoFit/>
          </a:bodyPr>
          <a:lstStyle/>
          <a:p>
            <a:pPr algn="r" rtl="1"/>
            <a:r>
              <a:rPr lang="fa-IR" sz="3200" b="1" dirty="0">
                <a:solidFill>
                  <a:schemeClr val="bg1"/>
                </a:solidFill>
                <a:latin typeface="Calibri" panose="020F0502020204030204" pitchFamily="34" charset="0"/>
                <a:cs typeface="Calibri" panose="020F0502020204030204" pitchFamily="34" charset="0"/>
              </a:rPr>
              <a:t>مجموعه اقداماتی که طی آن اقدام به شناسایی افراد مستعد و توانمند نموده و آن ها را ترغیب به همکاری با سازمان می کنیم.</a:t>
            </a:r>
            <a:endParaRPr lang="en-US" sz="3200" b="1" dirty="0">
              <a:solidFill>
                <a:schemeClr val="bg1"/>
              </a:solidFill>
              <a:latin typeface="Calibri" panose="020F0502020204030204" pitchFamily="34" charset="0"/>
              <a:cs typeface="Calibri" panose="020F050202020403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711" y="3521452"/>
            <a:ext cx="5579386" cy="299298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5" name="TextBox 4"/>
          <p:cNvSpPr txBox="1"/>
          <p:nvPr/>
        </p:nvSpPr>
        <p:spPr>
          <a:xfrm>
            <a:off x="5695407" y="3521452"/>
            <a:ext cx="4950822" cy="2554545"/>
          </a:xfrm>
          <a:prstGeom prst="rect">
            <a:avLst/>
          </a:prstGeom>
          <a:noFill/>
        </p:spPr>
        <p:txBody>
          <a:bodyPr wrap="square" rtlCol="0">
            <a:spAutoFit/>
          </a:bodyPr>
          <a:lstStyle/>
          <a:p>
            <a:pPr marL="457200" indent="-457200" algn="r" rtl="1">
              <a:buFont typeface="Wingdings" panose="05000000000000000000" pitchFamily="2" charset="2"/>
              <a:buChar char="q"/>
            </a:pPr>
            <a:r>
              <a:rPr lang="fa-IR" sz="3200" b="1" dirty="0">
                <a:solidFill>
                  <a:schemeClr val="bg1"/>
                </a:solidFill>
                <a:latin typeface="Calibri" panose="020F0502020204030204" pitchFamily="34" charset="0"/>
                <a:cs typeface="Calibri" panose="020F0502020204030204" pitchFamily="34" charset="0"/>
              </a:rPr>
              <a:t>ایجاد فایل کارمندیابی</a:t>
            </a:r>
          </a:p>
          <a:p>
            <a:pPr algn="r" rtl="1"/>
            <a:endParaRPr lang="fa-IR" sz="3200" b="1" dirty="0">
              <a:solidFill>
                <a:schemeClr val="bg1"/>
              </a:solidFill>
              <a:latin typeface="Calibri" panose="020F0502020204030204" pitchFamily="34" charset="0"/>
              <a:cs typeface="Calibri" panose="020F0502020204030204" pitchFamily="34" charset="0"/>
            </a:endParaRPr>
          </a:p>
          <a:p>
            <a:pPr marL="457200" indent="-457200" algn="r" rtl="1">
              <a:buFont typeface="Wingdings" panose="05000000000000000000" pitchFamily="2" charset="2"/>
              <a:buChar char="q"/>
            </a:pPr>
            <a:r>
              <a:rPr lang="fa-IR" sz="3200" b="1" dirty="0">
                <a:solidFill>
                  <a:schemeClr val="bg1"/>
                </a:solidFill>
                <a:latin typeface="Calibri" panose="020F0502020204030204" pitchFamily="34" charset="0"/>
                <a:cs typeface="Calibri" panose="020F0502020204030204" pitchFamily="34" charset="0"/>
              </a:rPr>
              <a:t>تهیه و درج آگهی</a:t>
            </a:r>
          </a:p>
          <a:p>
            <a:pPr algn="r" rtl="1"/>
            <a:endParaRPr lang="fa-IR" sz="3200" b="1" dirty="0">
              <a:solidFill>
                <a:schemeClr val="bg1"/>
              </a:solidFill>
              <a:latin typeface="Calibri" panose="020F0502020204030204" pitchFamily="34" charset="0"/>
              <a:cs typeface="Calibri" panose="020F0502020204030204" pitchFamily="34" charset="0"/>
            </a:endParaRPr>
          </a:p>
          <a:p>
            <a:pPr marL="457200" indent="-457200" algn="r" rtl="1">
              <a:buFont typeface="Wingdings" panose="05000000000000000000" pitchFamily="2" charset="2"/>
              <a:buChar char="q"/>
            </a:pPr>
            <a:r>
              <a:rPr lang="fa-IR" sz="3200" b="1" dirty="0">
                <a:solidFill>
                  <a:schemeClr val="bg1"/>
                </a:solidFill>
                <a:latin typeface="Calibri" panose="020F0502020204030204" pitchFamily="34" charset="0"/>
                <a:cs typeface="Calibri" panose="020F0502020204030204" pitchFamily="34" charset="0"/>
              </a:rPr>
              <a:t>دریافت رزومه ها </a:t>
            </a:r>
            <a:endParaRPr lang="en-US" sz="32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556090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754880" y="710193"/>
            <a:ext cx="5499464" cy="923330"/>
          </a:xfrm>
          <a:prstGeom prst="rect">
            <a:avLst/>
          </a:prstGeom>
          <a:noFill/>
        </p:spPr>
        <p:txBody>
          <a:bodyPr wrap="square" rtlCol="0">
            <a:spAutoFit/>
          </a:bodyPr>
          <a:lstStyle/>
          <a:p>
            <a:pPr algn="r" rtl="1"/>
            <a:r>
              <a:rPr lang="fa-IR" sz="5400" b="1" dirty="0">
                <a:latin typeface="Calibri" panose="020F0502020204030204" pitchFamily="34" charset="0"/>
                <a:cs typeface="Calibri" panose="020F0502020204030204" pitchFamily="34" charset="0"/>
              </a:rPr>
              <a:t>ارزیابی و گزینش:</a:t>
            </a:r>
            <a:endParaRPr lang="en-US" sz="5400" b="1" dirty="0">
              <a:latin typeface="Calibri" panose="020F0502020204030204" pitchFamily="34" charset="0"/>
              <a:cs typeface="Calibri" panose="020F0502020204030204" pitchFamily="34" charset="0"/>
            </a:endParaRPr>
          </a:p>
        </p:txBody>
      </p:sp>
      <p:sp>
        <p:nvSpPr>
          <p:cNvPr id="3" name="TextBox 2"/>
          <p:cNvSpPr txBox="1"/>
          <p:nvPr/>
        </p:nvSpPr>
        <p:spPr>
          <a:xfrm>
            <a:off x="391886" y="2095617"/>
            <a:ext cx="10293532" cy="1569660"/>
          </a:xfrm>
          <a:prstGeom prst="rect">
            <a:avLst/>
          </a:prstGeom>
          <a:noFill/>
        </p:spPr>
        <p:txBody>
          <a:bodyPr wrap="square" rtlCol="0">
            <a:spAutoFit/>
          </a:bodyPr>
          <a:lstStyle/>
          <a:p>
            <a:pPr algn="just" rtl="1"/>
            <a:r>
              <a:rPr lang="fa-IR" sz="3200" b="1" dirty="0">
                <a:solidFill>
                  <a:schemeClr val="bg1"/>
                </a:solidFill>
                <a:latin typeface="Calibri" panose="020F0502020204030204" pitchFamily="34" charset="0"/>
                <a:cs typeface="Calibri" panose="020F0502020204030204" pitchFamily="34" charset="0"/>
              </a:rPr>
              <a:t>اقدامات سنجش و ارزیابی سطح صلاحیت و شایستگی های عمومی، تخصصی و حرفه ای افراد و انتخاب بهترین فرد جهت تصدی شغل یا سمت مربوطه را شامل می شود.</a:t>
            </a:r>
            <a:endParaRPr lang="en-US" sz="3200" b="1" dirty="0">
              <a:solidFill>
                <a:schemeClr val="bg1"/>
              </a:solidFill>
              <a:latin typeface="Calibri" panose="020F0502020204030204" pitchFamily="34" charset="0"/>
              <a:cs typeface="Calibri" panose="020F050202020403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4177" y="3595057"/>
            <a:ext cx="5492932" cy="2727366"/>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5" name="TextBox 4"/>
          <p:cNvSpPr txBox="1"/>
          <p:nvPr/>
        </p:nvSpPr>
        <p:spPr>
          <a:xfrm>
            <a:off x="6126481" y="4041311"/>
            <a:ext cx="4376057" cy="1077218"/>
          </a:xfrm>
          <a:prstGeom prst="rect">
            <a:avLst/>
          </a:prstGeom>
          <a:noFill/>
        </p:spPr>
        <p:txBody>
          <a:bodyPr wrap="square" rtlCol="0">
            <a:spAutoFit/>
          </a:bodyPr>
          <a:lstStyle/>
          <a:p>
            <a:pPr algn="r"/>
            <a:r>
              <a:rPr lang="fa-IR" sz="3200" b="1" dirty="0">
                <a:solidFill>
                  <a:schemeClr val="bg1"/>
                </a:solidFill>
                <a:latin typeface="Calibri" panose="020F0502020204030204" pitchFamily="34" charset="0"/>
                <a:cs typeface="Calibri" panose="020F0502020204030204" pitchFamily="34" charset="0"/>
              </a:rPr>
              <a:t>ارزیابی و گزینش به سه صورت انجام می پذیرد:</a:t>
            </a:r>
            <a:endParaRPr lang="en-US" sz="3200" b="1" dirty="0">
              <a:solidFill>
                <a:schemeClr val="bg1"/>
              </a:solidFill>
              <a:latin typeface="Calibri" panose="020F0502020204030204" pitchFamily="34" charset="0"/>
              <a:cs typeface="Calibri" panose="020F0502020204030204" pitchFamily="34" charset="0"/>
            </a:endParaRPr>
          </a:p>
        </p:txBody>
      </p:sp>
      <p:sp>
        <p:nvSpPr>
          <p:cNvPr id="6" name="Down Arrow 5"/>
          <p:cNvSpPr/>
          <p:nvPr/>
        </p:nvSpPr>
        <p:spPr>
          <a:xfrm>
            <a:off x="7093131" y="5303520"/>
            <a:ext cx="1658983" cy="117565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089613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66206" y="1854925"/>
            <a:ext cx="9993086" cy="4524315"/>
          </a:xfrm>
          <a:prstGeom prst="rect">
            <a:avLst/>
          </a:prstGeom>
          <a:noFill/>
        </p:spPr>
        <p:txBody>
          <a:bodyPr wrap="square" rtlCol="0">
            <a:spAutoFit/>
          </a:bodyPr>
          <a:lstStyle/>
          <a:p>
            <a:pPr marL="457200" indent="-457200" algn="just" rtl="1">
              <a:buFont typeface="Wingdings" panose="05000000000000000000" pitchFamily="2" charset="2"/>
              <a:buChar char="q"/>
            </a:pPr>
            <a:r>
              <a:rPr lang="fa-IR" sz="3200" b="1" dirty="0">
                <a:solidFill>
                  <a:schemeClr val="bg1"/>
                </a:solidFill>
                <a:latin typeface="Calibri" panose="020F0502020204030204" pitchFamily="34" charset="0"/>
                <a:cs typeface="Calibri" panose="020F0502020204030204" pitchFamily="34" charset="0"/>
              </a:rPr>
              <a:t>ارزیابی و بررسی رزومه های افــــــراد از نظر تجـــربه ی موثر، دانـــش و تحصیلات، شرایط عمومی مثل سن، جنسیت و ... منطبق با شرایط احراز و شرح وظایف</a:t>
            </a:r>
          </a:p>
          <a:p>
            <a:pPr algn="just" rtl="1"/>
            <a:endParaRPr lang="fa-IR" sz="3200" b="1" dirty="0">
              <a:solidFill>
                <a:schemeClr val="bg1"/>
              </a:solidFill>
              <a:latin typeface="Calibri" panose="020F0502020204030204" pitchFamily="34" charset="0"/>
              <a:cs typeface="Calibri" panose="020F0502020204030204" pitchFamily="34" charset="0"/>
            </a:endParaRPr>
          </a:p>
          <a:p>
            <a:pPr marL="457200" indent="-457200" algn="just" rtl="1">
              <a:buFont typeface="Wingdings" panose="05000000000000000000" pitchFamily="2" charset="2"/>
              <a:buChar char="q"/>
            </a:pPr>
            <a:r>
              <a:rPr lang="fa-IR" sz="3200" b="1" dirty="0">
                <a:solidFill>
                  <a:schemeClr val="bg1"/>
                </a:solidFill>
                <a:latin typeface="Calibri" panose="020F0502020204030204" pitchFamily="34" charset="0"/>
                <a:cs typeface="Calibri" panose="020F0502020204030204" pitchFamily="34" charset="0"/>
              </a:rPr>
              <a:t>انواع تست ها، آزمون هاو ارزیابی های تخصصی و عمومی، آزمون های تخصصی و ارزیابی های عمومی، شخصیت شناسی، کار تیمی، علایق شغلی و ...</a:t>
            </a:r>
          </a:p>
          <a:p>
            <a:pPr algn="just" rtl="1"/>
            <a:endParaRPr lang="fa-IR" sz="3200" b="1" dirty="0">
              <a:solidFill>
                <a:schemeClr val="bg1"/>
              </a:solidFill>
              <a:latin typeface="Calibri" panose="020F0502020204030204" pitchFamily="34" charset="0"/>
              <a:cs typeface="Calibri" panose="020F0502020204030204" pitchFamily="34" charset="0"/>
            </a:endParaRPr>
          </a:p>
          <a:p>
            <a:pPr marL="457200" indent="-457200" algn="just" rtl="1">
              <a:buFont typeface="Wingdings" panose="05000000000000000000" pitchFamily="2" charset="2"/>
              <a:buChar char="q"/>
            </a:pPr>
            <a:r>
              <a:rPr lang="fa-IR" sz="3200" b="1" dirty="0">
                <a:solidFill>
                  <a:schemeClr val="bg1"/>
                </a:solidFill>
                <a:latin typeface="Calibri" panose="020F0502020204030204" pitchFamily="34" charset="0"/>
                <a:cs typeface="Calibri" panose="020F0502020204030204" pitchFamily="34" charset="0"/>
              </a:rPr>
              <a:t>رتبه بندی و ارزیابی نهایی و انتخاب افراد دارای صلاحیت</a:t>
            </a:r>
            <a:endParaRPr lang="en-US" sz="32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59880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05349" y="862783"/>
            <a:ext cx="6975565" cy="923330"/>
          </a:xfrm>
          <a:prstGeom prst="rect">
            <a:avLst/>
          </a:prstGeom>
          <a:noFill/>
        </p:spPr>
        <p:txBody>
          <a:bodyPr wrap="square" rtlCol="0">
            <a:spAutoFit/>
          </a:bodyPr>
          <a:lstStyle/>
          <a:p>
            <a:pPr algn="ctr" rtl="1"/>
            <a:r>
              <a:rPr lang="fa-IR" sz="5400" b="1" dirty="0">
                <a:latin typeface="Calibri" panose="020F0502020204030204" pitchFamily="34" charset="0"/>
                <a:cs typeface="Calibri" panose="020F0502020204030204" pitchFamily="34" charset="0"/>
              </a:rPr>
              <a:t>استخدام و جذب فرد:</a:t>
            </a:r>
          </a:p>
        </p:txBody>
      </p:sp>
      <p:sp>
        <p:nvSpPr>
          <p:cNvPr id="3" name="TextBox 2"/>
          <p:cNvSpPr txBox="1"/>
          <p:nvPr/>
        </p:nvSpPr>
        <p:spPr>
          <a:xfrm>
            <a:off x="561703" y="1959429"/>
            <a:ext cx="10019211" cy="1077218"/>
          </a:xfrm>
          <a:prstGeom prst="rect">
            <a:avLst/>
          </a:prstGeom>
          <a:noFill/>
        </p:spPr>
        <p:txBody>
          <a:bodyPr wrap="square" rtlCol="0">
            <a:spAutoFit/>
          </a:bodyPr>
          <a:lstStyle/>
          <a:p>
            <a:pPr algn="r" rtl="1"/>
            <a:r>
              <a:rPr lang="fa-IR" sz="3200" b="1" dirty="0">
                <a:solidFill>
                  <a:schemeClr val="bg1"/>
                </a:solidFill>
                <a:latin typeface="Calibri" panose="020F0502020204030204" pitchFamily="34" charset="0"/>
                <a:cs typeface="Calibri" panose="020F0502020204030204" pitchFamily="34" charset="0"/>
              </a:rPr>
              <a:t>مجموعه اقدامات مرتبط با شروع به کار افراد و اقداماتی که جهت شروع به کار ضروری است.</a:t>
            </a:r>
            <a:endParaRPr lang="en-US" sz="3200" b="1" dirty="0">
              <a:solidFill>
                <a:schemeClr val="bg1"/>
              </a:solidFill>
              <a:latin typeface="Calibri" panose="020F0502020204030204" pitchFamily="34" charset="0"/>
              <a:cs typeface="Calibri" panose="020F0502020204030204" pitchFamily="34" charset="0"/>
            </a:endParaRPr>
          </a:p>
        </p:txBody>
      </p:sp>
      <p:sp>
        <p:nvSpPr>
          <p:cNvPr id="4" name="TextBox 3"/>
          <p:cNvSpPr txBox="1"/>
          <p:nvPr/>
        </p:nvSpPr>
        <p:spPr>
          <a:xfrm>
            <a:off x="561703" y="3383280"/>
            <a:ext cx="10019211" cy="3046988"/>
          </a:xfrm>
          <a:prstGeom prst="rect">
            <a:avLst/>
          </a:prstGeom>
          <a:noFill/>
        </p:spPr>
        <p:txBody>
          <a:bodyPr wrap="square" rtlCol="0">
            <a:spAutoFit/>
          </a:bodyPr>
          <a:lstStyle/>
          <a:p>
            <a:pPr marL="285750" indent="-285750" algn="r" rtl="1">
              <a:buFont typeface="Wingdings" panose="05000000000000000000" pitchFamily="2" charset="2"/>
              <a:buChar char="q"/>
            </a:pPr>
            <a:r>
              <a:rPr lang="fa-IR" sz="3200" b="1" dirty="0">
                <a:solidFill>
                  <a:schemeClr val="bg1"/>
                </a:solidFill>
                <a:latin typeface="Calibri" panose="020F0502020204030204" pitchFamily="34" charset="0"/>
                <a:cs typeface="Calibri" panose="020F0502020204030204" pitchFamily="34" charset="0"/>
              </a:rPr>
              <a:t>روایی سنجی اسناد و مدارک متقاضی (مدرک تحصیلی، سوابق بیمه، کارت پایان خدمت، گواهی عدم سوء سابقه</a:t>
            </a:r>
            <a:r>
              <a:rPr lang="en-US" sz="3200" b="1" dirty="0">
                <a:solidFill>
                  <a:schemeClr val="bg1"/>
                </a:solidFill>
                <a:latin typeface="Calibri" panose="020F0502020204030204" pitchFamily="34" charset="0"/>
                <a:cs typeface="Calibri" panose="020F0502020204030204" pitchFamily="34" charset="0"/>
              </a:rPr>
              <a:t>(</a:t>
            </a:r>
            <a:endParaRPr lang="fa-IR" sz="3200" b="1" dirty="0">
              <a:solidFill>
                <a:schemeClr val="bg1"/>
              </a:solidFill>
              <a:latin typeface="Calibri" panose="020F0502020204030204" pitchFamily="34" charset="0"/>
              <a:cs typeface="Calibri" panose="020F0502020204030204" pitchFamily="34" charset="0"/>
            </a:endParaRPr>
          </a:p>
          <a:p>
            <a:pPr algn="r" rtl="1"/>
            <a:endParaRPr lang="fa-IR" sz="3200" b="1" dirty="0">
              <a:solidFill>
                <a:schemeClr val="bg1"/>
              </a:solidFill>
              <a:latin typeface="Calibri" panose="020F0502020204030204" pitchFamily="34" charset="0"/>
              <a:cs typeface="Calibri" panose="020F0502020204030204" pitchFamily="34" charset="0"/>
            </a:endParaRPr>
          </a:p>
          <a:p>
            <a:pPr marL="285750" indent="-285750" algn="r" rtl="1">
              <a:buFont typeface="Wingdings" panose="05000000000000000000" pitchFamily="2" charset="2"/>
              <a:buChar char="q"/>
            </a:pPr>
            <a:r>
              <a:rPr lang="fa-IR" sz="3200" b="1" dirty="0">
                <a:solidFill>
                  <a:schemeClr val="bg1"/>
                </a:solidFill>
                <a:latin typeface="Calibri" panose="020F0502020204030204" pitchFamily="34" charset="0"/>
                <a:cs typeface="Calibri" panose="020F0502020204030204" pitchFamily="34" charset="0"/>
              </a:rPr>
              <a:t>ارزیابی و تست مربوط به طب کار</a:t>
            </a:r>
          </a:p>
          <a:p>
            <a:pPr algn="r" rtl="1"/>
            <a:endParaRPr lang="fa-IR" sz="3200" b="1" dirty="0">
              <a:solidFill>
                <a:schemeClr val="bg1"/>
              </a:solidFill>
              <a:latin typeface="Calibri" panose="020F0502020204030204" pitchFamily="34" charset="0"/>
              <a:cs typeface="Calibri" panose="020F0502020204030204" pitchFamily="34" charset="0"/>
            </a:endParaRPr>
          </a:p>
          <a:p>
            <a:pPr marL="285750" indent="-285750" algn="r" rtl="1">
              <a:buFont typeface="Wingdings" panose="05000000000000000000" pitchFamily="2" charset="2"/>
              <a:buChar char="q"/>
            </a:pPr>
            <a:r>
              <a:rPr lang="fa-IR" sz="3200" b="1" dirty="0">
                <a:solidFill>
                  <a:schemeClr val="bg1"/>
                </a:solidFill>
                <a:latin typeface="Calibri" panose="020F0502020204030204" pitchFamily="34" charset="0"/>
                <a:cs typeface="Calibri" panose="020F0502020204030204" pitchFamily="34" charset="0"/>
              </a:rPr>
              <a:t>عقد قرارداد با فرد و جامعه پذیری سازمانی</a:t>
            </a:r>
            <a:endParaRPr lang="en-US" sz="32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405762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rtl="1"/>
            <a:r>
              <a:rPr lang="fa-IR" sz="5400" b="1" dirty="0">
                <a:latin typeface="Calibri" panose="020F0502020204030204" pitchFamily="34" charset="0"/>
                <a:cs typeface="Calibri" panose="020F0502020204030204" pitchFamily="34" charset="0"/>
              </a:rPr>
              <a:t>کانال های کارمندیابی</a:t>
            </a:r>
            <a:endParaRPr lang="en-US" sz="5400" b="1" dirty="0">
              <a:latin typeface="Calibri" panose="020F0502020204030204" pitchFamily="34" charset="0"/>
              <a:cs typeface="Calibri" panose="020F0502020204030204" pitchFamily="34" charset="0"/>
            </a:endParaRPr>
          </a:p>
        </p:txBody>
      </p:sp>
      <p:sp>
        <p:nvSpPr>
          <p:cNvPr id="3" name="TextBox 2"/>
          <p:cNvSpPr txBox="1"/>
          <p:nvPr/>
        </p:nvSpPr>
        <p:spPr>
          <a:xfrm>
            <a:off x="509977" y="2442754"/>
            <a:ext cx="9954548" cy="1077218"/>
          </a:xfrm>
          <a:prstGeom prst="rect">
            <a:avLst/>
          </a:prstGeom>
          <a:noFill/>
        </p:spPr>
        <p:txBody>
          <a:bodyPr wrap="square" rtlCol="0">
            <a:spAutoFit/>
          </a:bodyPr>
          <a:lstStyle/>
          <a:p>
            <a:pPr algn="r" rtl="1"/>
            <a:r>
              <a:rPr lang="fa-IR" sz="3200" b="1" dirty="0">
                <a:solidFill>
                  <a:schemeClr val="bg1"/>
                </a:solidFill>
                <a:latin typeface="Calibri" panose="020F0502020204030204" pitchFamily="34" charset="0"/>
                <a:cs typeface="Calibri" panose="020F0502020204030204" pitchFamily="34" charset="0"/>
              </a:rPr>
              <a:t>این کانال ها مسیرهای دستیابی و شناخت متقاضیان کار و اشتغال در سازمان ها هستند.</a:t>
            </a:r>
            <a:endParaRPr lang="en-US" sz="3200" b="1" dirty="0">
              <a:solidFill>
                <a:schemeClr val="bg1"/>
              </a:solidFill>
              <a:latin typeface="Calibri" panose="020F0502020204030204" pitchFamily="34" charset="0"/>
              <a:cs typeface="Calibri" panose="020F050202020403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9977" y="3337092"/>
            <a:ext cx="5237680" cy="320706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5" name="TextBox 4"/>
          <p:cNvSpPr txBox="1"/>
          <p:nvPr/>
        </p:nvSpPr>
        <p:spPr>
          <a:xfrm>
            <a:off x="7001692" y="4125507"/>
            <a:ext cx="3684902" cy="584775"/>
          </a:xfrm>
          <a:prstGeom prst="rect">
            <a:avLst/>
          </a:prstGeom>
          <a:noFill/>
        </p:spPr>
        <p:txBody>
          <a:bodyPr wrap="square" rtlCol="0">
            <a:spAutoFit/>
          </a:bodyPr>
          <a:lstStyle/>
          <a:p>
            <a:pPr algn="r" rtl="1"/>
            <a:r>
              <a:rPr lang="fa-IR" sz="3200" b="1" dirty="0">
                <a:solidFill>
                  <a:schemeClr val="bg1"/>
                </a:solidFill>
                <a:latin typeface="Calibri" panose="020F0502020204030204" pitchFamily="34" charset="0"/>
                <a:cs typeface="Calibri" panose="020F0502020204030204" pitchFamily="34" charset="0"/>
              </a:rPr>
              <a:t>انواع این کانال ها شامل:</a:t>
            </a:r>
            <a:endParaRPr lang="en-US" sz="3200" b="1" dirty="0">
              <a:solidFill>
                <a:schemeClr val="bg1"/>
              </a:solidFill>
              <a:latin typeface="Calibri" panose="020F0502020204030204" pitchFamily="34" charset="0"/>
              <a:cs typeface="Calibri" panose="020F0502020204030204" pitchFamily="34" charset="0"/>
            </a:endParaRPr>
          </a:p>
        </p:txBody>
      </p:sp>
      <p:sp>
        <p:nvSpPr>
          <p:cNvPr id="6" name="Down Arrow 5"/>
          <p:cNvSpPr/>
          <p:nvPr/>
        </p:nvSpPr>
        <p:spPr>
          <a:xfrm>
            <a:off x="7714206" y="4940626"/>
            <a:ext cx="2259874" cy="141078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406186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251270" y="822960"/>
            <a:ext cx="5303520" cy="830997"/>
          </a:xfrm>
          <a:prstGeom prst="rect">
            <a:avLst/>
          </a:prstGeom>
          <a:noFill/>
        </p:spPr>
        <p:txBody>
          <a:bodyPr wrap="square" rtlCol="0">
            <a:spAutoFit/>
          </a:bodyPr>
          <a:lstStyle/>
          <a:p>
            <a:pPr algn="r" rtl="1"/>
            <a:r>
              <a:rPr lang="fa-IR" sz="4800" b="1" dirty="0">
                <a:latin typeface="Calibri" panose="020F0502020204030204" pitchFamily="34" charset="0"/>
                <a:cs typeface="Calibri" panose="020F0502020204030204" pitchFamily="34" charset="0"/>
              </a:rPr>
              <a:t>1- رسانه های عمومی:</a:t>
            </a:r>
            <a:endParaRPr lang="en-US" sz="4800" b="1" dirty="0">
              <a:latin typeface="Calibri" panose="020F0502020204030204" pitchFamily="34" charset="0"/>
              <a:cs typeface="Calibri" panose="020F0502020204030204" pitchFamily="34" charset="0"/>
            </a:endParaRPr>
          </a:p>
        </p:txBody>
      </p:sp>
      <p:sp>
        <p:nvSpPr>
          <p:cNvPr id="3" name="TextBox 2"/>
          <p:cNvSpPr txBox="1"/>
          <p:nvPr/>
        </p:nvSpPr>
        <p:spPr>
          <a:xfrm>
            <a:off x="8791305" y="3754946"/>
            <a:ext cx="2547257" cy="584775"/>
          </a:xfrm>
          <a:prstGeom prst="rect">
            <a:avLst/>
          </a:prstGeom>
          <a:noFill/>
        </p:spPr>
        <p:txBody>
          <a:bodyPr wrap="square" rtlCol="0">
            <a:spAutoFit/>
          </a:bodyPr>
          <a:lstStyle/>
          <a:p>
            <a:pPr algn="r" rtl="1"/>
            <a:r>
              <a:rPr lang="fa-IR" sz="3200" b="1" dirty="0">
                <a:solidFill>
                  <a:schemeClr val="bg1"/>
                </a:solidFill>
                <a:latin typeface="Calibri" panose="020F0502020204030204" pitchFamily="34" charset="0"/>
                <a:cs typeface="Calibri" panose="020F0502020204030204" pitchFamily="34" charset="0"/>
              </a:rPr>
              <a:t>رادیو و تلویزیون</a:t>
            </a:r>
            <a:endParaRPr lang="en-US" sz="3200" b="1" dirty="0">
              <a:solidFill>
                <a:schemeClr val="bg1"/>
              </a:solidFill>
              <a:latin typeface="Calibri" panose="020F0502020204030204" pitchFamily="34" charset="0"/>
              <a:cs typeface="Calibri" panose="020F0502020204030204" pitchFamily="34" charset="0"/>
            </a:endParaRPr>
          </a:p>
        </p:txBody>
      </p:sp>
      <p:sp>
        <p:nvSpPr>
          <p:cNvPr id="5" name="Right Brace 4"/>
          <p:cNvSpPr/>
          <p:nvPr/>
        </p:nvSpPr>
        <p:spPr>
          <a:xfrm>
            <a:off x="7965080" y="2141502"/>
            <a:ext cx="822960" cy="4175112"/>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6" name="TextBox 5"/>
          <p:cNvSpPr txBox="1"/>
          <p:nvPr/>
        </p:nvSpPr>
        <p:spPr>
          <a:xfrm>
            <a:off x="3455126" y="2356732"/>
            <a:ext cx="4813664" cy="584775"/>
          </a:xfrm>
          <a:prstGeom prst="rect">
            <a:avLst/>
          </a:prstGeom>
          <a:noFill/>
        </p:spPr>
        <p:txBody>
          <a:bodyPr wrap="square" rtlCol="0">
            <a:spAutoFit/>
          </a:bodyPr>
          <a:lstStyle/>
          <a:p>
            <a:pPr algn="r" rtl="1"/>
            <a:r>
              <a:rPr lang="fa-IR" sz="3200" b="1" dirty="0">
                <a:latin typeface="Calibri" panose="020F0502020204030204" pitchFamily="34" charset="0"/>
                <a:cs typeface="Calibri" panose="020F0502020204030204" pitchFamily="34" charset="0"/>
              </a:rPr>
              <a:t>مشاغل:</a:t>
            </a:r>
            <a:r>
              <a:rPr lang="fa-IR" sz="3200" b="1" dirty="0">
                <a:solidFill>
                  <a:schemeClr val="bg1"/>
                </a:solidFill>
                <a:latin typeface="Calibri" panose="020F0502020204030204" pitchFamily="34" charset="0"/>
                <a:cs typeface="Calibri" panose="020F0502020204030204" pitchFamily="34" charset="0"/>
              </a:rPr>
              <a:t> تخصصی و حرفه ای</a:t>
            </a:r>
            <a:endParaRPr lang="en-US" sz="3200" b="1" dirty="0">
              <a:solidFill>
                <a:schemeClr val="bg1"/>
              </a:solidFill>
              <a:latin typeface="Calibri" panose="020F0502020204030204" pitchFamily="34" charset="0"/>
              <a:cs typeface="Calibri" panose="020F0502020204030204" pitchFamily="34" charset="0"/>
            </a:endParaRPr>
          </a:p>
        </p:txBody>
      </p:sp>
      <p:sp>
        <p:nvSpPr>
          <p:cNvPr id="7" name="TextBox 6"/>
          <p:cNvSpPr txBox="1"/>
          <p:nvPr/>
        </p:nvSpPr>
        <p:spPr>
          <a:xfrm>
            <a:off x="6675120" y="5039444"/>
            <a:ext cx="1593670" cy="584775"/>
          </a:xfrm>
          <a:prstGeom prst="rect">
            <a:avLst/>
          </a:prstGeom>
          <a:noFill/>
        </p:spPr>
        <p:txBody>
          <a:bodyPr wrap="square" rtlCol="0">
            <a:spAutoFit/>
          </a:bodyPr>
          <a:lstStyle/>
          <a:p>
            <a:pPr algn="r" rtl="1"/>
            <a:r>
              <a:rPr lang="fa-IR" sz="3200" b="1" dirty="0">
                <a:latin typeface="Calibri" panose="020F0502020204030204" pitchFamily="34" charset="0"/>
                <a:cs typeface="Calibri" panose="020F0502020204030204" pitchFamily="34" charset="0"/>
              </a:rPr>
              <a:t>سازمان:</a:t>
            </a:r>
            <a:endParaRPr lang="en-US" sz="3200" b="1" dirty="0">
              <a:latin typeface="Calibri" panose="020F0502020204030204" pitchFamily="34" charset="0"/>
              <a:cs typeface="Calibri" panose="020F0502020204030204" pitchFamily="34" charset="0"/>
            </a:endParaRPr>
          </a:p>
        </p:txBody>
      </p:sp>
      <p:sp>
        <p:nvSpPr>
          <p:cNvPr id="8" name="Right Brace 7"/>
          <p:cNvSpPr/>
          <p:nvPr/>
        </p:nvSpPr>
        <p:spPr>
          <a:xfrm>
            <a:off x="6644098" y="4141859"/>
            <a:ext cx="333103" cy="2379943"/>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9" name="TextBox 8"/>
          <p:cNvSpPr txBox="1"/>
          <p:nvPr/>
        </p:nvSpPr>
        <p:spPr>
          <a:xfrm>
            <a:off x="782138" y="4323800"/>
            <a:ext cx="6028511" cy="523220"/>
          </a:xfrm>
          <a:prstGeom prst="rect">
            <a:avLst/>
          </a:prstGeom>
          <a:noFill/>
        </p:spPr>
        <p:txBody>
          <a:bodyPr wrap="square" rtlCol="0">
            <a:spAutoFit/>
          </a:bodyPr>
          <a:lstStyle/>
          <a:p>
            <a:pPr algn="r" rtl="1"/>
            <a:r>
              <a:rPr lang="fa-IR" sz="2800" b="1" dirty="0">
                <a:solidFill>
                  <a:schemeClr val="bg1"/>
                </a:solidFill>
                <a:latin typeface="Calibri" panose="020F0502020204030204" pitchFamily="34" charset="0"/>
                <a:cs typeface="Calibri" panose="020F0502020204030204" pitchFamily="34" charset="0"/>
              </a:rPr>
              <a:t>1- خیلی بزرگ از نظر تعداد و گستره ی جغرافیایی</a:t>
            </a:r>
            <a:endParaRPr lang="en-US" sz="2800" b="1" dirty="0">
              <a:solidFill>
                <a:schemeClr val="bg1"/>
              </a:solidFill>
              <a:latin typeface="Calibri" panose="020F0502020204030204" pitchFamily="34" charset="0"/>
              <a:cs typeface="Calibri" panose="020F0502020204030204" pitchFamily="34" charset="0"/>
            </a:endParaRPr>
          </a:p>
        </p:txBody>
      </p:sp>
      <p:sp>
        <p:nvSpPr>
          <p:cNvPr id="10" name="TextBox 9"/>
          <p:cNvSpPr txBox="1"/>
          <p:nvPr/>
        </p:nvSpPr>
        <p:spPr>
          <a:xfrm>
            <a:off x="1322616" y="5708806"/>
            <a:ext cx="5352506" cy="523220"/>
          </a:xfrm>
          <a:prstGeom prst="rect">
            <a:avLst/>
          </a:prstGeom>
          <a:noFill/>
        </p:spPr>
        <p:txBody>
          <a:bodyPr wrap="square" rtlCol="0">
            <a:spAutoFit/>
          </a:bodyPr>
          <a:lstStyle/>
          <a:p>
            <a:pPr algn="r"/>
            <a:r>
              <a:rPr lang="fa-IR" sz="2800" b="1" dirty="0">
                <a:solidFill>
                  <a:schemeClr val="bg1"/>
                </a:solidFill>
                <a:latin typeface="Calibri" panose="020F0502020204030204" pitchFamily="34" charset="0"/>
                <a:cs typeface="Calibri" panose="020F0502020204030204" pitchFamily="34" charset="0"/>
              </a:rPr>
              <a:t>2- متوسط، که دارای برند معتبر هستند.</a:t>
            </a:r>
            <a:endParaRPr lang="en-US" sz="2800" b="1" dirty="0">
              <a:solidFill>
                <a:schemeClr val="bg1"/>
              </a:solidFill>
              <a:latin typeface="Calibri" panose="020F0502020204030204" pitchFamily="34" charset="0"/>
              <a:cs typeface="Calibri" panose="020F050202020403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139" y="636983"/>
            <a:ext cx="3149782" cy="230452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9297885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83330" y="847769"/>
            <a:ext cx="6779623" cy="830997"/>
          </a:xfrm>
          <a:prstGeom prst="rect">
            <a:avLst/>
          </a:prstGeom>
          <a:noFill/>
        </p:spPr>
        <p:txBody>
          <a:bodyPr wrap="square" rtlCol="0">
            <a:spAutoFit/>
          </a:bodyPr>
          <a:lstStyle/>
          <a:p>
            <a:pPr algn="r" rtl="1"/>
            <a:r>
              <a:rPr lang="fa-IR" sz="4800" b="1" dirty="0">
                <a:latin typeface="Calibri" panose="020F0502020204030204" pitchFamily="34" charset="0"/>
                <a:cs typeface="Calibri" panose="020F0502020204030204" pitchFamily="34" charset="0"/>
              </a:rPr>
              <a:t>2- جراید و نشریات عمومی:</a:t>
            </a:r>
            <a:endParaRPr lang="en-US" sz="4800" b="1" dirty="0">
              <a:latin typeface="Calibri" panose="020F0502020204030204" pitchFamily="34" charset="0"/>
              <a:cs typeface="Calibri" panose="020F0502020204030204" pitchFamily="34" charset="0"/>
            </a:endParaRPr>
          </a:p>
        </p:txBody>
      </p:sp>
      <p:sp>
        <p:nvSpPr>
          <p:cNvPr id="3" name="TextBox 2"/>
          <p:cNvSpPr txBox="1"/>
          <p:nvPr/>
        </p:nvSpPr>
        <p:spPr>
          <a:xfrm>
            <a:off x="8047485" y="3946301"/>
            <a:ext cx="3581429" cy="1077218"/>
          </a:xfrm>
          <a:prstGeom prst="rect">
            <a:avLst/>
          </a:prstGeom>
          <a:noFill/>
        </p:spPr>
        <p:txBody>
          <a:bodyPr wrap="none" rtlCol="0">
            <a:spAutoFit/>
          </a:bodyPr>
          <a:lstStyle/>
          <a:p>
            <a:pPr algn="ctr" rtl="1"/>
            <a:r>
              <a:rPr lang="fa-IR" sz="3200" b="1" dirty="0">
                <a:solidFill>
                  <a:schemeClr val="bg1"/>
                </a:solidFill>
                <a:latin typeface="Calibri" panose="020F0502020204030204" pitchFamily="34" charset="0"/>
                <a:cs typeface="Calibri" panose="020F0502020204030204" pitchFamily="34" charset="0"/>
              </a:rPr>
              <a:t>روزنامه های کثیرالانتشار</a:t>
            </a:r>
          </a:p>
          <a:p>
            <a:pPr algn="ctr" rtl="1"/>
            <a:r>
              <a:rPr lang="fa-IR" sz="3200" b="1" dirty="0">
                <a:solidFill>
                  <a:schemeClr val="bg1"/>
                </a:solidFill>
                <a:latin typeface="Calibri" panose="020F0502020204030204" pitchFamily="34" charset="0"/>
                <a:cs typeface="Calibri" panose="020F0502020204030204" pitchFamily="34" charset="0"/>
              </a:rPr>
              <a:t>(صفحات اصلی)</a:t>
            </a:r>
            <a:endParaRPr lang="en-US" sz="3200" b="1" dirty="0">
              <a:solidFill>
                <a:schemeClr val="bg1"/>
              </a:solidFill>
              <a:latin typeface="Calibri" panose="020F0502020204030204" pitchFamily="34" charset="0"/>
              <a:cs typeface="Calibri" panose="020F0502020204030204" pitchFamily="34" charset="0"/>
            </a:endParaRPr>
          </a:p>
        </p:txBody>
      </p:sp>
      <p:sp>
        <p:nvSpPr>
          <p:cNvPr id="4" name="Right Brace 3"/>
          <p:cNvSpPr/>
          <p:nvPr/>
        </p:nvSpPr>
        <p:spPr>
          <a:xfrm>
            <a:off x="7595185" y="2735686"/>
            <a:ext cx="587828" cy="3498447"/>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US" b="1" dirty="0"/>
          </a:p>
        </p:txBody>
      </p:sp>
      <p:sp>
        <p:nvSpPr>
          <p:cNvPr id="5" name="TextBox 4"/>
          <p:cNvSpPr txBox="1"/>
          <p:nvPr/>
        </p:nvSpPr>
        <p:spPr>
          <a:xfrm>
            <a:off x="2383104" y="3061356"/>
            <a:ext cx="5238205" cy="523220"/>
          </a:xfrm>
          <a:prstGeom prst="rect">
            <a:avLst/>
          </a:prstGeom>
          <a:noFill/>
        </p:spPr>
        <p:txBody>
          <a:bodyPr wrap="square" rtlCol="0">
            <a:spAutoFit/>
          </a:bodyPr>
          <a:lstStyle/>
          <a:p>
            <a:pPr algn="r" rtl="1"/>
            <a:r>
              <a:rPr lang="fa-IR" sz="2800" b="1" dirty="0">
                <a:latin typeface="Calibri" panose="020F0502020204030204" pitchFamily="34" charset="0"/>
                <a:cs typeface="Calibri" panose="020F0502020204030204" pitchFamily="34" charset="0"/>
              </a:rPr>
              <a:t>مشاغل: </a:t>
            </a:r>
            <a:r>
              <a:rPr lang="fa-IR" sz="2800" b="1" dirty="0">
                <a:solidFill>
                  <a:schemeClr val="bg1"/>
                </a:solidFill>
                <a:latin typeface="Calibri" panose="020F0502020204030204" pitchFamily="34" charset="0"/>
                <a:cs typeface="Calibri" panose="020F0502020204030204" pitchFamily="34" charset="0"/>
              </a:rPr>
              <a:t>تخصصی و حرفه ای</a:t>
            </a:r>
            <a:endParaRPr lang="en-US" sz="2800" b="1" dirty="0">
              <a:latin typeface="Calibri" panose="020F0502020204030204" pitchFamily="34" charset="0"/>
              <a:cs typeface="Calibri" panose="020F0502020204030204" pitchFamily="34" charset="0"/>
            </a:endParaRPr>
          </a:p>
        </p:txBody>
      </p:sp>
      <p:sp>
        <p:nvSpPr>
          <p:cNvPr id="6" name="TextBox 5"/>
          <p:cNvSpPr txBox="1"/>
          <p:nvPr/>
        </p:nvSpPr>
        <p:spPr>
          <a:xfrm>
            <a:off x="2409230" y="4186354"/>
            <a:ext cx="5185955" cy="523220"/>
          </a:xfrm>
          <a:prstGeom prst="rect">
            <a:avLst/>
          </a:prstGeom>
          <a:noFill/>
        </p:spPr>
        <p:txBody>
          <a:bodyPr wrap="square" rtlCol="0">
            <a:spAutoFit/>
          </a:bodyPr>
          <a:lstStyle/>
          <a:p>
            <a:pPr algn="r" rtl="1"/>
            <a:r>
              <a:rPr lang="fa-IR" sz="2800" b="1" dirty="0">
                <a:latin typeface="Calibri" panose="020F0502020204030204" pitchFamily="34" charset="0"/>
                <a:cs typeface="Calibri" panose="020F0502020204030204" pitchFamily="34" charset="0"/>
              </a:rPr>
              <a:t>افراد: </a:t>
            </a:r>
            <a:r>
              <a:rPr lang="fa-IR" sz="2800" b="1" dirty="0">
                <a:solidFill>
                  <a:schemeClr val="bg1"/>
                </a:solidFill>
                <a:latin typeface="Calibri" panose="020F0502020204030204" pitchFamily="34" charset="0"/>
                <a:cs typeface="Calibri" panose="020F0502020204030204" pitchFamily="34" charset="0"/>
              </a:rPr>
              <a:t>سطح متوسط و بالاتر در تخصص</a:t>
            </a:r>
            <a:endParaRPr lang="en-US" sz="2800" b="1" dirty="0">
              <a:latin typeface="Calibri" panose="020F0502020204030204" pitchFamily="34" charset="0"/>
              <a:cs typeface="Calibri" panose="020F0502020204030204" pitchFamily="34" charset="0"/>
            </a:endParaRPr>
          </a:p>
        </p:txBody>
      </p:sp>
      <p:sp>
        <p:nvSpPr>
          <p:cNvPr id="7" name="TextBox 6"/>
          <p:cNvSpPr txBox="1"/>
          <p:nvPr/>
        </p:nvSpPr>
        <p:spPr>
          <a:xfrm>
            <a:off x="603291" y="5089207"/>
            <a:ext cx="6991894" cy="954107"/>
          </a:xfrm>
          <a:prstGeom prst="rect">
            <a:avLst/>
          </a:prstGeom>
          <a:noFill/>
        </p:spPr>
        <p:txBody>
          <a:bodyPr wrap="square" rtlCol="0">
            <a:spAutoFit/>
          </a:bodyPr>
          <a:lstStyle/>
          <a:p>
            <a:pPr algn="r" rtl="1"/>
            <a:r>
              <a:rPr lang="fa-IR" sz="2800" b="1" dirty="0">
                <a:latin typeface="Calibri" panose="020F0502020204030204" pitchFamily="34" charset="0"/>
                <a:cs typeface="Calibri" panose="020F0502020204030204" pitchFamily="34" charset="0"/>
              </a:rPr>
              <a:t>سازمان: </a:t>
            </a:r>
            <a:r>
              <a:rPr lang="fa-IR" sz="2800" b="1" dirty="0">
                <a:solidFill>
                  <a:schemeClr val="bg1"/>
                </a:solidFill>
                <a:latin typeface="Calibri" panose="020F0502020204030204" pitchFamily="34" charset="0"/>
                <a:cs typeface="Calibri" panose="020F0502020204030204" pitchFamily="34" charset="0"/>
              </a:rPr>
              <a:t>متوسط و بالاتر و دارای یک برند و جایگاه اجتماعی نسبی</a:t>
            </a:r>
            <a:endParaRPr lang="en-US" sz="2800" b="1" dirty="0">
              <a:latin typeface="Calibri" panose="020F0502020204030204" pitchFamily="34" charset="0"/>
              <a:cs typeface="Calibri" panose="020F0502020204030204" pitchFamily="34" charset="0"/>
            </a:endParaRP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3291" y="633694"/>
            <a:ext cx="3872631" cy="212677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854791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487090" y="749176"/>
            <a:ext cx="6113417" cy="830997"/>
          </a:xfrm>
          <a:prstGeom prst="rect">
            <a:avLst/>
          </a:prstGeom>
          <a:noFill/>
        </p:spPr>
        <p:txBody>
          <a:bodyPr wrap="square" rtlCol="0">
            <a:spAutoFit/>
          </a:bodyPr>
          <a:lstStyle/>
          <a:p>
            <a:pPr algn="r" rtl="1"/>
            <a:r>
              <a:rPr lang="fa-IR" sz="4800" b="1" dirty="0">
                <a:latin typeface="Calibri" panose="020F0502020204030204" pitchFamily="34" charset="0"/>
                <a:cs typeface="Calibri" panose="020F0502020204030204" pitchFamily="34" charset="0"/>
              </a:rPr>
              <a:t>3- نشریات تخصصی:</a:t>
            </a:r>
            <a:endParaRPr lang="en-US" sz="4800" b="1" dirty="0">
              <a:latin typeface="Calibri" panose="020F0502020204030204" pitchFamily="34" charset="0"/>
              <a:cs typeface="Calibri" panose="020F0502020204030204" pitchFamily="34" charset="0"/>
            </a:endParaRPr>
          </a:p>
        </p:txBody>
      </p:sp>
      <p:sp>
        <p:nvSpPr>
          <p:cNvPr id="3" name="TextBox 2"/>
          <p:cNvSpPr txBox="1"/>
          <p:nvPr/>
        </p:nvSpPr>
        <p:spPr>
          <a:xfrm>
            <a:off x="509452" y="2286000"/>
            <a:ext cx="10202091" cy="1077218"/>
          </a:xfrm>
          <a:prstGeom prst="rect">
            <a:avLst/>
          </a:prstGeom>
          <a:noFill/>
        </p:spPr>
        <p:txBody>
          <a:bodyPr wrap="square" rtlCol="0">
            <a:spAutoFit/>
          </a:bodyPr>
          <a:lstStyle/>
          <a:p>
            <a:pPr algn="r" rtl="1"/>
            <a:r>
              <a:rPr lang="fa-IR" sz="3200" b="1" dirty="0">
                <a:solidFill>
                  <a:schemeClr val="bg1"/>
                </a:solidFill>
                <a:latin typeface="Calibri" panose="020F0502020204030204" pitchFamily="34" charset="0"/>
                <a:cs typeface="Calibri" panose="020F0502020204030204" pitchFamily="34" charset="0"/>
              </a:rPr>
              <a:t>نشریات تخصصی در حوزه های فروش، مالی، حسابداری، مهندسی، پزشکی و ... </a:t>
            </a:r>
            <a:endParaRPr lang="en-US" sz="3200" b="1" dirty="0">
              <a:solidFill>
                <a:schemeClr val="bg1"/>
              </a:solidFill>
              <a:latin typeface="Calibri" panose="020F0502020204030204" pitchFamily="34" charset="0"/>
              <a:cs typeface="Calibri" panose="020F0502020204030204" pitchFamily="34" charset="0"/>
            </a:endParaRPr>
          </a:p>
        </p:txBody>
      </p:sp>
      <p:sp>
        <p:nvSpPr>
          <p:cNvPr id="4" name="Right Brace 3"/>
          <p:cNvSpPr/>
          <p:nvPr/>
        </p:nvSpPr>
        <p:spPr>
          <a:xfrm>
            <a:off x="9294222" y="3626106"/>
            <a:ext cx="914400" cy="2586448"/>
          </a:xfrm>
          <a:prstGeom prst="rightBrace">
            <a:avLst>
              <a:gd name="adj1" fmla="val 8333"/>
              <a:gd name="adj2" fmla="val 50505"/>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 name="TextBox 4"/>
          <p:cNvSpPr txBox="1"/>
          <p:nvPr/>
        </p:nvSpPr>
        <p:spPr>
          <a:xfrm>
            <a:off x="10006148" y="4272498"/>
            <a:ext cx="1750423" cy="1077218"/>
          </a:xfrm>
          <a:prstGeom prst="rect">
            <a:avLst/>
          </a:prstGeom>
          <a:noFill/>
        </p:spPr>
        <p:txBody>
          <a:bodyPr wrap="square" rtlCol="0">
            <a:spAutoFit/>
          </a:bodyPr>
          <a:lstStyle/>
          <a:p>
            <a:pPr algn="ctr" rtl="1"/>
            <a:r>
              <a:rPr lang="fa-IR" sz="3200" b="1" dirty="0">
                <a:solidFill>
                  <a:schemeClr val="bg1"/>
                </a:solidFill>
                <a:latin typeface="Calibri" panose="020F0502020204030204" pitchFamily="34" charset="0"/>
                <a:cs typeface="Calibri" panose="020F0502020204030204" pitchFamily="34" charset="0"/>
              </a:rPr>
              <a:t>نشریات تخصصی</a:t>
            </a:r>
            <a:endParaRPr lang="en-US" sz="3200" b="1" dirty="0">
              <a:solidFill>
                <a:schemeClr val="bg1"/>
              </a:solidFill>
              <a:latin typeface="Calibri" panose="020F0502020204030204" pitchFamily="34" charset="0"/>
              <a:cs typeface="Calibri" panose="020F0502020204030204" pitchFamily="34" charset="0"/>
            </a:endParaRPr>
          </a:p>
        </p:txBody>
      </p:sp>
      <p:sp>
        <p:nvSpPr>
          <p:cNvPr id="6" name="TextBox 5"/>
          <p:cNvSpPr txBox="1"/>
          <p:nvPr/>
        </p:nvSpPr>
        <p:spPr>
          <a:xfrm>
            <a:off x="1877785" y="3807435"/>
            <a:ext cx="7785463" cy="523220"/>
          </a:xfrm>
          <a:prstGeom prst="rect">
            <a:avLst/>
          </a:prstGeom>
          <a:noFill/>
        </p:spPr>
        <p:txBody>
          <a:bodyPr wrap="square" rtlCol="0">
            <a:spAutoFit/>
          </a:bodyPr>
          <a:lstStyle/>
          <a:p>
            <a:pPr algn="r" rtl="1"/>
            <a:r>
              <a:rPr lang="fa-IR" sz="2800" b="1" dirty="0">
                <a:latin typeface="Calibri" panose="020F0502020204030204" pitchFamily="34" charset="0"/>
                <a:cs typeface="Calibri" panose="020F0502020204030204" pitchFamily="34" charset="0"/>
              </a:rPr>
              <a:t>مشاغل: </a:t>
            </a:r>
            <a:r>
              <a:rPr lang="fa-IR" sz="2800" b="1" dirty="0">
                <a:solidFill>
                  <a:schemeClr val="bg1"/>
                </a:solidFill>
                <a:latin typeface="Calibri" panose="020F0502020204030204" pitchFamily="34" charset="0"/>
                <a:cs typeface="Calibri" panose="020F0502020204030204" pitchFamily="34" charset="0"/>
              </a:rPr>
              <a:t>تخصصی و نیمه تخصصی</a:t>
            </a:r>
            <a:endParaRPr lang="en-US" sz="2800" b="1" dirty="0">
              <a:latin typeface="Calibri" panose="020F0502020204030204" pitchFamily="34" charset="0"/>
              <a:cs typeface="Calibri" panose="020F0502020204030204" pitchFamily="34" charset="0"/>
            </a:endParaRPr>
          </a:p>
        </p:txBody>
      </p:sp>
      <p:sp>
        <p:nvSpPr>
          <p:cNvPr id="7" name="TextBox 6"/>
          <p:cNvSpPr txBox="1"/>
          <p:nvPr/>
        </p:nvSpPr>
        <p:spPr>
          <a:xfrm>
            <a:off x="78375" y="5349716"/>
            <a:ext cx="9614263" cy="523220"/>
          </a:xfrm>
          <a:prstGeom prst="rect">
            <a:avLst/>
          </a:prstGeom>
          <a:noFill/>
        </p:spPr>
        <p:txBody>
          <a:bodyPr wrap="square" rtlCol="0">
            <a:spAutoFit/>
          </a:bodyPr>
          <a:lstStyle/>
          <a:p>
            <a:pPr algn="r" rtl="1"/>
            <a:r>
              <a:rPr lang="fa-IR" sz="2800" b="1" dirty="0">
                <a:latin typeface="Calibri" panose="020F0502020204030204" pitchFamily="34" charset="0"/>
                <a:cs typeface="Calibri" panose="020F0502020204030204" pitchFamily="34" charset="0"/>
              </a:rPr>
              <a:t>افراد: </a:t>
            </a:r>
            <a:r>
              <a:rPr lang="fa-IR" sz="2800" b="1" dirty="0">
                <a:solidFill>
                  <a:schemeClr val="bg1"/>
                </a:solidFill>
                <a:latin typeface="Calibri" panose="020F0502020204030204" pitchFamily="34" charset="0"/>
                <a:cs typeface="Calibri" panose="020F0502020204030204" pitchFamily="34" charset="0"/>
              </a:rPr>
              <a:t>متخصصین در سطح متوسط و بالاتر در زمینه ی تخصصی مربوطه</a:t>
            </a:r>
            <a:endParaRPr lang="en-US" sz="28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093152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441374" y="903454"/>
            <a:ext cx="6100354" cy="830997"/>
          </a:xfrm>
          <a:prstGeom prst="rect">
            <a:avLst/>
          </a:prstGeom>
          <a:noFill/>
        </p:spPr>
        <p:txBody>
          <a:bodyPr wrap="square" rtlCol="0">
            <a:spAutoFit/>
          </a:bodyPr>
          <a:lstStyle/>
          <a:p>
            <a:pPr algn="r" rtl="1"/>
            <a:r>
              <a:rPr lang="fa-IR" sz="4800" b="1" dirty="0">
                <a:latin typeface="Calibri" panose="020F0502020204030204" pitchFamily="34" charset="0"/>
                <a:cs typeface="Calibri" panose="020F0502020204030204" pitchFamily="34" charset="0"/>
              </a:rPr>
              <a:t>4- انجمن های تخصصی:</a:t>
            </a:r>
            <a:endParaRPr lang="en-US" sz="4800" b="1" dirty="0">
              <a:latin typeface="Calibri" panose="020F0502020204030204" pitchFamily="34" charset="0"/>
              <a:cs typeface="Calibri" panose="020F0502020204030204" pitchFamily="34" charset="0"/>
            </a:endParaRPr>
          </a:p>
        </p:txBody>
      </p:sp>
      <p:sp>
        <p:nvSpPr>
          <p:cNvPr id="3" name="TextBox 2"/>
          <p:cNvSpPr txBox="1"/>
          <p:nvPr/>
        </p:nvSpPr>
        <p:spPr>
          <a:xfrm>
            <a:off x="849088" y="2090057"/>
            <a:ext cx="9692640" cy="1569660"/>
          </a:xfrm>
          <a:prstGeom prst="rect">
            <a:avLst/>
          </a:prstGeom>
          <a:noFill/>
        </p:spPr>
        <p:txBody>
          <a:bodyPr wrap="square" rtlCol="0">
            <a:spAutoFit/>
          </a:bodyPr>
          <a:lstStyle/>
          <a:p>
            <a:pPr algn="r" rtl="1"/>
            <a:r>
              <a:rPr lang="fa-IR" sz="3200" b="1" dirty="0">
                <a:solidFill>
                  <a:schemeClr val="bg1"/>
                </a:solidFill>
                <a:latin typeface="Calibri" panose="020F0502020204030204" pitchFamily="34" charset="0"/>
                <a:cs typeface="Calibri" panose="020F0502020204030204" pitchFamily="34" charset="0"/>
              </a:rPr>
              <a:t>انجمن های صنفی و تخصصی که به صورت </a:t>
            </a:r>
            <a:r>
              <a:rPr lang="en-US" sz="3200" b="1" dirty="0">
                <a:solidFill>
                  <a:schemeClr val="bg1"/>
                </a:solidFill>
                <a:latin typeface="Calibri" panose="020F0502020204030204" pitchFamily="34" charset="0"/>
                <a:cs typeface="Calibri" panose="020F0502020204030204" pitchFamily="34" charset="0"/>
              </a:rPr>
              <a:t>NGO</a:t>
            </a:r>
            <a:r>
              <a:rPr lang="fa-IR" sz="3200" b="1" dirty="0">
                <a:solidFill>
                  <a:schemeClr val="bg1"/>
                </a:solidFill>
                <a:latin typeface="Calibri" panose="020F0502020204030204" pitchFamily="34" charset="0"/>
                <a:cs typeface="Calibri" panose="020F0502020204030204" pitchFamily="34" charset="0"/>
              </a:rPr>
              <a:t> شکل می گیرند. مانند انجمن مهندسان کامپیوتر ایران، انجمن مدیریت ایران، انجمن جراحان ایران و ...</a:t>
            </a:r>
            <a:endParaRPr lang="en-US" sz="3200" b="1" dirty="0">
              <a:solidFill>
                <a:schemeClr val="bg1"/>
              </a:solidFill>
              <a:latin typeface="Calibri" panose="020F0502020204030204" pitchFamily="34" charset="0"/>
              <a:cs typeface="Calibri" panose="020F0502020204030204" pitchFamily="34" charset="0"/>
            </a:endParaRPr>
          </a:p>
        </p:txBody>
      </p:sp>
      <p:sp>
        <p:nvSpPr>
          <p:cNvPr id="4" name="TextBox 3"/>
          <p:cNvSpPr txBox="1"/>
          <p:nvPr/>
        </p:nvSpPr>
        <p:spPr>
          <a:xfrm>
            <a:off x="8503924" y="4471468"/>
            <a:ext cx="2207622" cy="1077218"/>
          </a:xfrm>
          <a:prstGeom prst="rect">
            <a:avLst/>
          </a:prstGeom>
          <a:noFill/>
        </p:spPr>
        <p:txBody>
          <a:bodyPr wrap="square" rtlCol="0">
            <a:spAutoFit/>
          </a:bodyPr>
          <a:lstStyle/>
          <a:p>
            <a:pPr algn="ctr"/>
            <a:r>
              <a:rPr lang="fa-IR" sz="3200" b="1" dirty="0">
                <a:solidFill>
                  <a:schemeClr val="bg1"/>
                </a:solidFill>
                <a:latin typeface="Calibri" panose="020F0502020204030204" pitchFamily="34" charset="0"/>
                <a:cs typeface="Calibri" panose="020F0502020204030204" pitchFamily="34" charset="0"/>
              </a:rPr>
              <a:t>انجمن های تخصصی</a:t>
            </a:r>
            <a:endParaRPr lang="en-US" sz="3200" b="1" dirty="0">
              <a:solidFill>
                <a:schemeClr val="bg1"/>
              </a:solidFill>
              <a:latin typeface="Calibri" panose="020F0502020204030204" pitchFamily="34" charset="0"/>
              <a:cs typeface="Calibri" panose="020F0502020204030204" pitchFamily="34" charset="0"/>
            </a:endParaRPr>
          </a:p>
        </p:txBody>
      </p:sp>
      <p:sp>
        <p:nvSpPr>
          <p:cNvPr id="5" name="Right Brace 4"/>
          <p:cNvSpPr/>
          <p:nvPr/>
        </p:nvSpPr>
        <p:spPr>
          <a:xfrm>
            <a:off x="8151225" y="3853543"/>
            <a:ext cx="679269" cy="2534194"/>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6" name="TextBox 5"/>
          <p:cNvSpPr txBox="1"/>
          <p:nvPr/>
        </p:nvSpPr>
        <p:spPr>
          <a:xfrm>
            <a:off x="2534197" y="4030596"/>
            <a:ext cx="5786845" cy="523220"/>
          </a:xfrm>
          <a:prstGeom prst="rect">
            <a:avLst/>
          </a:prstGeom>
          <a:noFill/>
        </p:spPr>
        <p:txBody>
          <a:bodyPr wrap="square" rtlCol="0">
            <a:spAutoFit/>
          </a:bodyPr>
          <a:lstStyle/>
          <a:p>
            <a:pPr algn="r" rtl="1"/>
            <a:r>
              <a:rPr lang="fa-IR" sz="2800" b="1" dirty="0">
                <a:latin typeface="Calibri" panose="020F0502020204030204" pitchFamily="34" charset="0"/>
                <a:cs typeface="Calibri" panose="020F0502020204030204" pitchFamily="34" charset="0"/>
              </a:rPr>
              <a:t>مشاغل: </a:t>
            </a:r>
            <a:r>
              <a:rPr lang="fa-IR" sz="2800" b="1" dirty="0">
                <a:solidFill>
                  <a:schemeClr val="bg1"/>
                </a:solidFill>
                <a:latin typeface="Calibri" panose="020F0502020204030204" pitchFamily="34" charset="0"/>
                <a:cs typeface="Calibri" panose="020F0502020204030204" pitchFamily="34" charset="0"/>
              </a:rPr>
              <a:t>تخصصی و نیمه تخصصی و حرفه ای</a:t>
            </a:r>
            <a:endParaRPr lang="en-US" sz="2800" b="1" dirty="0">
              <a:latin typeface="Calibri" panose="020F0502020204030204" pitchFamily="34" charset="0"/>
              <a:cs typeface="Calibri" panose="020F0502020204030204" pitchFamily="34" charset="0"/>
            </a:endParaRPr>
          </a:p>
        </p:txBody>
      </p:sp>
      <p:sp>
        <p:nvSpPr>
          <p:cNvPr id="7" name="TextBox 6"/>
          <p:cNvSpPr txBox="1"/>
          <p:nvPr/>
        </p:nvSpPr>
        <p:spPr>
          <a:xfrm>
            <a:off x="2223019" y="5429334"/>
            <a:ext cx="6104556" cy="523220"/>
          </a:xfrm>
          <a:prstGeom prst="rect">
            <a:avLst/>
          </a:prstGeom>
          <a:noFill/>
        </p:spPr>
        <p:txBody>
          <a:bodyPr wrap="none" rtlCol="0">
            <a:spAutoFit/>
          </a:bodyPr>
          <a:lstStyle/>
          <a:p>
            <a:pPr algn="r" rtl="1"/>
            <a:r>
              <a:rPr lang="fa-IR" sz="2800" b="1" dirty="0">
                <a:latin typeface="Calibri" panose="020F0502020204030204" pitchFamily="34" charset="0"/>
                <a:cs typeface="Calibri" panose="020F0502020204030204" pitchFamily="34" charset="0"/>
              </a:rPr>
              <a:t>افراد: </a:t>
            </a:r>
            <a:r>
              <a:rPr lang="fa-IR" sz="2800" b="1" dirty="0">
                <a:solidFill>
                  <a:schemeClr val="bg1"/>
                </a:solidFill>
                <a:latin typeface="Calibri" panose="020F0502020204030204" pitchFamily="34" charset="0"/>
                <a:cs typeface="Calibri" panose="020F0502020204030204" pitchFamily="34" charset="0"/>
              </a:rPr>
              <a:t>همه گونه افراد در کلیه ی سطوح تخصصی </a:t>
            </a:r>
            <a:endParaRPr lang="en-US" sz="28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54702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19794" y="820094"/>
            <a:ext cx="8882743" cy="830997"/>
          </a:xfrm>
          <a:prstGeom prst="rect">
            <a:avLst/>
          </a:prstGeom>
          <a:noFill/>
        </p:spPr>
        <p:txBody>
          <a:bodyPr wrap="square" rtlCol="0">
            <a:spAutoFit/>
          </a:bodyPr>
          <a:lstStyle/>
          <a:p>
            <a:pPr algn="r" rtl="1"/>
            <a:r>
              <a:rPr lang="fa-IR" sz="4800" b="1" dirty="0">
                <a:latin typeface="Calibri" panose="020F0502020204030204" pitchFamily="34" charset="0"/>
                <a:cs typeface="Calibri" panose="020F0502020204030204" pitchFamily="34" charset="0"/>
              </a:rPr>
              <a:t>5- نشریات انجمن های تخصصی:</a:t>
            </a:r>
            <a:endParaRPr lang="en-US" sz="4800" b="1" dirty="0">
              <a:latin typeface="Calibri" panose="020F0502020204030204" pitchFamily="34" charset="0"/>
              <a:cs typeface="Calibri" panose="020F0502020204030204" pitchFamily="34" charset="0"/>
            </a:endParaRPr>
          </a:p>
        </p:txBody>
      </p:sp>
      <p:sp>
        <p:nvSpPr>
          <p:cNvPr id="3" name="TextBox 2"/>
          <p:cNvSpPr txBox="1"/>
          <p:nvPr/>
        </p:nvSpPr>
        <p:spPr>
          <a:xfrm>
            <a:off x="561703" y="2116183"/>
            <a:ext cx="10084526" cy="1077218"/>
          </a:xfrm>
          <a:prstGeom prst="rect">
            <a:avLst/>
          </a:prstGeom>
          <a:noFill/>
        </p:spPr>
        <p:txBody>
          <a:bodyPr wrap="square" rtlCol="0">
            <a:spAutoFit/>
          </a:bodyPr>
          <a:lstStyle/>
          <a:p>
            <a:pPr algn="r" rtl="1"/>
            <a:r>
              <a:rPr lang="fa-IR" sz="3200" b="1" dirty="0">
                <a:solidFill>
                  <a:schemeClr val="bg1"/>
                </a:solidFill>
                <a:latin typeface="Calibri" panose="020F0502020204030204" pitchFamily="34" charset="0"/>
                <a:cs typeface="Calibri" panose="020F0502020204030204" pitchFamily="34" charset="0"/>
              </a:rPr>
              <a:t>نشریاتی که به صورت علمی و تخصصی در یک حوزه از دانش و تخصص تکثیر می شوند.</a:t>
            </a:r>
            <a:endParaRPr lang="en-US" sz="3200" b="1" dirty="0">
              <a:solidFill>
                <a:schemeClr val="bg1"/>
              </a:solidFill>
              <a:latin typeface="Calibri" panose="020F0502020204030204" pitchFamily="34" charset="0"/>
              <a:cs typeface="Calibri" panose="020F0502020204030204" pitchFamily="34" charset="0"/>
            </a:endParaRPr>
          </a:p>
        </p:txBody>
      </p:sp>
      <p:sp>
        <p:nvSpPr>
          <p:cNvPr id="4" name="TextBox 3"/>
          <p:cNvSpPr txBox="1"/>
          <p:nvPr/>
        </p:nvSpPr>
        <p:spPr>
          <a:xfrm>
            <a:off x="8634549" y="4075780"/>
            <a:ext cx="2011680" cy="2062103"/>
          </a:xfrm>
          <a:prstGeom prst="rect">
            <a:avLst/>
          </a:prstGeom>
          <a:noFill/>
        </p:spPr>
        <p:txBody>
          <a:bodyPr wrap="square" rtlCol="0">
            <a:spAutoFit/>
          </a:bodyPr>
          <a:lstStyle/>
          <a:p>
            <a:pPr algn="ctr" rtl="1"/>
            <a:r>
              <a:rPr lang="fa-IR" sz="3200" b="1" dirty="0">
                <a:solidFill>
                  <a:schemeClr val="bg1"/>
                </a:solidFill>
                <a:latin typeface="Calibri" panose="020F0502020204030204" pitchFamily="34" charset="0"/>
                <a:cs typeface="Calibri" panose="020F0502020204030204" pitchFamily="34" charset="0"/>
              </a:rPr>
              <a:t>نشریات انجمن های تخصصی</a:t>
            </a:r>
            <a:endParaRPr lang="en-US" sz="3200" b="1" dirty="0">
              <a:solidFill>
                <a:schemeClr val="bg1"/>
              </a:solidFill>
              <a:latin typeface="Calibri" panose="020F0502020204030204" pitchFamily="34" charset="0"/>
              <a:cs typeface="Calibri" panose="020F0502020204030204" pitchFamily="34" charset="0"/>
            </a:endParaRPr>
          </a:p>
          <a:p>
            <a:pPr algn="ctr" rtl="1"/>
            <a:endParaRPr lang="en-US" sz="3200" dirty="0">
              <a:solidFill>
                <a:schemeClr val="bg1"/>
              </a:solidFill>
            </a:endParaRPr>
          </a:p>
        </p:txBody>
      </p:sp>
      <p:sp>
        <p:nvSpPr>
          <p:cNvPr id="5" name="Right Brace 4"/>
          <p:cNvSpPr/>
          <p:nvPr/>
        </p:nvSpPr>
        <p:spPr>
          <a:xfrm>
            <a:off x="8203475" y="3566160"/>
            <a:ext cx="574766" cy="2808514"/>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6" name="TextBox 5"/>
          <p:cNvSpPr txBox="1"/>
          <p:nvPr/>
        </p:nvSpPr>
        <p:spPr>
          <a:xfrm>
            <a:off x="1169127" y="3833033"/>
            <a:ext cx="7249885" cy="1077218"/>
          </a:xfrm>
          <a:prstGeom prst="rect">
            <a:avLst/>
          </a:prstGeom>
          <a:noFill/>
        </p:spPr>
        <p:txBody>
          <a:bodyPr wrap="square" rtlCol="0">
            <a:spAutoFit/>
          </a:bodyPr>
          <a:lstStyle/>
          <a:p>
            <a:pPr algn="r" rtl="1"/>
            <a:r>
              <a:rPr lang="fa-IR" sz="3200" b="1" dirty="0">
                <a:latin typeface="Calibri" panose="020F0502020204030204" pitchFamily="34" charset="0"/>
                <a:cs typeface="Calibri" panose="020F0502020204030204" pitchFamily="34" charset="0"/>
              </a:rPr>
              <a:t>مشاغل: </a:t>
            </a:r>
            <a:r>
              <a:rPr lang="fa-IR" sz="3200" b="1" dirty="0">
                <a:solidFill>
                  <a:schemeClr val="bg1"/>
                </a:solidFill>
                <a:latin typeface="Calibri" panose="020F0502020204030204" pitchFamily="34" charset="0"/>
                <a:cs typeface="Calibri" panose="020F0502020204030204" pitchFamily="34" charset="0"/>
              </a:rPr>
              <a:t>تخصصی و نیمه تخصصی و حرفه ای</a:t>
            </a:r>
            <a:endParaRPr lang="en-US" sz="3200" b="1" dirty="0">
              <a:latin typeface="Calibri" panose="020F0502020204030204" pitchFamily="34" charset="0"/>
              <a:cs typeface="Calibri" panose="020F0502020204030204" pitchFamily="34" charset="0"/>
            </a:endParaRPr>
          </a:p>
          <a:p>
            <a:endParaRPr lang="en-US" sz="3200" dirty="0"/>
          </a:p>
        </p:txBody>
      </p:sp>
      <p:sp>
        <p:nvSpPr>
          <p:cNvPr id="7" name="TextBox 6"/>
          <p:cNvSpPr txBox="1"/>
          <p:nvPr/>
        </p:nvSpPr>
        <p:spPr>
          <a:xfrm>
            <a:off x="1169127" y="5316582"/>
            <a:ext cx="7223761" cy="1077218"/>
          </a:xfrm>
          <a:prstGeom prst="rect">
            <a:avLst/>
          </a:prstGeom>
          <a:noFill/>
        </p:spPr>
        <p:txBody>
          <a:bodyPr wrap="square" rtlCol="0">
            <a:spAutoFit/>
          </a:bodyPr>
          <a:lstStyle/>
          <a:p>
            <a:pPr algn="r" rtl="1"/>
            <a:r>
              <a:rPr lang="fa-IR" sz="3200" b="1" dirty="0">
                <a:latin typeface="Calibri" panose="020F0502020204030204" pitchFamily="34" charset="0"/>
                <a:cs typeface="Calibri" panose="020F0502020204030204" pitchFamily="34" charset="0"/>
              </a:rPr>
              <a:t>افراد: </a:t>
            </a:r>
            <a:r>
              <a:rPr lang="fa-IR" sz="3200" b="1" dirty="0">
                <a:solidFill>
                  <a:schemeClr val="bg1"/>
                </a:solidFill>
                <a:latin typeface="Calibri" panose="020F0502020204030204" pitchFamily="34" charset="0"/>
                <a:cs typeface="Calibri" panose="020F0502020204030204" pitchFamily="34" charset="0"/>
              </a:rPr>
              <a:t>همه گونه افراد در کلیه ی سطوح تخصصی </a:t>
            </a:r>
            <a:endParaRPr lang="en-US" sz="3200" b="1" dirty="0">
              <a:latin typeface="Calibri" panose="020F0502020204030204" pitchFamily="34" charset="0"/>
              <a:cs typeface="Calibri" panose="020F0502020204030204" pitchFamily="34" charset="0"/>
            </a:endParaRPr>
          </a:p>
          <a:p>
            <a:pPr algn="r" rtl="1"/>
            <a:endParaRPr lang="en-US" sz="3200" dirty="0"/>
          </a:p>
        </p:txBody>
      </p:sp>
    </p:spTree>
    <p:extLst>
      <p:ext uri="{BB962C8B-B14F-4D97-AF65-F5344CB8AC3E}">
        <p14:creationId xmlns:p14="http://schemas.microsoft.com/office/powerpoint/2010/main" val="40582719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42709" y="822960"/>
            <a:ext cx="5055326" cy="830997"/>
          </a:xfrm>
          <a:prstGeom prst="rect">
            <a:avLst/>
          </a:prstGeom>
          <a:noFill/>
        </p:spPr>
        <p:txBody>
          <a:bodyPr wrap="square" rtlCol="0">
            <a:spAutoFit/>
          </a:bodyPr>
          <a:lstStyle/>
          <a:p>
            <a:pPr algn="r" rtl="1"/>
            <a:r>
              <a:rPr lang="fa-IR" sz="4800" b="1" dirty="0">
                <a:latin typeface="Calibri" panose="020F0502020204030204" pitchFamily="34" charset="0"/>
                <a:cs typeface="Calibri" panose="020F0502020204030204" pitchFamily="34" charset="0"/>
              </a:rPr>
              <a:t>6- رویدادها:</a:t>
            </a:r>
            <a:endParaRPr lang="en-US" sz="4800" b="1" dirty="0">
              <a:latin typeface="Calibri" panose="020F0502020204030204" pitchFamily="34" charset="0"/>
              <a:cs typeface="Calibri" panose="020F0502020204030204" pitchFamily="34" charset="0"/>
            </a:endParaRPr>
          </a:p>
        </p:txBody>
      </p:sp>
      <p:sp>
        <p:nvSpPr>
          <p:cNvPr id="3" name="TextBox 2"/>
          <p:cNvSpPr txBox="1"/>
          <p:nvPr/>
        </p:nvSpPr>
        <p:spPr>
          <a:xfrm>
            <a:off x="783772" y="2116182"/>
            <a:ext cx="9953897" cy="584775"/>
          </a:xfrm>
          <a:prstGeom prst="rect">
            <a:avLst/>
          </a:prstGeom>
          <a:noFill/>
        </p:spPr>
        <p:txBody>
          <a:bodyPr wrap="square" rtlCol="0">
            <a:spAutoFit/>
          </a:bodyPr>
          <a:lstStyle/>
          <a:p>
            <a:pPr algn="r" rtl="1"/>
            <a:r>
              <a:rPr lang="fa-IR" sz="3200" b="1" dirty="0">
                <a:solidFill>
                  <a:schemeClr val="bg1"/>
                </a:solidFill>
                <a:latin typeface="Calibri" panose="020F0502020204030204" pitchFamily="34" charset="0"/>
                <a:cs typeface="Calibri" panose="020F0502020204030204" pitchFamily="34" charset="0"/>
              </a:rPr>
              <a:t>رویدادهای علمی-تخصصی شامل کنفرانس ها، همایش ها، سمینارها</a:t>
            </a:r>
            <a:endParaRPr lang="en-US" sz="3200" b="1" dirty="0">
              <a:solidFill>
                <a:schemeClr val="bg1"/>
              </a:solidFill>
              <a:latin typeface="Calibri" panose="020F0502020204030204" pitchFamily="34" charset="0"/>
              <a:cs typeface="Calibri" panose="020F0502020204030204" pitchFamily="34" charset="0"/>
            </a:endParaRPr>
          </a:p>
        </p:txBody>
      </p:sp>
      <p:sp>
        <p:nvSpPr>
          <p:cNvPr id="4" name="TextBox 3"/>
          <p:cNvSpPr txBox="1"/>
          <p:nvPr/>
        </p:nvSpPr>
        <p:spPr>
          <a:xfrm>
            <a:off x="7262948" y="4063961"/>
            <a:ext cx="3317966" cy="584775"/>
          </a:xfrm>
          <a:prstGeom prst="rect">
            <a:avLst/>
          </a:prstGeom>
          <a:noFill/>
        </p:spPr>
        <p:txBody>
          <a:bodyPr wrap="square" rtlCol="0">
            <a:spAutoFit/>
          </a:bodyPr>
          <a:lstStyle/>
          <a:p>
            <a:pPr algn="r" rtl="1"/>
            <a:r>
              <a:rPr lang="fa-IR" sz="3200" b="1" dirty="0">
                <a:solidFill>
                  <a:schemeClr val="bg1"/>
                </a:solidFill>
                <a:latin typeface="Calibri" panose="020F0502020204030204" pitchFamily="34" charset="0"/>
                <a:cs typeface="Calibri" panose="020F0502020204030204" pitchFamily="34" charset="0"/>
              </a:rPr>
              <a:t>رویدادها</a:t>
            </a:r>
            <a:endParaRPr lang="en-US" sz="3200" b="1" dirty="0">
              <a:solidFill>
                <a:schemeClr val="bg1"/>
              </a:solidFill>
              <a:latin typeface="Calibri" panose="020F0502020204030204" pitchFamily="34" charset="0"/>
              <a:cs typeface="Calibri" panose="020F0502020204030204" pitchFamily="34" charset="0"/>
            </a:endParaRPr>
          </a:p>
        </p:txBody>
      </p:sp>
      <p:sp>
        <p:nvSpPr>
          <p:cNvPr id="5" name="Right Brace 4"/>
          <p:cNvSpPr/>
          <p:nvPr/>
        </p:nvSpPr>
        <p:spPr>
          <a:xfrm>
            <a:off x="8530045" y="3070849"/>
            <a:ext cx="535577" cy="2612571"/>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6" name="TextBox 5"/>
          <p:cNvSpPr txBox="1"/>
          <p:nvPr/>
        </p:nvSpPr>
        <p:spPr>
          <a:xfrm>
            <a:off x="1632858" y="3291840"/>
            <a:ext cx="6988628" cy="523220"/>
          </a:xfrm>
          <a:prstGeom prst="rect">
            <a:avLst/>
          </a:prstGeom>
          <a:noFill/>
        </p:spPr>
        <p:txBody>
          <a:bodyPr wrap="square" rtlCol="0">
            <a:spAutoFit/>
          </a:bodyPr>
          <a:lstStyle/>
          <a:p>
            <a:pPr algn="r" rtl="1"/>
            <a:r>
              <a:rPr lang="fa-IR" sz="2800" b="1" dirty="0">
                <a:latin typeface="Calibri" panose="020F0502020204030204" pitchFamily="34" charset="0"/>
                <a:cs typeface="Calibri" panose="020F0502020204030204" pitchFamily="34" charset="0"/>
              </a:rPr>
              <a:t>مشاغل: </a:t>
            </a:r>
            <a:r>
              <a:rPr lang="fa-IR" sz="2800" b="1" dirty="0">
                <a:solidFill>
                  <a:schemeClr val="bg1"/>
                </a:solidFill>
                <a:latin typeface="Calibri" panose="020F0502020204030204" pitchFamily="34" charset="0"/>
                <a:cs typeface="Calibri" panose="020F0502020204030204" pitchFamily="34" charset="0"/>
              </a:rPr>
              <a:t>نیمه تخصصی و تخصصی</a:t>
            </a:r>
            <a:endParaRPr lang="en-US" sz="2800" b="1" dirty="0">
              <a:solidFill>
                <a:schemeClr val="bg1"/>
              </a:solidFill>
              <a:latin typeface="Calibri" panose="020F0502020204030204" pitchFamily="34" charset="0"/>
              <a:cs typeface="Calibri" panose="020F0502020204030204" pitchFamily="34" charset="0"/>
            </a:endParaRPr>
          </a:p>
        </p:txBody>
      </p:sp>
      <p:sp>
        <p:nvSpPr>
          <p:cNvPr id="7" name="TextBox 6"/>
          <p:cNvSpPr txBox="1"/>
          <p:nvPr/>
        </p:nvSpPr>
        <p:spPr>
          <a:xfrm>
            <a:off x="1528354" y="4911634"/>
            <a:ext cx="7001691" cy="523220"/>
          </a:xfrm>
          <a:prstGeom prst="rect">
            <a:avLst/>
          </a:prstGeom>
          <a:noFill/>
        </p:spPr>
        <p:txBody>
          <a:bodyPr wrap="square" rtlCol="0">
            <a:spAutoFit/>
          </a:bodyPr>
          <a:lstStyle/>
          <a:p>
            <a:pPr algn="r" rtl="1"/>
            <a:r>
              <a:rPr lang="fa-IR" sz="2800" b="1" dirty="0">
                <a:latin typeface="Calibri" panose="020F0502020204030204" pitchFamily="34" charset="0"/>
                <a:cs typeface="Calibri" panose="020F0502020204030204" pitchFamily="34" charset="0"/>
              </a:rPr>
              <a:t>افراد: </a:t>
            </a:r>
            <a:r>
              <a:rPr lang="fa-IR" sz="2800" b="1" dirty="0">
                <a:solidFill>
                  <a:schemeClr val="bg1"/>
                </a:solidFill>
                <a:latin typeface="Calibri" panose="020F0502020204030204" pitchFamily="34" charset="0"/>
                <a:cs typeface="Calibri" panose="020F0502020204030204" pitchFamily="34" charset="0"/>
              </a:rPr>
              <a:t>کلیه ی سطوح دانش و تخصص</a:t>
            </a:r>
            <a:endParaRPr lang="en-US" sz="28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6874647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58089" y="796836"/>
            <a:ext cx="11521440" cy="1446550"/>
          </a:xfrm>
          <a:prstGeom prst="rect">
            <a:avLst/>
          </a:prstGeom>
          <a:noFill/>
        </p:spPr>
        <p:txBody>
          <a:bodyPr wrap="square" rtlCol="0">
            <a:spAutoFit/>
          </a:bodyPr>
          <a:lstStyle/>
          <a:p>
            <a:pPr algn="r" rtl="1"/>
            <a:r>
              <a:rPr lang="fa-IR" sz="4400" b="1" dirty="0">
                <a:latin typeface="Calibri" panose="020F0502020204030204" pitchFamily="34" charset="0"/>
                <a:cs typeface="Calibri" panose="020F0502020204030204" pitchFamily="34" charset="0"/>
              </a:rPr>
              <a:t>7- رویدادهای جشنواره ها، مسابقات، المپیادها</a:t>
            </a:r>
          </a:p>
          <a:p>
            <a:pPr algn="r" rtl="1"/>
            <a:r>
              <a:rPr lang="fa-IR" sz="4400" b="1" dirty="0">
                <a:latin typeface="Calibri" panose="020F0502020204030204" pitchFamily="34" charset="0"/>
                <a:cs typeface="Calibri" panose="020F0502020204030204" pitchFamily="34" charset="0"/>
              </a:rPr>
              <a:t> و ...</a:t>
            </a:r>
            <a:endParaRPr lang="en-US" sz="4400" b="1" dirty="0">
              <a:latin typeface="Calibri" panose="020F0502020204030204" pitchFamily="34" charset="0"/>
              <a:cs typeface="Calibri" panose="020F0502020204030204" pitchFamily="34" charset="0"/>
            </a:endParaRPr>
          </a:p>
        </p:txBody>
      </p:sp>
      <p:sp>
        <p:nvSpPr>
          <p:cNvPr id="4" name="TextBox 3"/>
          <p:cNvSpPr txBox="1"/>
          <p:nvPr/>
        </p:nvSpPr>
        <p:spPr>
          <a:xfrm>
            <a:off x="4898573" y="2877919"/>
            <a:ext cx="5852160" cy="1077218"/>
          </a:xfrm>
          <a:prstGeom prst="rect">
            <a:avLst/>
          </a:prstGeom>
          <a:noFill/>
        </p:spPr>
        <p:txBody>
          <a:bodyPr wrap="square" rtlCol="0">
            <a:spAutoFit/>
          </a:bodyPr>
          <a:lstStyle/>
          <a:p>
            <a:pPr algn="r" rtl="1"/>
            <a:r>
              <a:rPr lang="fa-IR" sz="3200" b="1" dirty="0">
                <a:latin typeface="Calibri" panose="020F0502020204030204" pitchFamily="34" charset="0"/>
                <a:cs typeface="Calibri" panose="020F0502020204030204" pitchFamily="34" charset="0"/>
              </a:rPr>
              <a:t>مشاغل: </a:t>
            </a:r>
            <a:r>
              <a:rPr lang="fa-IR" sz="3200" b="1" dirty="0">
                <a:solidFill>
                  <a:schemeClr val="bg1"/>
                </a:solidFill>
                <a:latin typeface="Calibri" panose="020F0502020204030204" pitchFamily="34" charset="0"/>
                <a:cs typeface="Calibri" panose="020F0502020204030204" pitchFamily="34" charset="0"/>
              </a:rPr>
              <a:t>کاملا تخصصی و حرفه ای</a:t>
            </a:r>
          </a:p>
          <a:p>
            <a:r>
              <a:rPr lang="fa-IR" sz="3200" b="1" dirty="0">
                <a:solidFill>
                  <a:schemeClr val="bg1"/>
                </a:solidFill>
                <a:latin typeface="Calibri" panose="020F0502020204030204" pitchFamily="34" charset="0"/>
                <a:cs typeface="Calibri" panose="020F0502020204030204" pitchFamily="34" charset="0"/>
              </a:rPr>
              <a:t> </a:t>
            </a:r>
            <a:endParaRPr lang="en-US" sz="3200" b="1" dirty="0">
              <a:solidFill>
                <a:schemeClr val="bg1"/>
              </a:solidFill>
              <a:latin typeface="Calibri" panose="020F0502020204030204" pitchFamily="34" charset="0"/>
              <a:cs typeface="Calibri" panose="020F0502020204030204" pitchFamily="34" charset="0"/>
            </a:endParaRPr>
          </a:p>
        </p:txBody>
      </p:sp>
      <p:sp>
        <p:nvSpPr>
          <p:cNvPr id="3" name="TextBox 2"/>
          <p:cNvSpPr txBox="1"/>
          <p:nvPr/>
        </p:nvSpPr>
        <p:spPr>
          <a:xfrm>
            <a:off x="862149" y="4297681"/>
            <a:ext cx="9836332" cy="1077218"/>
          </a:xfrm>
          <a:prstGeom prst="rect">
            <a:avLst/>
          </a:prstGeom>
          <a:noFill/>
        </p:spPr>
        <p:txBody>
          <a:bodyPr wrap="square" rtlCol="0">
            <a:spAutoFit/>
          </a:bodyPr>
          <a:lstStyle/>
          <a:p>
            <a:pPr algn="r" rtl="1"/>
            <a:r>
              <a:rPr lang="fa-IR" sz="3200" b="1" dirty="0">
                <a:latin typeface="Calibri" panose="020F0502020204030204" pitchFamily="34" charset="0"/>
                <a:cs typeface="Calibri" panose="020F0502020204030204" pitchFamily="34" charset="0"/>
              </a:rPr>
              <a:t>افراد: </a:t>
            </a:r>
            <a:r>
              <a:rPr lang="fa-IR" sz="3200" b="1" dirty="0">
                <a:solidFill>
                  <a:schemeClr val="bg1"/>
                </a:solidFill>
                <a:latin typeface="Calibri" panose="020F0502020204030204" pitchFamily="34" charset="0"/>
                <a:cs typeface="Calibri" panose="020F0502020204030204" pitchFamily="34" charset="0"/>
              </a:rPr>
              <a:t>دارای سطح بسیار بالایی از دانش و تخصص و همچنین دارای ویژگی های نخبگی و خبرگی</a:t>
            </a:r>
            <a:endParaRPr lang="en-US" sz="32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187346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16844"/>
            <a:ext cx="10580914" cy="769441"/>
          </a:xfrm>
          <a:prstGeom prst="rect">
            <a:avLst/>
          </a:prstGeom>
          <a:noFill/>
        </p:spPr>
        <p:txBody>
          <a:bodyPr wrap="square" rtlCol="0">
            <a:spAutoFit/>
          </a:bodyPr>
          <a:lstStyle/>
          <a:p>
            <a:pPr algn="r" rtl="1"/>
            <a:r>
              <a:rPr lang="fa-IR" sz="4400" b="1" dirty="0">
                <a:latin typeface="Calibri" panose="020F0502020204030204" pitchFamily="34" charset="0"/>
                <a:cs typeface="Calibri" panose="020F0502020204030204" pitchFamily="34" charset="0"/>
              </a:rPr>
              <a:t>8- نمایشگاه های بین المللی تخصصی و حرفه ای:</a:t>
            </a:r>
            <a:endParaRPr lang="en-US" sz="4400" b="1" dirty="0">
              <a:latin typeface="Calibri" panose="020F0502020204030204" pitchFamily="34" charset="0"/>
              <a:cs typeface="Calibri" panose="020F0502020204030204" pitchFamily="34" charset="0"/>
            </a:endParaRPr>
          </a:p>
        </p:txBody>
      </p:sp>
      <p:sp>
        <p:nvSpPr>
          <p:cNvPr id="3" name="TextBox 2"/>
          <p:cNvSpPr txBox="1"/>
          <p:nvPr/>
        </p:nvSpPr>
        <p:spPr>
          <a:xfrm>
            <a:off x="3487783" y="2405541"/>
            <a:ext cx="6701246" cy="584775"/>
          </a:xfrm>
          <a:prstGeom prst="rect">
            <a:avLst/>
          </a:prstGeom>
          <a:noFill/>
        </p:spPr>
        <p:txBody>
          <a:bodyPr wrap="square" rtlCol="0">
            <a:spAutoFit/>
          </a:bodyPr>
          <a:lstStyle/>
          <a:p>
            <a:pPr algn="r" rtl="1"/>
            <a:r>
              <a:rPr lang="fa-IR" sz="3200" b="1" dirty="0">
                <a:latin typeface="Calibri" panose="020F0502020204030204" pitchFamily="34" charset="0"/>
                <a:cs typeface="Calibri" panose="020F0502020204030204" pitchFamily="34" charset="0"/>
              </a:rPr>
              <a:t>مشاغل: </a:t>
            </a:r>
            <a:r>
              <a:rPr lang="fa-IR" sz="3200" b="1" dirty="0">
                <a:solidFill>
                  <a:schemeClr val="bg1"/>
                </a:solidFill>
                <a:latin typeface="Calibri" panose="020F0502020204030204" pitchFamily="34" charset="0"/>
                <a:cs typeface="Calibri" panose="020F0502020204030204" pitchFamily="34" charset="0"/>
              </a:rPr>
              <a:t>نیمه تخصصی و تخصصی</a:t>
            </a:r>
            <a:endParaRPr lang="en-US" sz="3200" b="1" dirty="0">
              <a:latin typeface="Calibri" panose="020F0502020204030204" pitchFamily="34" charset="0"/>
              <a:cs typeface="Calibri" panose="020F0502020204030204" pitchFamily="34" charset="0"/>
            </a:endParaRPr>
          </a:p>
        </p:txBody>
      </p:sp>
      <p:sp>
        <p:nvSpPr>
          <p:cNvPr id="4" name="TextBox 3"/>
          <p:cNvSpPr txBox="1"/>
          <p:nvPr/>
        </p:nvSpPr>
        <p:spPr>
          <a:xfrm>
            <a:off x="692332" y="3474719"/>
            <a:ext cx="9496697" cy="1077218"/>
          </a:xfrm>
          <a:prstGeom prst="rect">
            <a:avLst/>
          </a:prstGeom>
          <a:noFill/>
        </p:spPr>
        <p:txBody>
          <a:bodyPr wrap="square" rtlCol="0">
            <a:spAutoFit/>
          </a:bodyPr>
          <a:lstStyle/>
          <a:p>
            <a:pPr algn="r" rtl="1"/>
            <a:r>
              <a:rPr lang="fa-IR" sz="3200" b="1" dirty="0">
                <a:latin typeface="Calibri" panose="020F0502020204030204" pitchFamily="34" charset="0"/>
                <a:cs typeface="Calibri" panose="020F0502020204030204" pitchFamily="34" charset="0"/>
              </a:rPr>
              <a:t>افراد: </a:t>
            </a:r>
            <a:r>
              <a:rPr lang="fa-IR" sz="3200" b="1" dirty="0">
                <a:solidFill>
                  <a:schemeClr val="bg1"/>
                </a:solidFill>
                <a:latin typeface="Calibri" panose="020F0502020204030204" pitchFamily="34" charset="0"/>
                <a:cs typeface="Calibri" panose="020F0502020204030204" pitchFamily="34" charset="0"/>
              </a:rPr>
              <a:t>طیف گسترده ای از افراد از کمترین دانش و تخصص تا بالاترین سطح دانش و تخصص</a:t>
            </a:r>
            <a:endParaRPr lang="en-US" sz="3200" b="1" dirty="0">
              <a:latin typeface="Calibri" panose="020F0502020204030204" pitchFamily="34" charset="0"/>
              <a:cs typeface="Calibri" panose="020F0502020204030204" pitchFamily="34" charset="0"/>
            </a:endParaRPr>
          </a:p>
        </p:txBody>
      </p:sp>
      <p:sp>
        <p:nvSpPr>
          <p:cNvPr id="5" name="TextBox 4"/>
          <p:cNvSpPr txBox="1"/>
          <p:nvPr/>
        </p:nvSpPr>
        <p:spPr>
          <a:xfrm>
            <a:off x="4441372" y="5036340"/>
            <a:ext cx="5695405" cy="584775"/>
          </a:xfrm>
          <a:prstGeom prst="rect">
            <a:avLst/>
          </a:prstGeom>
          <a:noFill/>
        </p:spPr>
        <p:txBody>
          <a:bodyPr wrap="square" rtlCol="0">
            <a:spAutoFit/>
          </a:bodyPr>
          <a:lstStyle/>
          <a:p>
            <a:pPr algn="r" rtl="1"/>
            <a:r>
              <a:rPr lang="fa-IR" sz="3200" b="1" dirty="0">
                <a:latin typeface="Calibri" panose="020F0502020204030204" pitchFamily="34" charset="0"/>
                <a:cs typeface="Calibri" panose="020F0502020204030204" pitchFamily="34" charset="0"/>
              </a:rPr>
              <a:t>سازمان: </a:t>
            </a:r>
            <a:r>
              <a:rPr lang="fa-IR" sz="3200" b="1" dirty="0">
                <a:solidFill>
                  <a:schemeClr val="bg1"/>
                </a:solidFill>
                <a:latin typeface="Calibri" panose="020F0502020204030204" pitchFamily="34" charset="0"/>
                <a:cs typeface="Calibri" panose="020F0502020204030204" pitchFamily="34" charset="0"/>
              </a:rPr>
              <a:t>دارای برند معتبر</a:t>
            </a:r>
            <a:endParaRPr lang="en-US" sz="32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230935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66160" y="818327"/>
            <a:ext cx="6923314" cy="830997"/>
          </a:xfrm>
          <a:prstGeom prst="rect">
            <a:avLst/>
          </a:prstGeom>
          <a:noFill/>
        </p:spPr>
        <p:txBody>
          <a:bodyPr wrap="square" rtlCol="0">
            <a:spAutoFit/>
          </a:bodyPr>
          <a:lstStyle/>
          <a:p>
            <a:pPr algn="r" rtl="1"/>
            <a:r>
              <a:rPr lang="fa-IR" sz="4800" b="1" dirty="0">
                <a:latin typeface="Calibri" panose="020F0502020204030204" pitchFamily="34" charset="0"/>
                <a:cs typeface="Calibri" panose="020F0502020204030204" pitchFamily="34" charset="0"/>
              </a:rPr>
              <a:t>9- نشریات تخصصی کاریابی:</a:t>
            </a:r>
            <a:endParaRPr lang="en-US" sz="4800" b="1" dirty="0">
              <a:latin typeface="Calibri" panose="020F0502020204030204" pitchFamily="34" charset="0"/>
              <a:cs typeface="Calibri" panose="020F0502020204030204" pitchFamily="34" charset="0"/>
            </a:endParaRPr>
          </a:p>
        </p:txBody>
      </p:sp>
      <p:sp>
        <p:nvSpPr>
          <p:cNvPr id="3" name="TextBox 2"/>
          <p:cNvSpPr txBox="1"/>
          <p:nvPr/>
        </p:nvSpPr>
        <p:spPr>
          <a:xfrm>
            <a:off x="2142308" y="2464841"/>
            <a:ext cx="8347166" cy="584775"/>
          </a:xfrm>
          <a:prstGeom prst="rect">
            <a:avLst/>
          </a:prstGeom>
          <a:noFill/>
        </p:spPr>
        <p:txBody>
          <a:bodyPr wrap="square" rtlCol="0">
            <a:spAutoFit/>
          </a:bodyPr>
          <a:lstStyle/>
          <a:p>
            <a:pPr algn="r" rtl="1"/>
            <a:r>
              <a:rPr lang="fa-IR" sz="3200" b="1" dirty="0">
                <a:latin typeface="Calibri" panose="020F0502020204030204" pitchFamily="34" charset="0"/>
                <a:cs typeface="Calibri" panose="020F0502020204030204" pitchFamily="34" charset="0"/>
              </a:rPr>
              <a:t>مشاغل: </a:t>
            </a:r>
            <a:r>
              <a:rPr lang="fa-IR" sz="3200" b="1" dirty="0">
                <a:solidFill>
                  <a:schemeClr val="bg1"/>
                </a:solidFill>
                <a:latin typeface="Calibri" panose="020F0502020204030204" pitchFamily="34" charset="0"/>
                <a:cs typeface="Calibri" panose="020F0502020204030204" pitchFamily="34" charset="0"/>
              </a:rPr>
              <a:t>نیمه تخصصی و یا غیرتخصصی</a:t>
            </a:r>
            <a:endParaRPr lang="en-US" sz="3200" b="1" dirty="0">
              <a:latin typeface="Calibri" panose="020F0502020204030204" pitchFamily="34" charset="0"/>
              <a:cs typeface="Calibri" panose="020F0502020204030204" pitchFamily="34" charset="0"/>
            </a:endParaRPr>
          </a:p>
        </p:txBody>
      </p:sp>
      <p:sp>
        <p:nvSpPr>
          <p:cNvPr id="4" name="TextBox 3"/>
          <p:cNvSpPr txBox="1"/>
          <p:nvPr/>
        </p:nvSpPr>
        <p:spPr>
          <a:xfrm>
            <a:off x="1763486" y="3892731"/>
            <a:ext cx="8725988" cy="584775"/>
          </a:xfrm>
          <a:prstGeom prst="rect">
            <a:avLst/>
          </a:prstGeom>
          <a:noFill/>
        </p:spPr>
        <p:txBody>
          <a:bodyPr wrap="square" rtlCol="0">
            <a:spAutoFit/>
          </a:bodyPr>
          <a:lstStyle/>
          <a:p>
            <a:pPr algn="r" rtl="1"/>
            <a:r>
              <a:rPr lang="fa-IR" sz="3200" b="1" dirty="0">
                <a:latin typeface="Calibri" panose="020F0502020204030204" pitchFamily="34" charset="0"/>
                <a:cs typeface="Calibri" panose="020F0502020204030204" pitchFamily="34" charset="0"/>
              </a:rPr>
              <a:t>افراد: </a:t>
            </a:r>
            <a:r>
              <a:rPr lang="fa-IR" sz="3200" b="1" dirty="0">
                <a:solidFill>
                  <a:schemeClr val="bg1"/>
                </a:solidFill>
                <a:latin typeface="Calibri" panose="020F0502020204030204" pitchFamily="34" charset="0"/>
                <a:cs typeface="Calibri" panose="020F0502020204030204" pitchFamily="34" charset="0"/>
              </a:rPr>
              <a:t>غیرمتخصص تا سطوح متوسطی از دانش یا مهارت</a:t>
            </a:r>
            <a:endParaRPr lang="en-US" sz="3200" b="1" dirty="0">
              <a:latin typeface="Calibri" panose="020F0502020204030204" pitchFamily="34" charset="0"/>
              <a:cs typeface="Calibri" panose="020F0502020204030204" pitchFamily="34" charset="0"/>
            </a:endParaRPr>
          </a:p>
        </p:txBody>
      </p:sp>
      <p:sp>
        <p:nvSpPr>
          <p:cNvPr id="5" name="5-Point Star 4"/>
          <p:cNvSpPr/>
          <p:nvPr/>
        </p:nvSpPr>
        <p:spPr>
          <a:xfrm>
            <a:off x="9836331" y="5161631"/>
            <a:ext cx="653143" cy="718457"/>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dirty="0"/>
          </a:p>
        </p:txBody>
      </p:sp>
      <p:sp>
        <p:nvSpPr>
          <p:cNvPr id="6" name="TextBox 5"/>
          <p:cNvSpPr txBox="1"/>
          <p:nvPr/>
        </p:nvSpPr>
        <p:spPr>
          <a:xfrm>
            <a:off x="679269" y="5244046"/>
            <a:ext cx="9052561" cy="523220"/>
          </a:xfrm>
          <a:prstGeom prst="rect">
            <a:avLst/>
          </a:prstGeom>
          <a:noFill/>
        </p:spPr>
        <p:txBody>
          <a:bodyPr wrap="square" rtlCol="0">
            <a:spAutoFit/>
          </a:bodyPr>
          <a:lstStyle/>
          <a:p>
            <a:pPr algn="r" rtl="1"/>
            <a:r>
              <a:rPr lang="fa-IR" sz="2800" b="1" dirty="0">
                <a:solidFill>
                  <a:schemeClr val="accent1">
                    <a:lumMod val="40000"/>
                    <a:lumOff val="60000"/>
                  </a:schemeClr>
                </a:solidFill>
                <a:latin typeface="Calibri" panose="020F0502020204030204" pitchFamily="34" charset="0"/>
                <a:cs typeface="Calibri" panose="020F0502020204030204" pitchFamily="34" charset="0"/>
              </a:rPr>
              <a:t>اغلب مناسب برای مشاغل مهارت محور است تا مشاغل تخصص محور</a:t>
            </a:r>
            <a:r>
              <a:rPr lang="en-US" sz="2800" b="1" dirty="0">
                <a:solidFill>
                  <a:schemeClr val="accent1">
                    <a:lumMod val="40000"/>
                    <a:lumOff val="60000"/>
                  </a:schemeClr>
                </a:solidFill>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402461543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68880" y="850165"/>
            <a:ext cx="8216537" cy="830997"/>
          </a:xfrm>
          <a:prstGeom prst="rect">
            <a:avLst/>
          </a:prstGeom>
          <a:noFill/>
        </p:spPr>
        <p:txBody>
          <a:bodyPr wrap="square" rtlCol="0">
            <a:spAutoFit/>
          </a:bodyPr>
          <a:lstStyle/>
          <a:p>
            <a:pPr algn="r" rtl="1"/>
            <a:r>
              <a:rPr lang="fa-IR" sz="4800" b="1" dirty="0">
                <a:latin typeface="Calibri" panose="020F0502020204030204" pitchFamily="34" charset="0"/>
                <a:cs typeface="Calibri" panose="020F0502020204030204" pitchFamily="34" charset="0"/>
              </a:rPr>
              <a:t>10- شرکت های کاریابی تخصصی:</a:t>
            </a:r>
            <a:endParaRPr lang="en-US" sz="4800" b="1" dirty="0">
              <a:latin typeface="Calibri" panose="020F0502020204030204" pitchFamily="34" charset="0"/>
              <a:cs typeface="Calibri" panose="020F0502020204030204" pitchFamily="34" charset="0"/>
            </a:endParaRPr>
          </a:p>
        </p:txBody>
      </p:sp>
      <p:sp>
        <p:nvSpPr>
          <p:cNvPr id="3" name="TextBox 2"/>
          <p:cNvSpPr txBox="1"/>
          <p:nvPr/>
        </p:nvSpPr>
        <p:spPr>
          <a:xfrm>
            <a:off x="1221376" y="2116183"/>
            <a:ext cx="9313817" cy="584775"/>
          </a:xfrm>
          <a:prstGeom prst="rect">
            <a:avLst/>
          </a:prstGeom>
          <a:noFill/>
        </p:spPr>
        <p:txBody>
          <a:bodyPr wrap="square" rtlCol="0">
            <a:spAutoFit/>
          </a:bodyPr>
          <a:lstStyle/>
          <a:p>
            <a:pPr algn="r" rtl="1"/>
            <a:r>
              <a:rPr lang="fa-IR" sz="3200" b="1" dirty="0">
                <a:solidFill>
                  <a:schemeClr val="bg1"/>
                </a:solidFill>
                <a:latin typeface="Calibri" panose="020F0502020204030204" pitchFamily="34" charset="0"/>
                <a:cs typeface="Calibri" panose="020F0502020204030204" pitchFamily="34" charset="0"/>
              </a:rPr>
              <a:t>وظیفه ی کارمندیابی و ارزیابی صلاحیت متقاضیان را بر عهده دارند.</a:t>
            </a:r>
            <a:endParaRPr lang="en-US" sz="3200" b="1" dirty="0">
              <a:solidFill>
                <a:schemeClr val="bg1"/>
              </a:solidFill>
              <a:latin typeface="Calibri" panose="020F0502020204030204" pitchFamily="34" charset="0"/>
              <a:cs typeface="Calibri" panose="020F0502020204030204" pitchFamily="34" charset="0"/>
            </a:endParaRPr>
          </a:p>
        </p:txBody>
      </p:sp>
      <p:sp>
        <p:nvSpPr>
          <p:cNvPr id="4" name="TextBox 3"/>
          <p:cNvSpPr txBox="1"/>
          <p:nvPr/>
        </p:nvSpPr>
        <p:spPr>
          <a:xfrm>
            <a:off x="1071154" y="3043646"/>
            <a:ext cx="9614263" cy="1077218"/>
          </a:xfrm>
          <a:prstGeom prst="rect">
            <a:avLst/>
          </a:prstGeom>
          <a:noFill/>
        </p:spPr>
        <p:txBody>
          <a:bodyPr wrap="square" rtlCol="0">
            <a:spAutoFit/>
          </a:bodyPr>
          <a:lstStyle/>
          <a:p>
            <a:pPr algn="r" rtl="1"/>
            <a:r>
              <a:rPr lang="fa-IR" sz="3200" b="1" dirty="0">
                <a:latin typeface="Calibri" panose="020F0502020204030204" pitchFamily="34" charset="0"/>
                <a:cs typeface="Calibri" panose="020F0502020204030204" pitchFamily="34" charset="0"/>
              </a:rPr>
              <a:t>مشاغل: </a:t>
            </a:r>
            <a:r>
              <a:rPr lang="fa-IR" sz="3200" b="1" dirty="0">
                <a:solidFill>
                  <a:schemeClr val="bg1"/>
                </a:solidFill>
                <a:latin typeface="Calibri" panose="020F0502020204030204" pitchFamily="34" charset="0"/>
                <a:cs typeface="Calibri" panose="020F0502020204030204" pitchFamily="34" charset="0"/>
              </a:rPr>
              <a:t>کلیه مشاغل، اما برای مشاغل نیمه تخصصی و تخصصی و حرفه ای مناسب و اثربخش تر است.</a:t>
            </a:r>
            <a:endParaRPr lang="en-US" sz="3200" b="1" dirty="0">
              <a:latin typeface="Calibri" panose="020F0502020204030204" pitchFamily="34" charset="0"/>
              <a:cs typeface="Calibri" panose="020F0502020204030204" pitchFamily="34" charset="0"/>
            </a:endParaRPr>
          </a:p>
        </p:txBody>
      </p:sp>
      <p:sp>
        <p:nvSpPr>
          <p:cNvPr id="5" name="TextBox 4"/>
          <p:cNvSpPr txBox="1"/>
          <p:nvPr/>
        </p:nvSpPr>
        <p:spPr>
          <a:xfrm>
            <a:off x="1946366" y="4637313"/>
            <a:ext cx="8739051" cy="584775"/>
          </a:xfrm>
          <a:prstGeom prst="rect">
            <a:avLst/>
          </a:prstGeom>
          <a:noFill/>
        </p:spPr>
        <p:txBody>
          <a:bodyPr wrap="square" rtlCol="0">
            <a:spAutoFit/>
          </a:bodyPr>
          <a:lstStyle/>
          <a:p>
            <a:pPr algn="r" rtl="1"/>
            <a:r>
              <a:rPr lang="fa-IR" sz="3200" b="1" dirty="0">
                <a:latin typeface="Calibri" panose="020F0502020204030204" pitchFamily="34" charset="0"/>
                <a:cs typeface="Calibri" panose="020F0502020204030204" pitchFamily="34" charset="0"/>
              </a:rPr>
              <a:t>افراد: </a:t>
            </a:r>
            <a:r>
              <a:rPr lang="fa-IR" sz="3200" b="1" dirty="0">
                <a:solidFill>
                  <a:schemeClr val="bg1"/>
                </a:solidFill>
                <a:latin typeface="Calibri" panose="020F0502020204030204" pitchFamily="34" charset="0"/>
                <a:cs typeface="Calibri" panose="020F0502020204030204" pitchFamily="34" charset="0"/>
              </a:rPr>
              <a:t>از سطح متوسط و بالاتر در دانش و تخصص</a:t>
            </a:r>
            <a:endParaRPr lang="en-US" sz="32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6046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62102" y="914399"/>
            <a:ext cx="6688183" cy="830997"/>
          </a:xfrm>
          <a:prstGeom prst="rect">
            <a:avLst/>
          </a:prstGeom>
          <a:noFill/>
        </p:spPr>
        <p:txBody>
          <a:bodyPr wrap="square" rtlCol="0">
            <a:spAutoFit/>
          </a:bodyPr>
          <a:lstStyle/>
          <a:p>
            <a:pPr algn="r" rtl="1"/>
            <a:r>
              <a:rPr lang="fa-IR" sz="4800" b="1" dirty="0">
                <a:latin typeface="Calibri" panose="020F0502020204030204" pitchFamily="34" charset="0"/>
                <a:cs typeface="Calibri" panose="020F0502020204030204" pitchFamily="34" charset="0"/>
              </a:rPr>
              <a:t>11- دفاتر کاریابی دولتی:</a:t>
            </a:r>
            <a:endParaRPr lang="en-US" sz="4800" b="1" dirty="0">
              <a:latin typeface="Calibri" panose="020F0502020204030204" pitchFamily="34" charset="0"/>
              <a:cs typeface="Calibri" panose="020F0502020204030204" pitchFamily="34" charset="0"/>
            </a:endParaRPr>
          </a:p>
        </p:txBody>
      </p:sp>
      <p:sp>
        <p:nvSpPr>
          <p:cNvPr id="3" name="TextBox 2"/>
          <p:cNvSpPr txBox="1"/>
          <p:nvPr/>
        </p:nvSpPr>
        <p:spPr>
          <a:xfrm>
            <a:off x="1214847" y="2442754"/>
            <a:ext cx="9392194" cy="584775"/>
          </a:xfrm>
          <a:prstGeom prst="rect">
            <a:avLst/>
          </a:prstGeom>
          <a:noFill/>
        </p:spPr>
        <p:txBody>
          <a:bodyPr wrap="square" rtlCol="0">
            <a:spAutoFit/>
          </a:bodyPr>
          <a:lstStyle/>
          <a:p>
            <a:pPr algn="r" rtl="1"/>
            <a:r>
              <a:rPr lang="fa-IR" sz="3200" b="1" dirty="0">
                <a:latin typeface="Calibri" panose="020F0502020204030204" pitchFamily="34" charset="0"/>
                <a:cs typeface="Calibri" panose="020F0502020204030204" pitchFamily="34" charset="0"/>
              </a:rPr>
              <a:t>مشاغل: </a:t>
            </a:r>
            <a:r>
              <a:rPr lang="fa-IR" sz="3200" b="1" dirty="0">
                <a:solidFill>
                  <a:schemeClr val="bg1"/>
                </a:solidFill>
                <a:latin typeface="Calibri" panose="020F0502020204030204" pitchFamily="34" charset="0"/>
                <a:cs typeface="Calibri" panose="020F0502020204030204" pitchFamily="34" charset="0"/>
              </a:rPr>
              <a:t>مهارت محور که به سطح دانش کمتری نیاز داشته باشند.</a:t>
            </a:r>
            <a:endParaRPr lang="en-US" sz="3200" b="1" dirty="0">
              <a:latin typeface="Calibri" panose="020F0502020204030204" pitchFamily="34" charset="0"/>
              <a:cs typeface="Calibri" panose="020F0502020204030204" pitchFamily="34" charset="0"/>
            </a:endParaRPr>
          </a:p>
        </p:txBody>
      </p:sp>
      <p:sp>
        <p:nvSpPr>
          <p:cNvPr id="4" name="TextBox 3"/>
          <p:cNvSpPr txBox="1"/>
          <p:nvPr/>
        </p:nvSpPr>
        <p:spPr>
          <a:xfrm>
            <a:off x="1436914" y="3735977"/>
            <a:ext cx="9170127" cy="584775"/>
          </a:xfrm>
          <a:prstGeom prst="rect">
            <a:avLst/>
          </a:prstGeom>
          <a:noFill/>
        </p:spPr>
        <p:txBody>
          <a:bodyPr wrap="square" rtlCol="0">
            <a:spAutoFit/>
          </a:bodyPr>
          <a:lstStyle/>
          <a:p>
            <a:pPr algn="r" rtl="1"/>
            <a:r>
              <a:rPr lang="fa-IR" sz="3200" b="1" dirty="0">
                <a:latin typeface="Calibri" panose="020F0502020204030204" pitchFamily="34" charset="0"/>
                <a:cs typeface="Calibri" panose="020F0502020204030204" pitchFamily="34" charset="0"/>
              </a:rPr>
              <a:t>افراد: </a:t>
            </a:r>
            <a:r>
              <a:rPr lang="fa-IR" sz="3200" b="1" dirty="0">
                <a:solidFill>
                  <a:schemeClr val="bg1"/>
                </a:solidFill>
                <a:latin typeface="Calibri" panose="020F0502020204030204" pitchFamily="34" charset="0"/>
                <a:cs typeface="Calibri" panose="020F0502020204030204" pitchFamily="34" charset="0"/>
              </a:rPr>
              <a:t>از سطح پایین تا سطح بسیار خبره در مهارت های شغلی</a:t>
            </a:r>
            <a:endParaRPr lang="en-US" sz="32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7028521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5760" y="966652"/>
            <a:ext cx="10254343" cy="769441"/>
          </a:xfrm>
          <a:prstGeom prst="rect">
            <a:avLst/>
          </a:prstGeom>
          <a:noFill/>
        </p:spPr>
        <p:txBody>
          <a:bodyPr wrap="square" rtlCol="0">
            <a:spAutoFit/>
          </a:bodyPr>
          <a:lstStyle/>
          <a:p>
            <a:pPr algn="r" rtl="1"/>
            <a:r>
              <a:rPr lang="fa-IR" sz="4400" b="1" dirty="0">
                <a:latin typeface="Calibri" panose="020F0502020204030204" pitchFamily="34" charset="0"/>
                <a:cs typeface="Calibri" panose="020F0502020204030204" pitchFamily="34" charset="0"/>
              </a:rPr>
              <a:t>12- بانک های اطلاعاتی و سایت های کارمندیابی:</a:t>
            </a:r>
            <a:endParaRPr lang="en-US" sz="4400" b="1" dirty="0">
              <a:latin typeface="Calibri" panose="020F0502020204030204" pitchFamily="34" charset="0"/>
              <a:cs typeface="Calibri" panose="020F0502020204030204" pitchFamily="34" charset="0"/>
            </a:endParaRPr>
          </a:p>
        </p:txBody>
      </p:sp>
      <p:sp>
        <p:nvSpPr>
          <p:cNvPr id="3" name="TextBox 2"/>
          <p:cNvSpPr txBox="1"/>
          <p:nvPr/>
        </p:nvSpPr>
        <p:spPr>
          <a:xfrm>
            <a:off x="3749041" y="2752223"/>
            <a:ext cx="6714309" cy="584775"/>
          </a:xfrm>
          <a:prstGeom prst="rect">
            <a:avLst/>
          </a:prstGeom>
          <a:noFill/>
        </p:spPr>
        <p:txBody>
          <a:bodyPr wrap="square" rtlCol="0">
            <a:spAutoFit/>
          </a:bodyPr>
          <a:lstStyle/>
          <a:p>
            <a:pPr algn="r" rtl="1"/>
            <a:r>
              <a:rPr lang="fa-IR" sz="3200" b="1" dirty="0">
                <a:latin typeface="Calibri" panose="020F0502020204030204" pitchFamily="34" charset="0"/>
                <a:cs typeface="Calibri" panose="020F0502020204030204" pitchFamily="34" charset="0"/>
              </a:rPr>
              <a:t>مشاغل: </a:t>
            </a:r>
            <a:r>
              <a:rPr lang="fa-IR" sz="3200" b="1" dirty="0">
                <a:solidFill>
                  <a:schemeClr val="bg1"/>
                </a:solidFill>
                <a:latin typeface="Calibri" panose="020F0502020204030204" pitchFamily="34" charset="0"/>
                <a:cs typeface="Calibri" panose="020F0502020204030204" pitchFamily="34" charset="0"/>
              </a:rPr>
              <a:t>نیمه تخصصی و تخصصی</a:t>
            </a:r>
            <a:endParaRPr lang="en-US" sz="3200" b="1" dirty="0">
              <a:latin typeface="Calibri" panose="020F0502020204030204" pitchFamily="34" charset="0"/>
              <a:cs typeface="Calibri" panose="020F0502020204030204" pitchFamily="34" charset="0"/>
            </a:endParaRPr>
          </a:p>
        </p:txBody>
      </p:sp>
      <p:sp>
        <p:nvSpPr>
          <p:cNvPr id="4" name="TextBox 3"/>
          <p:cNvSpPr txBox="1"/>
          <p:nvPr/>
        </p:nvSpPr>
        <p:spPr>
          <a:xfrm>
            <a:off x="2873830" y="4219303"/>
            <a:ext cx="7589520" cy="584775"/>
          </a:xfrm>
          <a:prstGeom prst="rect">
            <a:avLst/>
          </a:prstGeom>
          <a:noFill/>
        </p:spPr>
        <p:txBody>
          <a:bodyPr wrap="square" rtlCol="0">
            <a:spAutoFit/>
          </a:bodyPr>
          <a:lstStyle/>
          <a:p>
            <a:pPr algn="r" rtl="1"/>
            <a:r>
              <a:rPr lang="fa-IR" sz="3200" b="1" dirty="0">
                <a:latin typeface="Calibri" panose="020F0502020204030204" pitchFamily="34" charset="0"/>
                <a:cs typeface="Calibri" panose="020F0502020204030204" pitchFamily="34" charset="0"/>
              </a:rPr>
              <a:t>افراد: </a:t>
            </a:r>
            <a:r>
              <a:rPr lang="fa-IR" sz="3200" b="1" dirty="0">
                <a:solidFill>
                  <a:schemeClr val="bg1"/>
                </a:solidFill>
                <a:latin typeface="Calibri" panose="020F0502020204030204" pitchFamily="34" charset="0"/>
                <a:cs typeface="Calibri" panose="020F0502020204030204" pitchFamily="34" charset="0"/>
              </a:rPr>
              <a:t>از سطح متوسط و بالاتر در تخصص و دانش</a:t>
            </a:r>
            <a:endParaRPr lang="en-US" sz="32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9065802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493622" y="888274"/>
            <a:ext cx="6113417" cy="830997"/>
          </a:xfrm>
          <a:prstGeom prst="rect">
            <a:avLst/>
          </a:prstGeom>
          <a:noFill/>
        </p:spPr>
        <p:txBody>
          <a:bodyPr wrap="square" rtlCol="0">
            <a:spAutoFit/>
          </a:bodyPr>
          <a:lstStyle/>
          <a:p>
            <a:pPr algn="r" rtl="1"/>
            <a:r>
              <a:rPr lang="fa-IR" sz="4800" b="1" dirty="0">
                <a:latin typeface="Calibri" panose="020F0502020204030204" pitchFamily="34" charset="0"/>
                <a:cs typeface="Calibri" panose="020F0502020204030204" pitchFamily="34" charset="0"/>
              </a:rPr>
              <a:t>13- شبکه های اجتماعی:</a:t>
            </a:r>
            <a:endParaRPr lang="en-US" sz="4800" b="1" dirty="0">
              <a:latin typeface="Calibri" panose="020F0502020204030204" pitchFamily="34" charset="0"/>
              <a:cs typeface="Calibri" panose="020F0502020204030204" pitchFamily="34" charset="0"/>
            </a:endParaRPr>
          </a:p>
        </p:txBody>
      </p:sp>
      <p:sp>
        <p:nvSpPr>
          <p:cNvPr id="3" name="TextBox 2"/>
          <p:cNvSpPr txBox="1"/>
          <p:nvPr/>
        </p:nvSpPr>
        <p:spPr>
          <a:xfrm>
            <a:off x="5669279" y="3023944"/>
            <a:ext cx="5316583" cy="584775"/>
          </a:xfrm>
          <a:prstGeom prst="rect">
            <a:avLst/>
          </a:prstGeom>
          <a:noFill/>
        </p:spPr>
        <p:txBody>
          <a:bodyPr wrap="square" rtlCol="0">
            <a:spAutoFit/>
          </a:bodyPr>
          <a:lstStyle/>
          <a:p>
            <a:pPr algn="r" rtl="1"/>
            <a:r>
              <a:rPr lang="fa-IR" sz="3200" b="1" dirty="0">
                <a:latin typeface="Calibri" panose="020F0502020204030204" pitchFamily="34" charset="0"/>
                <a:cs typeface="Calibri" panose="020F0502020204030204" pitchFamily="34" charset="0"/>
              </a:rPr>
              <a:t>مشاغل: </a:t>
            </a:r>
            <a:r>
              <a:rPr lang="fa-IR" sz="3200" b="1" dirty="0">
                <a:solidFill>
                  <a:schemeClr val="bg1"/>
                </a:solidFill>
                <a:latin typeface="Calibri" panose="020F0502020204030204" pitchFamily="34" charset="0"/>
                <a:cs typeface="Calibri" panose="020F0502020204030204" pitchFamily="34" charset="0"/>
              </a:rPr>
              <a:t>نیمه تخصصی و تخصصی</a:t>
            </a:r>
            <a:endParaRPr lang="en-US" sz="3200" b="1" dirty="0">
              <a:latin typeface="Calibri" panose="020F0502020204030204" pitchFamily="34" charset="0"/>
              <a:cs typeface="Calibri" panose="020F0502020204030204" pitchFamily="34" charset="0"/>
            </a:endParaRPr>
          </a:p>
        </p:txBody>
      </p:sp>
      <p:sp>
        <p:nvSpPr>
          <p:cNvPr id="4" name="TextBox 3"/>
          <p:cNvSpPr txBox="1"/>
          <p:nvPr/>
        </p:nvSpPr>
        <p:spPr>
          <a:xfrm>
            <a:off x="4493622" y="4127864"/>
            <a:ext cx="6492240" cy="584775"/>
          </a:xfrm>
          <a:prstGeom prst="rect">
            <a:avLst/>
          </a:prstGeom>
          <a:noFill/>
        </p:spPr>
        <p:txBody>
          <a:bodyPr wrap="square" rtlCol="0">
            <a:spAutoFit/>
          </a:bodyPr>
          <a:lstStyle/>
          <a:p>
            <a:pPr algn="r" rtl="1"/>
            <a:r>
              <a:rPr lang="fa-IR" sz="3200" b="1" dirty="0">
                <a:latin typeface="Calibri" panose="020F0502020204030204" pitchFamily="34" charset="0"/>
                <a:cs typeface="Calibri" panose="020F0502020204030204" pitchFamily="34" charset="0"/>
              </a:rPr>
              <a:t>افراد: </a:t>
            </a:r>
            <a:r>
              <a:rPr lang="fa-IR" sz="3200" b="1" dirty="0">
                <a:solidFill>
                  <a:schemeClr val="bg1"/>
                </a:solidFill>
                <a:latin typeface="Calibri" panose="020F0502020204030204" pitchFamily="34" charset="0"/>
                <a:cs typeface="Calibri" panose="020F0502020204030204" pitchFamily="34" charset="0"/>
              </a:rPr>
              <a:t>متوسط و بالاتر در تخصص و دانش</a:t>
            </a:r>
            <a:endParaRPr lang="en-US" sz="3200" b="1" dirty="0">
              <a:latin typeface="Calibri" panose="020F0502020204030204" pitchFamily="34" charset="0"/>
              <a:cs typeface="Calibri" panose="020F0502020204030204" pitchFamily="34" charset="0"/>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5975" y="1303772"/>
            <a:ext cx="3993589" cy="423952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6502950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3691" y="718457"/>
            <a:ext cx="10620103" cy="1323439"/>
          </a:xfrm>
          <a:prstGeom prst="rect">
            <a:avLst/>
          </a:prstGeom>
          <a:noFill/>
        </p:spPr>
        <p:txBody>
          <a:bodyPr wrap="square" rtlCol="0">
            <a:spAutoFit/>
          </a:bodyPr>
          <a:lstStyle/>
          <a:p>
            <a:pPr algn="r" rtl="1"/>
            <a:r>
              <a:rPr lang="fa-IR" sz="4000" b="1" dirty="0">
                <a:latin typeface="Calibri" panose="020F0502020204030204" pitchFamily="34" charset="0"/>
                <a:cs typeface="Calibri" panose="020F0502020204030204" pitchFamily="34" charset="0"/>
              </a:rPr>
              <a:t>14- سایت شرکت یا سازمان که درج آگهی در آن انجام می شود:</a:t>
            </a:r>
            <a:endParaRPr lang="en-US" sz="4000" b="1" dirty="0">
              <a:latin typeface="Calibri" panose="020F0502020204030204" pitchFamily="34" charset="0"/>
              <a:cs typeface="Calibri" panose="020F0502020204030204" pitchFamily="34" charset="0"/>
            </a:endParaRPr>
          </a:p>
        </p:txBody>
      </p:sp>
      <p:sp>
        <p:nvSpPr>
          <p:cNvPr id="3" name="TextBox 2"/>
          <p:cNvSpPr txBox="1"/>
          <p:nvPr/>
        </p:nvSpPr>
        <p:spPr>
          <a:xfrm>
            <a:off x="3344092" y="2781920"/>
            <a:ext cx="7132320" cy="584775"/>
          </a:xfrm>
          <a:prstGeom prst="rect">
            <a:avLst/>
          </a:prstGeom>
          <a:noFill/>
        </p:spPr>
        <p:txBody>
          <a:bodyPr wrap="square" rtlCol="0">
            <a:spAutoFit/>
          </a:bodyPr>
          <a:lstStyle/>
          <a:p>
            <a:pPr algn="r" rtl="1"/>
            <a:r>
              <a:rPr lang="fa-IR" sz="3200" b="1" dirty="0">
                <a:latin typeface="Calibri" panose="020F0502020204030204" pitchFamily="34" charset="0"/>
                <a:cs typeface="Calibri" panose="020F0502020204030204" pitchFamily="34" charset="0"/>
              </a:rPr>
              <a:t>مشاغل: </a:t>
            </a:r>
            <a:r>
              <a:rPr lang="fa-IR" sz="3200" b="1" dirty="0">
                <a:solidFill>
                  <a:schemeClr val="bg1"/>
                </a:solidFill>
                <a:latin typeface="Calibri" panose="020F0502020204030204" pitchFamily="34" charset="0"/>
                <a:cs typeface="Calibri" panose="020F0502020204030204" pitchFamily="34" charset="0"/>
              </a:rPr>
              <a:t>نیمه تخصصی و تخصصی</a:t>
            </a:r>
            <a:endParaRPr lang="en-US" sz="3200" b="1" dirty="0">
              <a:latin typeface="Calibri" panose="020F0502020204030204" pitchFamily="34" charset="0"/>
              <a:cs typeface="Calibri" panose="020F0502020204030204" pitchFamily="34" charset="0"/>
            </a:endParaRPr>
          </a:p>
        </p:txBody>
      </p:sp>
      <p:sp>
        <p:nvSpPr>
          <p:cNvPr id="4" name="TextBox 3"/>
          <p:cNvSpPr txBox="1"/>
          <p:nvPr/>
        </p:nvSpPr>
        <p:spPr>
          <a:xfrm>
            <a:off x="1698171" y="3997235"/>
            <a:ext cx="8778241" cy="1077218"/>
          </a:xfrm>
          <a:prstGeom prst="rect">
            <a:avLst/>
          </a:prstGeom>
          <a:noFill/>
        </p:spPr>
        <p:txBody>
          <a:bodyPr wrap="square" rtlCol="0">
            <a:spAutoFit/>
          </a:bodyPr>
          <a:lstStyle/>
          <a:p>
            <a:pPr algn="r" rtl="1"/>
            <a:r>
              <a:rPr lang="fa-IR" sz="3200" b="1" dirty="0">
                <a:latin typeface="Calibri" panose="020F0502020204030204" pitchFamily="34" charset="0"/>
                <a:cs typeface="Calibri" panose="020F0502020204030204" pitchFamily="34" charset="0"/>
              </a:rPr>
              <a:t>افراد: </a:t>
            </a:r>
            <a:r>
              <a:rPr lang="fa-IR" sz="3200" b="1" dirty="0">
                <a:solidFill>
                  <a:schemeClr val="bg1"/>
                </a:solidFill>
                <a:latin typeface="Calibri" panose="020F0502020204030204" pitchFamily="34" charset="0"/>
                <a:cs typeface="Calibri" panose="020F0502020204030204" pitchFamily="34" charset="0"/>
              </a:rPr>
              <a:t>از سطح متوسط و بالاتر، به ویژه افراد حرفه ای که اثربخش تر هستند.</a:t>
            </a:r>
            <a:endParaRPr lang="en-US" sz="32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3558126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01292" y="881835"/>
            <a:ext cx="6675120" cy="830997"/>
          </a:xfrm>
          <a:prstGeom prst="rect">
            <a:avLst/>
          </a:prstGeom>
          <a:noFill/>
        </p:spPr>
        <p:txBody>
          <a:bodyPr wrap="square" rtlCol="0">
            <a:spAutoFit/>
          </a:bodyPr>
          <a:lstStyle/>
          <a:p>
            <a:pPr algn="r" rtl="1"/>
            <a:r>
              <a:rPr lang="fa-IR" sz="4800" b="1" dirty="0">
                <a:latin typeface="Calibri" panose="020F0502020204030204" pitchFamily="34" charset="0"/>
                <a:cs typeface="Calibri" panose="020F0502020204030204" pitchFamily="34" charset="0"/>
              </a:rPr>
              <a:t>15- سایت های پر بازدید:</a:t>
            </a:r>
            <a:endParaRPr lang="en-US" sz="4800" b="1" dirty="0">
              <a:latin typeface="Calibri" panose="020F0502020204030204" pitchFamily="34" charset="0"/>
              <a:cs typeface="Calibri" panose="020F0502020204030204" pitchFamily="34" charset="0"/>
            </a:endParaRPr>
          </a:p>
        </p:txBody>
      </p:sp>
      <p:sp>
        <p:nvSpPr>
          <p:cNvPr id="3" name="TextBox 2"/>
          <p:cNvSpPr txBox="1"/>
          <p:nvPr/>
        </p:nvSpPr>
        <p:spPr>
          <a:xfrm>
            <a:off x="2155372" y="2103120"/>
            <a:ext cx="8321040" cy="584775"/>
          </a:xfrm>
          <a:prstGeom prst="rect">
            <a:avLst/>
          </a:prstGeom>
          <a:noFill/>
        </p:spPr>
        <p:txBody>
          <a:bodyPr wrap="square" rtlCol="0">
            <a:spAutoFit/>
          </a:bodyPr>
          <a:lstStyle/>
          <a:p>
            <a:pPr algn="r" rtl="1"/>
            <a:r>
              <a:rPr lang="fa-IR" sz="3200" b="1" dirty="0">
                <a:solidFill>
                  <a:schemeClr val="bg1"/>
                </a:solidFill>
                <a:latin typeface="Calibri" panose="020F0502020204030204" pitchFamily="34" charset="0"/>
                <a:cs typeface="Calibri" panose="020F0502020204030204" pitchFamily="34" charset="0"/>
              </a:rPr>
              <a:t>درج بنر یا آگهی تبلیغاتی در سایت های پر بازدید</a:t>
            </a:r>
            <a:endParaRPr lang="en-US" sz="3200" b="1" dirty="0">
              <a:solidFill>
                <a:schemeClr val="bg1"/>
              </a:solidFill>
              <a:latin typeface="Calibri" panose="020F0502020204030204" pitchFamily="34" charset="0"/>
              <a:cs typeface="Calibri" panose="020F0502020204030204" pitchFamily="34" charset="0"/>
            </a:endParaRPr>
          </a:p>
        </p:txBody>
      </p:sp>
      <p:sp>
        <p:nvSpPr>
          <p:cNvPr id="4" name="TextBox 3"/>
          <p:cNvSpPr txBox="1"/>
          <p:nvPr/>
        </p:nvSpPr>
        <p:spPr>
          <a:xfrm>
            <a:off x="561703" y="3447515"/>
            <a:ext cx="9914709" cy="584775"/>
          </a:xfrm>
          <a:prstGeom prst="rect">
            <a:avLst/>
          </a:prstGeom>
          <a:noFill/>
        </p:spPr>
        <p:txBody>
          <a:bodyPr wrap="square" rtlCol="0">
            <a:spAutoFit/>
          </a:bodyPr>
          <a:lstStyle/>
          <a:p>
            <a:pPr algn="r" rtl="1"/>
            <a:r>
              <a:rPr lang="fa-IR" sz="3200" b="1" dirty="0">
                <a:latin typeface="Calibri" panose="020F0502020204030204" pitchFamily="34" charset="0"/>
                <a:cs typeface="Calibri" panose="020F0502020204030204" pitchFamily="34" charset="0"/>
              </a:rPr>
              <a:t>مشاغل: </a:t>
            </a:r>
            <a:r>
              <a:rPr lang="fa-IR" sz="3200" b="1" dirty="0">
                <a:solidFill>
                  <a:schemeClr val="bg1"/>
                </a:solidFill>
                <a:latin typeface="Calibri" panose="020F0502020204030204" pitchFamily="34" charset="0"/>
                <a:cs typeface="Calibri" panose="020F0502020204030204" pitchFamily="34" charset="0"/>
              </a:rPr>
              <a:t>کاملا تخصصی و حرفه ای ( کارشناسان خبره و مدیران)</a:t>
            </a:r>
            <a:endParaRPr lang="en-US" sz="3200" b="1" dirty="0">
              <a:latin typeface="Calibri" panose="020F0502020204030204" pitchFamily="34" charset="0"/>
              <a:cs typeface="Calibri" panose="020F0502020204030204" pitchFamily="34" charset="0"/>
            </a:endParaRPr>
          </a:p>
        </p:txBody>
      </p:sp>
      <p:sp>
        <p:nvSpPr>
          <p:cNvPr id="5" name="TextBox 4"/>
          <p:cNvSpPr txBox="1"/>
          <p:nvPr/>
        </p:nvSpPr>
        <p:spPr>
          <a:xfrm>
            <a:off x="1482635" y="4389120"/>
            <a:ext cx="8993777" cy="1077218"/>
          </a:xfrm>
          <a:prstGeom prst="rect">
            <a:avLst/>
          </a:prstGeom>
          <a:noFill/>
        </p:spPr>
        <p:txBody>
          <a:bodyPr wrap="square" rtlCol="0">
            <a:spAutoFit/>
          </a:bodyPr>
          <a:lstStyle/>
          <a:p>
            <a:pPr algn="r" rtl="1"/>
            <a:r>
              <a:rPr lang="fa-IR" sz="3200" b="1" dirty="0">
                <a:latin typeface="Calibri" panose="020F0502020204030204" pitchFamily="34" charset="0"/>
                <a:cs typeface="Calibri" panose="020F0502020204030204" pitchFamily="34" charset="0"/>
              </a:rPr>
              <a:t>افراد: </a:t>
            </a:r>
            <a:r>
              <a:rPr lang="fa-IR" sz="3200" b="1" dirty="0">
                <a:solidFill>
                  <a:schemeClr val="bg1"/>
                </a:solidFill>
                <a:latin typeface="Calibri" panose="020F0502020204030204" pitchFamily="34" charset="0"/>
                <a:cs typeface="Calibri" panose="020F0502020204030204" pitchFamily="34" charset="0"/>
              </a:rPr>
              <a:t>سطح بالایی از تخصص و حرفه و یا افرادی برای تصدی مشاغل مدیریتی</a:t>
            </a:r>
            <a:endParaRPr lang="en-US" sz="32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2457367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35086" y="888275"/>
            <a:ext cx="7380514" cy="830997"/>
          </a:xfrm>
          <a:prstGeom prst="rect">
            <a:avLst/>
          </a:prstGeom>
          <a:noFill/>
        </p:spPr>
        <p:txBody>
          <a:bodyPr wrap="square" rtlCol="0">
            <a:spAutoFit/>
          </a:bodyPr>
          <a:lstStyle/>
          <a:p>
            <a:pPr algn="r" rtl="1"/>
            <a:r>
              <a:rPr lang="fa-IR" sz="4800" b="1" dirty="0">
                <a:latin typeface="Calibri" panose="020F0502020204030204" pitchFamily="34" charset="0"/>
                <a:cs typeface="Calibri" panose="020F0502020204030204" pitchFamily="34" charset="0"/>
              </a:rPr>
              <a:t>16- نمایشگاه های کار:</a:t>
            </a:r>
            <a:endParaRPr lang="en-US" sz="4800" b="1" dirty="0">
              <a:latin typeface="Calibri" panose="020F0502020204030204" pitchFamily="34" charset="0"/>
              <a:cs typeface="Calibri" panose="020F0502020204030204" pitchFamily="34" charset="0"/>
            </a:endParaRPr>
          </a:p>
        </p:txBody>
      </p:sp>
      <p:sp>
        <p:nvSpPr>
          <p:cNvPr id="3" name="TextBox 2"/>
          <p:cNvSpPr txBox="1"/>
          <p:nvPr/>
        </p:nvSpPr>
        <p:spPr>
          <a:xfrm>
            <a:off x="5786846" y="2743200"/>
            <a:ext cx="5185954" cy="584775"/>
          </a:xfrm>
          <a:prstGeom prst="rect">
            <a:avLst/>
          </a:prstGeom>
          <a:noFill/>
        </p:spPr>
        <p:txBody>
          <a:bodyPr wrap="square" rtlCol="0">
            <a:spAutoFit/>
          </a:bodyPr>
          <a:lstStyle/>
          <a:p>
            <a:pPr algn="r" rtl="1"/>
            <a:r>
              <a:rPr lang="fa-IR" sz="3200" b="1" dirty="0">
                <a:latin typeface="Calibri" panose="020F0502020204030204" pitchFamily="34" charset="0"/>
                <a:cs typeface="Calibri" panose="020F0502020204030204" pitchFamily="34" charset="0"/>
              </a:rPr>
              <a:t>مشاغل: </a:t>
            </a:r>
            <a:r>
              <a:rPr lang="fa-IR" sz="3200" b="1" dirty="0">
                <a:solidFill>
                  <a:schemeClr val="bg1"/>
                </a:solidFill>
                <a:latin typeface="Calibri" panose="020F0502020204030204" pitchFamily="34" charset="0"/>
                <a:cs typeface="Calibri" panose="020F0502020204030204" pitchFamily="34" charset="0"/>
              </a:rPr>
              <a:t>نیمه تخصصی و تخصصی</a:t>
            </a:r>
            <a:endParaRPr lang="en-US" sz="3200" b="1" dirty="0">
              <a:latin typeface="Calibri" panose="020F0502020204030204" pitchFamily="34" charset="0"/>
              <a:cs typeface="Calibri" panose="020F0502020204030204" pitchFamily="34" charset="0"/>
            </a:endParaRPr>
          </a:p>
        </p:txBody>
      </p:sp>
      <p:sp>
        <p:nvSpPr>
          <p:cNvPr id="4" name="TextBox 3"/>
          <p:cNvSpPr txBox="1"/>
          <p:nvPr/>
        </p:nvSpPr>
        <p:spPr>
          <a:xfrm>
            <a:off x="4193178" y="3736869"/>
            <a:ext cx="6779622" cy="584775"/>
          </a:xfrm>
          <a:prstGeom prst="rect">
            <a:avLst/>
          </a:prstGeom>
          <a:noFill/>
        </p:spPr>
        <p:txBody>
          <a:bodyPr wrap="square" rtlCol="0">
            <a:spAutoFit/>
          </a:bodyPr>
          <a:lstStyle/>
          <a:p>
            <a:pPr algn="r" rtl="1"/>
            <a:r>
              <a:rPr lang="fa-IR" sz="3200" b="1" dirty="0">
                <a:latin typeface="Calibri" panose="020F0502020204030204" pitchFamily="34" charset="0"/>
                <a:cs typeface="Calibri" panose="020F0502020204030204" pitchFamily="34" charset="0"/>
              </a:rPr>
              <a:t>افراد: </a:t>
            </a:r>
            <a:r>
              <a:rPr lang="fa-IR" sz="3200" b="1" dirty="0">
                <a:solidFill>
                  <a:schemeClr val="bg1"/>
                </a:solidFill>
                <a:latin typeface="Calibri" panose="020F0502020204030204" pitchFamily="34" charset="0"/>
                <a:cs typeface="Calibri" panose="020F0502020204030204" pitchFamily="34" charset="0"/>
              </a:rPr>
              <a:t>متوسط و یا بالاتر در تخصص و دانش</a:t>
            </a:r>
            <a:endParaRPr lang="en-US" sz="3200" b="1" dirty="0">
              <a:latin typeface="Calibri" panose="020F0502020204030204" pitchFamily="34" charset="0"/>
              <a:cs typeface="Calibri" panose="020F0502020204030204" pitchFamily="34"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626" y="1007626"/>
            <a:ext cx="3663860" cy="4648592"/>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381685376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86891" y="927462"/>
            <a:ext cx="7720149" cy="830997"/>
          </a:xfrm>
          <a:prstGeom prst="rect">
            <a:avLst/>
          </a:prstGeom>
          <a:noFill/>
        </p:spPr>
        <p:txBody>
          <a:bodyPr wrap="square" rtlCol="0">
            <a:spAutoFit/>
          </a:bodyPr>
          <a:lstStyle/>
          <a:p>
            <a:pPr algn="r" rtl="1"/>
            <a:r>
              <a:rPr lang="fa-IR" sz="4800" b="1" dirty="0">
                <a:latin typeface="Calibri" panose="020F0502020204030204" pitchFamily="34" charset="0"/>
                <a:cs typeface="Calibri" panose="020F0502020204030204" pitchFamily="34" charset="0"/>
              </a:rPr>
              <a:t>17- معرفی آشنایان و معتمدین</a:t>
            </a:r>
            <a:endParaRPr lang="en-US" sz="4800" b="1" dirty="0">
              <a:latin typeface="Calibri" panose="020F0502020204030204" pitchFamily="34" charset="0"/>
              <a:cs typeface="Calibri" panose="020F0502020204030204" pitchFamily="34" charset="0"/>
            </a:endParaRPr>
          </a:p>
        </p:txBody>
      </p:sp>
      <p:sp>
        <p:nvSpPr>
          <p:cNvPr id="3" name="TextBox 2"/>
          <p:cNvSpPr txBox="1"/>
          <p:nvPr/>
        </p:nvSpPr>
        <p:spPr>
          <a:xfrm>
            <a:off x="-1188719" y="2325189"/>
            <a:ext cx="11913325" cy="1077218"/>
          </a:xfrm>
          <a:prstGeom prst="rect">
            <a:avLst/>
          </a:prstGeom>
          <a:noFill/>
        </p:spPr>
        <p:txBody>
          <a:bodyPr wrap="square" rtlCol="0">
            <a:spAutoFit/>
          </a:bodyPr>
          <a:lstStyle/>
          <a:p>
            <a:pPr algn="r" rtl="1"/>
            <a:r>
              <a:rPr lang="fa-IR" sz="3200" b="1" dirty="0">
                <a:latin typeface="Calibri" panose="020F0502020204030204" pitchFamily="34" charset="0"/>
                <a:cs typeface="Calibri" panose="020F0502020204030204" pitchFamily="34" charset="0"/>
              </a:rPr>
              <a:t>مشاغل:</a:t>
            </a:r>
            <a:r>
              <a:rPr lang="fa-IR" sz="3200" b="1" dirty="0">
                <a:solidFill>
                  <a:schemeClr val="bg1"/>
                </a:solidFill>
                <a:latin typeface="Calibri" panose="020F0502020204030204" pitchFamily="34" charset="0"/>
                <a:cs typeface="Calibri" panose="020F0502020204030204" pitchFamily="34" charset="0"/>
              </a:rPr>
              <a:t> حساس</a:t>
            </a:r>
          </a:p>
          <a:p>
            <a:pPr algn="r" rtl="1"/>
            <a:r>
              <a:rPr lang="fa-IR" sz="3200" b="1" dirty="0">
                <a:solidFill>
                  <a:schemeClr val="bg1"/>
                </a:solidFill>
                <a:latin typeface="Calibri" panose="020F0502020204030204" pitchFamily="34" charset="0"/>
                <a:cs typeface="Calibri" panose="020F0502020204030204" pitchFamily="34" charset="0"/>
              </a:rPr>
              <a:t> (مدیر بازرگانی، مدیر انبارها، کارشناس خزانه داری، مدیرعامل و ...) </a:t>
            </a:r>
            <a:endParaRPr lang="en-US" sz="3200" b="1" dirty="0">
              <a:solidFill>
                <a:schemeClr val="bg1"/>
              </a:solidFill>
              <a:latin typeface="Calibri" panose="020F0502020204030204" pitchFamily="34" charset="0"/>
              <a:cs typeface="Calibri" panose="020F0502020204030204" pitchFamily="34" charset="0"/>
            </a:endParaRPr>
          </a:p>
        </p:txBody>
      </p:sp>
      <p:sp>
        <p:nvSpPr>
          <p:cNvPr id="4" name="TextBox 3"/>
          <p:cNvSpPr txBox="1"/>
          <p:nvPr/>
        </p:nvSpPr>
        <p:spPr>
          <a:xfrm>
            <a:off x="-117566" y="4062549"/>
            <a:ext cx="10842173" cy="584775"/>
          </a:xfrm>
          <a:prstGeom prst="rect">
            <a:avLst/>
          </a:prstGeom>
          <a:noFill/>
        </p:spPr>
        <p:txBody>
          <a:bodyPr wrap="square" rtlCol="0">
            <a:spAutoFit/>
          </a:bodyPr>
          <a:lstStyle/>
          <a:p>
            <a:pPr algn="r" rtl="1"/>
            <a:r>
              <a:rPr lang="fa-IR" sz="3200" b="1" dirty="0">
                <a:latin typeface="Calibri" panose="020F0502020204030204" pitchFamily="34" charset="0"/>
                <a:cs typeface="Calibri" panose="020F0502020204030204" pitchFamily="34" charset="0"/>
              </a:rPr>
              <a:t>افراد: </a:t>
            </a:r>
            <a:r>
              <a:rPr lang="fa-IR" sz="3200" b="1" dirty="0">
                <a:solidFill>
                  <a:schemeClr val="bg1"/>
                </a:solidFill>
                <a:latin typeface="Calibri" panose="020F0502020204030204" pitchFamily="34" charset="0"/>
                <a:cs typeface="Calibri" panose="020F0502020204030204" pitchFamily="34" charset="0"/>
              </a:rPr>
              <a:t>انتظار سطح بالایی از رفتار اخلاقی و حرفه ای از فرد وجود دارد.</a:t>
            </a:r>
            <a:endParaRPr lang="en-US" sz="32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0722997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rtl="1"/>
            <a:r>
              <a:rPr lang="fa-IR" sz="5400" b="1" dirty="0">
                <a:latin typeface="Calibri" panose="020F0502020204030204" pitchFamily="34" charset="0"/>
                <a:cs typeface="Calibri" panose="020F0502020204030204" pitchFamily="34" charset="0"/>
              </a:rPr>
              <a:t>مصاحبه</a:t>
            </a:r>
            <a:endParaRPr lang="en-US" sz="5400" b="1" dirty="0">
              <a:latin typeface="Calibri" panose="020F0502020204030204" pitchFamily="34" charset="0"/>
              <a:cs typeface="Calibri" panose="020F0502020204030204" pitchFamily="34"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09213" y="2336800"/>
            <a:ext cx="7757549" cy="359886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24866524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rtl="1"/>
            <a:r>
              <a:rPr lang="fa-IR" sz="5400" b="1" dirty="0">
                <a:latin typeface="Calibri" panose="020F0502020204030204" pitchFamily="34" charset="0"/>
                <a:cs typeface="Calibri" panose="020F0502020204030204" pitchFamily="34" charset="0"/>
              </a:rPr>
              <a:t>بلوغ فرد برای شغل یا سمت</a:t>
            </a:r>
            <a:endParaRPr lang="en-US" sz="5400" b="1" dirty="0">
              <a:latin typeface="Calibri" panose="020F0502020204030204" pitchFamily="34" charset="0"/>
              <a:cs typeface="Calibri" panose="020F0502020204030204" pitchFamily="34" charset="0"/>
            </a:endParaRPr>
          </a:p>
        </p:txBody>
      </p:sp>
      <p:sp>
        <p:nvSpPr>
          <p:cNvPr id="3" name="TextBox 2"/>
          <p:cNvSpPr txBox="1"/>
          <p:nvPr/>
        </p:nvSpPr>
        <p:spPr>
          <a:xfrm>
            <a:off x="1110343" y="2312126"/>
            <a:ext cx="9470571" cy="3046988"/>
          </a:xfrm>
          <a:prstGeom prst="rect">
            <a:avLst/>
          </a:prstGeom>
          <a:noFill/>
        </p:spPr>
        <p:txBody>
          <a:bodyPr wrap="square" rtlCol="0">
            <a:spAutoFit/>
          </a:bodyPr>
          <a:lstStyle/>
          <a:p>
            <a:pPr algn="r" rtl="1"/>
            <a:r>
              <a:rPr lang="fa-IR" sz="3200" b="1" dirty="0">
                <a:latin typeface="Calibri" panose="020F0502020204030204" pitchFamily="34" charset="0"/>
                <a:cs typeface="Calibri" panose="020F0502020204030204" pitchFamily="34" charset="0"/>
              </a:rPr>
              <a:t>1-</a:t>
            </a:r>
            <a:r>
              <a:rPr lang="fa-IR" sz="3200" b="1" dirty="0">
                <a:solidFill>
                  <a:schemeClr val="bg1"/>
                </a:solidFill>
                <a:latin typeface="Calibri" panose="020F0502020204030204" pitchFamily="34" charset="0"/>
                <a:cs typeface="Calibri" panose="020F0502020204030204" pitchFamily="34" charset="0"/>
              </a:rPr>
              <a:t> بلوغ شغلی: داشتن تخصص و دانش، مهارت و شایستگی های تخصصی و حرفه ای</a:t>
            </a:r>
          </a:p>
          <a:p>
            <a:pPr algn="r" rtl="1"/>
            <a:endParaRPr lang="fa-IR" sz="3200" b="1" dirty="0">
              <a:solidFill>
                <a:schemeClr val="bg1"/>
              </a:solidFill>
              <a:latin typeface="Calibri" panose="020F0502020204030204" pitchFamily="34" charset="0"/>
              <a:cs typeface="Calibri" panose="020F0502020204030204" pitchFamily="34" charset="0"/>
            </a:endParaRPr>
          </a:p>
          <a:p>
            <a:pPr algn="r" rtl="1"/>
            <a:r>
              <a:rPr lang="fa-IR" sz="3200" b="1" dirty="0">
                <a:latin typeface="Calibri" panose="020F0502020204030204" pitchFamily="34" charset="0"/>
                <a:cs typeface="Calibri" panose="020F0502020204030204" pitchFamily="34" charset="0"/>
              </a:rPr>
              <a:t>2-</a:t>
            </a:r>
            <a:r>
              <a:rPr lang="fa-IR" sz="3200" b="1" dirty="0">
                <a:solidFill>
                  <a:schemeClr val="bg1"/>
                </a:solidFill>
                <a:latin typeface="Calibri" panose="020F0502020204030204" pitchFamily="34" charset="0"/>
                <a:cs typeface="Calibri" panose="020F0502020204030204" pitchFamily="34" charset="0"/>
              </a:rPr>
              <a:t> بلوغ روانی: داشتن انگیزه، اشتیاق، علاقه و رضایت</a:t>
            </a:r>
          </a:p>
          <a:p>
            <a:pPr algn="r" rtl="1"/>
            <a:endParaRPr lang="fa-IR" sz="3200" b="1" dirty="0">
              <a:solidFill>
                <a:schemeClr val="bg1"/>
              </a:solidFill>
              <a:latin typeface="Calibri" panose="020F0502020204030204" pitchFamily="34" charset="0"/>
              <a:cs typeface="Calibri" panose="020F0502020204030204" pitchFamily="34" charset="0"/>
            </a:endParaRPr>
          </a:p>
          <a:p>
            <a:pPr algn="r" rtl="1"/>
            <a:r>
              <a:rPr lang="fa-IR" sz="3200" b="1" dirty="0">
                <a:latin typeface="Calibri" panose="020F0502020204030204" pitchFamily="34" charset="0"/>
                <a:cs typeface="Calibri" panose="020F0502020204030204" pitchFamily="34" charset="0"/>
              </a:rPr>
              <a:t>3-</a:t>
            </a:r>
            <a:r>
              <a:rPr lang="fa-IR" sz="3200" b="1" dirty="0">
                <a:solidFill>
                  <a:schemeClr val="bg1"/>
                </a:solidFill>
                <a:latin typeface="Calibri" panose="020F0502020204030204" pitchFamily="34" charset="0"/>
                <a:cs typeface="Calibri" panose="020F0502020204030204" pitchFamily="34" charset="0"/>
              </a:rPr>
              <a:t> تطبیق شرایط فرد با سازمان </a:t>
            </a:r>
            <a:endParaRPr lang="en-US" sz="3200" b="1" dirty="0">
              <a:solidFill>
                <a:schemeClr val="bg1"/>
              </a:solidFill>
              <a:latin typeface="Calibri" panose="020F0502020204030204" pitchFamily="34" charset="0"/>
              <a:cs typeface="Calibri" panose="020F0502020204030204" pitchFamily="34" charset="0"/>
            </a:endParaRPr>
          </a:p>
        </p:txBody>
      </p:sp>
      <p:sp>
        <p:nvSpPr>
          <p:cNvPr id="4" name="5-Point Star 3"/>
          <p:cNvSpPr/>
          <p:nvPr/>
        </p:nvSpPr>
        <p:spPr>
          <a:xfrm>
            <a:off x="10240954" y="5720918"/>
            <a:ext cx="679919" cy="627018"/>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dirty="0"/>
          </a:p>
        </p:txBody>
      </p:sp>
      <p:sp>
        <p:nvSpPr>
          <p:cNvPr id="5" name="TextBox 4"/>
          <p:cNvSpPr txBox="1"/>
          <p:nvPr/>
        </p:nvSpPr>
        <p:spPr>
          <a:xfrm>
            <a:off x="-444463" y="5837074"/>
            <a:ext cx="10685417" cy="523220"/>
          </a:xfrm>
          <a:prstGeom prst="rect">
            <a:avLst/>
          </a:prstGeom>
          <a:noFill/>
        </p:spPr>
        <p:txBody>
          <a:bodyPr wrap="square" rtlCol="0">
            <a:spAutoFit/>
          </a:bodyPr>
          <a:lstStyle/>
          <a:p>
            <a:pPr algn="r" rtl="1"/>
            <a:r>
              <a:rPr lang="fa-IR" sz="2800" b="1" dirty="0">
                <a:solidFill>
                  <a:schemeClr val="accent1">
                    <a:lumMod val="40000"/>
                    <a:lumOff val="60000"/>
                  </a:schemeClr>
                </a:solidFill>
                <a:latin typeface="Calibri" panose="020F0502020204030204" pitchFamily="34" charset="0"/>
                <a:cs typeface="Calibri" panose="020F0502020204030204" pitchFamily="34" charset="0"/>
              </a:rPr>
              <a:t>بلوغ روانی و تطبیق با سازمان از شروط لازم، و بلوغ شغلی شرطی کافی ست.</a:t>
            </a:r>
            <a:endParaRPr lang="en-US" sz="2800" b="1" dirty="0">
              <a:solidFill>
                <a:schemeClr val="accent1">
                  <a:lumMod val="40000"/>
                  <a:lumOff val="60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5040518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rtl="1"/>
            <a:r>
              <a:rPr lang="fa-IR" sz="5400" b="1" dirty="0">
                <a:latin typeface="Calibri" panose="020F0502020204030204" pitchFamily="34" charset="0"/>
                <a:cs typeface="Calibri" panose="020F0502020204030204" pitchFamily="34" charset="0"/>
              </a:rPr>
              <a:t>ارکان مصاحبه</a:t>
            </a:r>
            <a:endParaRPr lang="en-US" sz="5400" b="1" dirty="0">
              <a:latin typeface="Calibri" panose="020F0502020204030204" pitchFamily="34" charset="0"/>
              <a:cs typeface="Calibri" panose="020F0502020204030204" pitchFamily="34" charset="0"/>
            </a:endParaRPr>
          </a:p>
        </p:txBody>
      </p:sp>
      <p:sp>
        <p:nvSpPr>
          <p:cNvPr id="3" name="TextBox 2"/>
          <p:cNvSpPr txBox="1"/>
          <p:nvPr/>
        </p:nvSpPr>
        <p:spPr>
          <a:xfrm>
            <a:off x="471114" y="2730138"/>
            <a:ext cx="10032274" cy="2677656"/>
          </a:xfrm>
          <a:prstGeom prst="rect">
            <a:avLst/>
          </a:prstGeom>
          <a:noFill/>
        </p:spPr>
        <p:txBody>
          <a:bodyPr wrap="square" rtlCol="0">
            <a:spAutoFit/>
          </a:bodyPr>
          <a:lstStyle/>
          <a:p>
            <a:pPr marL="285750" indent="-285750" algn="r" rtl="1">
              <a:buFont typeface="Wingdings" panose="05000000000000000000" pitchFamily="2" charset="2"/>
              <a:buChar char="q"/>
            </a:pPr>
            <a:r>
              <a:rPr lang="fa-IR" sz="2400" b="1" dirty="0">
                <a:latin typeface="Calibri" panose="020F0502020204030204" pitchFamily="34" charset="0"/>
                <a:cs typeface="Calibri" panose="020F0502020204030204" pitchFamily="34" charset="0"/>
              </a:rPr>
              <a:t>محتوا: </a:t>
            </a:r>
            <a:r>
              <a:rPr lang="fa-IR" sz="2400" b="1" dirty="0">
                <a:solidFill>
                  <a:schemeClr val="bg1"/>
                </a:solidFill>
                <a:latin typeface="Calibri" panose="020F0502020204030204" pitchFamily="34" charset="0"/>
                <a:cs typeface="Calibri" panose="020F0502020204030204" pitchFamily="34" charset="0"/>
              </a:rPr>
              <a:t>اطلاعات مورد نیاز و پرسش هایی که برای آن اطلاعات نیاز است مطرح شود</a:t>
            </a:r>
          </a:p>
          <a:p>
            <a:pPr marL="285750" indent="-285750" algn="r" rtl="1">
              <a:buFont typeface="Wingdings" panose="05000000000000000000" pitchFamily="2" charset="2"/>
              <a:buChar char="q"/>
            </a:pPr>
            <a:endParaRPr lang="fa-IR" sz="2400" b="1" dirty="0">
              <a:solidFill>
                <a:schemeClr val="bg1"/>
              </a:solidFill>
              <a:latin typeface="Calibri" panose="020F0502020204030204" pitchFamily="34" charset="0"/>
              <a:cs typeface="Calibri" panose="020F0502020204030204" pitchFamily="34" charset="0"/>
            </a:endParaRPr>
          </a:p>
          <a:p>
            <a:pPr marL="285750" indent="-285750" algn="r" rtl="1">
              <a:buFont typeface="Wingdings" panose="05000000000000000000" pitchFamily="2" charset="2"/>
              <a:buChar char="q"/>
            </a:pPr>
            <a:r>
              <a:rPr lang="fa-IR" sz="2400" b="1" dirty="0">
                <a:latin typeface="Calibri" panose="020F0502020204030204" pitchFamily="34" charset="0"/>
                <a:cs typeface="Calibri" panose="020F0502020204030204" pitchFamily="34" charset="0"/>
              </a:rPr>
              <a:t>ارتباط: </a:t>
            </a:r>
            <a:r>
              <a:rPr lang="fa-IR" sz="2400" b="1" dirty="0">
                <a:solidFill>
                  <a:schemeClr val="bg1"/>
                </a:solidFill>
                <a:latin typeface="Calibri" panose="020F0502020204030204" pitchFamily="34" charset="0"/>
                <a:cs typeface="Calibri" panose="020F0502020204030204" pitchFamily="34" charset="0"/>
              </a:rPr>
              <a:t>ایجاد نوعی رابطه ی دوستانه که مصاحبه شونده را به صحبت آزادانه ترغیب کند</a:t>
            </a:r>
          </a:p>
          <a:p>
            <a:pPr algn="r" rtl="1"/>
            <a:endParaRPr lang="fa-IR" sz="2400" b="1" dirty="0">
              <a:solidFill>
                <a:schemeClr val="bg1"/>
              </a:solidFill>
              <a:latin typeface="Calibri" panose="020F0502020204030204" pitchFamily="34" charset="0"/>
              <a:cs typeface="Calibri" panose="020F0502020204030204" pitchFamily="34" charset="0"/>
            </a:endParaRPr>
          </a:p>
          <a:p>
            <a:pPr marL="285750" indent="-285750" algn="r" rtl="1">
              <a:buFont typeface="Wingdings" panose="05000000000000000000" pitchFamily="2" charset="2"/>
              <a:buChar char="q"/>
            </a:pPr>
            <a:r>
              <a:rPr lang="fa-IR" sz="2400" b="1" dirty="0">
                <a:latin typeface="Calibri" panose="020F0502020204030204" pitchFamily="34" charset="0"/>
                <a:cs typeface="Calibri" panose="020F0502020204030204" pitchFamily="34" charset="0"/>
              </a:rPr>
              <a:t>کنترل: </a:t>
            </a:r>
            <a:r>
              <a:rPr lang="fa-IR" sz="2400" b="1" dirty="0">
                <a:solidFill>
                  <a:schemeClr val="bg1"/>
                </a:solidFill>
                <a:latin typeface="Calibri" panose="020F0502020204030204" pitchFamily="34" charset="0"/>
                <a:cs typeface="Calibri" panose="020F0502020204030204" pitchFamily="34" charset="0"/>
              </a:rPr>
              <a:t>توانایی مصاحبه کننده در به دست آوردن اطلاعات مورد نیاز</a:t>
            </a:r>
          </a:p>
          <a:p>
            <a:pPr algn="r" rtl="1"/>
            <a:endParaRPr lang="fa-IR" sz="2400" b="1" dirty="0">
              <a:solidFill>
                <a:schemeClr val="bg1"/>
              </a:solidFill>
              <a:latin typeface="Calibri" panose="020F0502020204030204" pitchFamily="34" charset="0"/>
              <a:cs typeface="Calibri" panose="020F0502020204030204" pitchFamily="34" charset="0"/>
            </a:endParaRPr>
          </a:p>
          <a:p>
            <a:pPr marL="285750" indent="-285750" algn="r" rtl="1">
              <a:buFont typeface="Wingdings" panose="05000000000000000000" pitchFamily="2" charset="2"/>
              <a:buChar char="q"/>
            </a:pPr>
            <a:r>
              <a:rPr lang="fa-IR" sz="2400" b="1" dirty="0">
                <a:latin typeface="Calibri" panose="020F0502020204030204" pitchFamily="34" charset="0"/>
                <a:cs typeface="Calibri" panose="020F0502020204030204" pitchFamily="34" charset="0"/>
              </a:rPr>
              <a:t>آمادگی برای مصاحبه: </a:t>
            </a:r>
            <a:r>
              <a:rPr lang="fa-IR" sz="2400" b="1" dirty="0">
                <a:solidFill>
                  <a:schemeClr val="bg1"/>
                </a:solidFill>
                <a:latin typeface="Calibri" panose="020F0502020204030204" pitchFamily="34" charset="0"/>
                <a:cs typeface="Calibri" panose="020F0502020204030204" pitchFamily="34" charset="0"/>
              </a:rPr>
              <a:t>اولین گام آشنایی با مشخصات فرد</a:t>
            </a:r>
            <a:endParaRPr lang="en-US" sz="24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7035933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rtl="1"/>
            <a:r>
              <a:rPr lang="fa-IR" sz="5400" b="1" dirty="0">
                <a:latin typeface="Calibri" panose="020F0502020204030204" pitchFamily="34" charset="0"/>
                <a:cs typeface="Calibri" panose="020F0502020204030204" pitchFamily="34" charset="0"/>
              </a:rPr>
              <a:t>پرسش های مصاحبه</a:t>
            </a:r>
            <a:endParaRPr lang="en-US" sz="5400" b="1" dirty="0">
              <a:latin typeface="Calibri" panose="020F0502020204030204" pitchFamily="34" charset="0"/>
              <a:cs typeface="Calibri" panose="020F0502020204030204" pitchFamily="34" charset="0"/>
            </a:endParaRPr>
          </a:p>
        </p:txBody>
      </p:sp>
      <p:sp>
        <p:nvSpPr>
          <p:cNvPr id="3" name="TextBox 2"/>
          <p:cNvSpPr txBox="1"/>
          <p:nvPr/>
        </p:nvSpPr>
        <p:spPr>
          <a:xfrm>
            <a:off x="431075" y="2481942"/>
            <a:ext cx="9863107" cy="1077218"/>
          </a:xfrm>
          <a:prstGeom prst="rect">
            <a:avLst/>
          </a:prstGeom>
          <a:noFill/>
        </p:spPr>
        <p:txBody>
          <a:bodyPr wrap="square" rtlCol="0">
            <a:spAutoFit/>
          </a:bodyPr>
          <a:lstStyle/>
          <a:p>
            <a:pPr algn="r" rtl="1"/>
            <a:r>
              <a:rPr lang="fa-IR" sz="3200" b="1" dirty="0">
                <a:latin typeface="Calibri" panose="020F0502020204030204" pitchFamily="34" charset="0"/>
                <a:cs typeface="Calibri" panose="020F0502020204030204" pitchFamily="34" charset="0"/>
              </a:rPr>
              <a:t>پرسش های عمومی: </a:t>
            </a:r>
            <a:r>
              <a:rPr lang="fa-IR" sz="3200" b="1" dirty="0">
                <a:solidFill>
                  <a:schemeClr val="bg1"/>
                </a:solidFill>
                <a:latin typeface="Calibri" panose="020F0502020204030204" pitchFamily="34" charset="0"/>
                <a:cs typeface="Calibri" panose="020F0502020204030204" pitchFamily="34" charset="0"/>
              </a:rPr>
              <a:t>از تمام مصاحبه شوندگان جهت احراز سطح دانش، تخصص و شایستگی پرسیده می شوند.</a:t>
            </a:r>
            <a:endParaRPr lang="en-US" sz="3200" b="1" dirty="0">
              <a:latin typeface="Calibri" panose="020F0502020204030204" pitchFamily="34" charset="0"/>
              <a:cs typeface="Calibri" panose="020F0502020204030204" pitchFamily="34" charset="0"/>
            </a:endParaRPr>
          </a:p>
        </p:txBody>
      </p:sp>
      <p:sp>
        <p:nvSpPr>
          <p:cNvPr id="4" name="TextBox 3"/>
          <p:cNvSpPr txBox="1"/>
          <p:nvPr/>
        </p:nvSpPr>
        <p:spPr>
          <a:xfrm>
            <a:off x="555697" y="3892731"/>
            <a:ext cx="9863108" cy="1077218"/>
          </a:xfrm>
          <a:prstGeom prst="rect">
            <a:avLst/>
          </a:prstGeom>
          <a:noFill/>
        </p:spPr>
        <p:txBody>
          <a:bodyPr wrap="square" rtlCol="0">
            <a:spAutoFit/>
          </a:bodyPr>
          <a:lstStyle/>
          <a:p>
            <a:pPr algn="r" rtl="1"/>
            <a:r>
              <a:rPr lang="fa-IR" sz="3200" b="1" dirty="0">
                <a:latin typeface="Calibri" panose="020F0502020204030204" pitchFamily="34" charset="0"/>
                <a:cs typeface="Calibri" panose="020F0502020204030204" pitchFamily="34" charset="0"/>
              </a:rPr>
              <a:t>پرسش های اختصاصی:</a:t>
            </a:r>
            <a:r>
              <a:rPr lang="fa-IR" sz="3200" b="1" dirty="0">
                <a:solidFill>
                  <a:schemeClr val="bg1"/>
                </a:solidFill>
                <a:latin typeface="Calibri" panose="020F0502020204030204" pitchFamily="34" charset="0"/>
                <a:cs typeface="Calibri" panose="020F0502020204030204" pitchFamily="34" charset="0"/>
              </a:rPr>
              <a:t> بر اساس رزومه ی مصاحبه شونده و سوابق اختصاصی او پرسیده می شود.</a:t>
            </a:r>
            <a:endParaRPr lang="en-US" sz="3200" b="1" dirty="0">
              <a:latin typeface="Calibri" panose="020F0502020204030204" pitchFamily="34" charset="0"/>
              <a:cs typeface="Calibri" panose="020F0502020204030204" pitchFamily="34" charset="0"/>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680321" y="4612611"/>
            <a:ext cx="3292239" cy="2245389"/>
          </a:xfrm>
          <a:prstGeom prst="rect">
            <a:avLst/>
          </a:prstGeom>
        </p:spPr>
      </p:pic>
    </p:spTree>
    <p:extLst>
      <p:ext uri="{BB962C8B-B14F-4D97-AF65-F5344CB8AC3E}">
        <p14:creationId xmlns:p14="http://schemas.microsoft.com/office/powerpoint/2010/main" val="337748953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0135" y="795408"/>
            <a:ext cx="9613861" cy="1080938"/>
          </a:xfrm>
        </p:spPr>
        <p:txBody>
          <a:bodyPr>
            <a:normAutofit/>
          </a:bodyPr>
          <a:lstStyle/>
          <a:p>
            <a:pPr algn="r" rtl="1"/>
            <a:r>
              <a:rPr lang="fa-IR" sz="5400" b="1" dirty="0">
                <a:latin typeface="Calibri" panose="020F0502020204030204" pitchFamily="34" charset="0"/>
                <a:cs typeface="Calibri" panose="020F0502020204030204" pitchFamily="34" charset="0"/>
              </a:rPr>
              <a:t>انواع مصاحبه</a:t>
            </a:r>
            <a:endParaRPr lang="en-US" sz="5400" b="1" dirty="0">
              <a:latin typeface="Calibri" panose="020F0502020204030204" pitchFamily="34" charset="0"/>
              <a:cs typeface="Calibri" panose="020F0502020204030204" pitchFamily="34" charset="0"/>
            </a:endParaRPr>
          </a:p>
        </p:txBody>
      </p:sp>
      <p:sp>
        <p:nvSpPr>
          <p:cNvPr id="5" name="Rounded Rectangle 4"/>
          <p:cNvSpPr/>
          <p:nvPr/>
        </p:nvSpPr>
        <p:spPr>
          <a:xfrm>
            <a:off x="8634139" y="2724423"/>
            <a:ext cx="2312126" cy="15022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5"/>
          <p:cNvSpPr/>
          <p:nvPr/>
        </p:nvSpPr>
        <p:spPr>
          <a:xfrm>
            <a:off x="6008913" y="2710543"/>
            <a:ext cx="2234599" cy="15022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p:cNvSpPr/>
          <p:nvPr/>
        </p:nvSpPr>
        <p:spPr>
          <a:xfrm>
            <a:off x="3135933" y="2710543"/>
            <a:ext cx="2455817" cy="15022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p:cNvSpPr/>
          <p:nvPr/>
        </p:nvSpPr>
        <p:spPr>
          <a:xfrm>
            <a:off x="339634" y="2710543"/>
            <a:ext cx="2379136" cy="15022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5-Point Star 8"/>
          <p:cNvSpPr/>
          <p:nvPr/>
        </p:nvSpPr>
        <p:spPr>
          <a:xfrm>
            <a:off x="570135" y="2209258"/>
            <a:ext cx="613954" cy="501285"/>
          </a:xfrm>
          <a:prstGeom prst="star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5-Point Star 9"/>
          <p:cNvSpPr/>
          <p:nvPr/>
        </p:nvSpPr>
        <p:spPr>
          <a:xfrm>
            <a:off x="1294275" y="2209258"/>
            <a:ext cx="548640" cy="465364"/>
          </a:xfrm>
          <a:prstGeom prst="star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5-Point Star 10"/>
          <p:cNvSpPr/>
          <p:nvPr/>
        </p:nvSpPr>
        <p:spPr>
          <a:xfrm>
            <a:off x="1966368" y="2209258"/>
            <a:ext cx="574765" cy="501285"/>
          </a:xfrm>
          <a:prstGeom prst="star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5-Point Star 11"/>
          <p:cNvSpPr/>
          <p:nvPr/>
        </p:nvSpPr>
        <p:spPr>
          <a:xfrm>
            <a:off x="3323412" y="2209258"/>
            <a:ext cx="548640" cy="501285"/>
          </a:xfrm>
          <a:prstGeom prst="star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5-Point Star 12"/>
          <p:cNvSpPr/>
          <p:nvPr/>
        </p:nvSpPr>
        <p:spPr>
          <a:xfrm>
            <a:off x="4011555" y="2176657"/>
            <a:ext cx="523361" cy="547766"/>
          </a:xfrm>
          <a:prstGeom prst="star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p:cNvPicPr>
            <a:picLocks noChangeAspect="1"/>
          </p:cNvPicPr>
          <p:nvPr/>
        </p:nvPicPr>
        <p:blipFill>
          <a:blip r:embed="rId2">
            <a:biLevel thresh="50000"/>
          </a:blip>
          <a:stretch>
            <a:fillRect/>
          </a:stretch>
        </p:blipFill>
        <p:spPr>
          <a:xfrm>
            <a:off x="7524411" y="4299857"/>
            <a:ext cx="573074" cy="530398"/>
          </a:xfrm>
          <a:prstGeom prst="rect">
            <a:avLst/>
          </a:prstGeom>
          <a:ln>
            <a:solidFill>
              <a:schemeClr val="tx1"/>
            </a:solidFill>
          </a:ln>
        </p:spPr>
      </p:pic>
      <p:pic>
        <p:nvPicPr>
          <p:cNvPr id="19" name="Picture 18"/>
          <p:cNvPicPr>
            <a:picLocks noChangeAspect="1"/>
          </p:cNvPicPr>
          <p:nvPr/>
        </p:nvPicPr>
        <p:blipFill>
          <a:blip r:embed="rId2">
            <a:biLevel thresh="50000"/>
          </a:blip>
          <a:stretch>
            <a:fillRect/>
          </a:stretch>
        </p:blipFill>
        <p:spPr>
          <a:xfrm>
            <a:off x="6791806" y="4299857"/>
            <a:ext cx="573074" cy="530398"/>
          </a:xfrm>
          <a:prstGeom prst="rect">
            <a:avLst/>
          </a:prstGeom>
          <a:ln>
            <a:solidFill>
              <a:schemeClr val="tx1"/>
            </a:solidFill>
          </a:ln>
        </p:spPr>
      </p:pic>
      <p:pic>
        <p:nvPicPr>
          <p:cNvPr id="20" name="Picture 19"/>
          <p:cNvPicPr>
            <a:picLocks noChangeAspect="1"/>
          </p:cNvPicPr>
          <p:nvPr/>
        </p:nvPicPr>
        <p:blipFill>
          <a:blip r:embed="rId2">
            <a:biLevel thresh="50000"/>
          </a:blip>
          <a:stretch>
            <a:fillRect/>
          </a:stretch>
        </p:blipFill>
        <p:spPr>
          <a:xfrm>
            <a:off x="6085598" y="4299857"/>
            <a:ext cx="573074" cy="530398"/>
          </a:xfrm>
          <a:prstGeom prst="rect">
            <a:avLst/>
          </a:prstGeom>
          <a:ln>
            <a:solidFill>
              <a:schemeClr val="tx1"/>
            </a:solidFill>
          </a:ln>
        </p:spPr>
      </p:pic>
      <p:sp>
        <p:nvSpPr>
          <p:cNvPr id="25" name="TextBox 24"/>
          <p:cNvSpPr txBox="1"/>
          <p:nvPr/>
        </p:nvSpPr>
        <p:spPr>
          <a:xfrm>
            <a:off x="1184089" y="746214"/>
            <a:ext cx="2033818" cy="461665"/>
          </a:xfrm>
          <a:prstGeom prst="rect">
            <a:avLst/>
          </a:prstGeom>
          <a:noFill/>
        </p:spPr>
        <p:txBody>
          <a:bodyPr wrap="square" rtlCol="0">
            <a:spAutoFit/>
          </a:bodyPr>
          <a:lstStyle/>
          <a:p>
            <a:pPr algn="r" rtl="1"/>
            <a:r>
              <a:rPr lang="fa-IR" sz="2400" b="1" dirty="0">
                <a:latin typeface="Calibri" panose="020F0502020204030204" pitchFamily="34" charset="0"/>
                <a:cs typeface="Calibri" panose="020F0502020204030204" pitchFamily="34" charset="0"/>
              </a:rPr>
              <a:t>مصاحبه کننده: </a:t>
            </a:r>
            <a:endParaRPr lang="en-US" sz="2400" b="1" dirty="0">
              <a:latin typeface="Calibri" panose="020F0502020204030204" pitchFamily="34" charset="0"/>
              <a:cs typeface="Calibri" panose="020F0502020204030204" pitchFamily="34" charset="0"/>
            </a:endParaRPr>
          </a:p>
        </p:txBody>
      </p:sp>
      <p:sp>
        <p:nvSpPr>
          <p:cNvPr id="26" name="TextBox 25"/>
          <p:cNvSpPr txBox="1"/>
          <p:nvPr/>
        </p:nvSpPr>
        <p:spPr>
          <a:xfrm>
            <a:off x="1197999" y="1309958"/>
            <a:ext cx="1917963" cy="461665"/>
          </a:xfrm>
          <a:prstGeom prst="rect">
            <a:avLst/>
          </a:prstGeom>
          <a:noFill/>
        </p:spPr>
        <p:txBody>
          <a:bodyPr wrap="square" rtlCol="0">
            <a:spAutoFit/>
          </a:bodyPr>
          <a:lstStyle/>
          <a:p>
            <a:pPr algn="r" rtl="1"/>
            <a:r>
              <a:rPr lang="fa-IR" sz="2400" b="1" dirty="0">
                <a:latin typeface="Calibri" panose="020F0502020204030204" pitchFamily="34" charset="0"/>
                <a:cs typeface="Calibri" panose="020F0502020204030204" pitchFamily="34" charset="0"/>
              </a:rPr>
              <a:t>مصاحبه شونده:</a:t>
            </a:r>
            <a:endParaRPr lang="en-US" sz="2400" b="1" dirty="0">
              <a:latin typeface="Calibri" panose="020F0502020204030204" pitchFamily="34" charset="0"/>
              <a:cs typeface="Calibri" panose="020F0502020204030204" pitchFamily="34" charset="0"/>
            </a:endParaRPr>
          </a:p>
        </p:txBody>
      </p:sp>
      <p:sp>
        <p:nvSpPr>
          <p:cNvPr id="32" name="5-Point Star 31"/>
          <p:cNvSpPr/>
          <p:nvPr/>
        </p:nvSpPr>
        <p:spPr>
          <a:xfrm>
            <a:off x="221026" y="675754"/>
            <a:ext cx="698218" cy="558486"/>
          </a:xfrm>
          <a:prstGeom prst="star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p:cNvSpPr txBox="1"/>
          <p:nvPr/>
        </p:nvSpPr>
        <p:spPr>
          <a:xfrm>
            <a:off x="9261565" y="3108960"/>
            <a:ext cx="1110343" cy="923330"/>
          </a:xfrm>
          <a:prstGeom prst="rect">
            <a:avLst/>
          </a:prstGeom>
          <a:noFill/>
        </p:spPr>
        <p:txBody>
          <a:bodyPr wrap="square" rtlCol="0">
            <a:spAutoFit/>
          </a:bodyPr>
          <a:lstStyle/>
          <a:p>
            <a:pPr algn="ctr"/>
            <a:r>
              <a:rPr lang="fa-IR" sz="5400" b="1" dirty="0">
                <a:solidFill>
                  <a:srgbClr val="00B050"/>
                </a:solidFill>
                <a:latin typeface="Calibri" panose="020F0502020204030204" pitchFamily="34" charset="0"/>
                <a:cs typeface="Calibri" panose="020F0502020204030204" pitchFamily="34" charset="0"/>
              </a:rPr>
              <a:t>1</a:t>
            </a:r>
            <a:endParaRPr lang="en-US" sz="5400" b="1" dirty="0">
              <a:solidFill>
                <a:srgbClr val="00B050"/>
              </a:solidFill>
              <a:latin typeface="Calibri" panose="020F0502020204030204" pitchFamily="34" charset="0"/>
              <a:cs typeface="Calibri" panose="020F0502020204030204" pitchFamily="34" charset="0"/>
            </a:endParaRPr>
          </a:p>
        </p:txBody>
      </p:sp>
      <p:sp>
        <p:nvSpPr>
          <p:cNvPr id="34" name="TextBox 33"/>
          <p:cNvSpPr txBox="1"/>
          <p:nvPr/>
        </p:nvSpPr>
        <p:spPr>
          <a:xfrm>
            <a:off x="6658672" y="3108960"/>
            <a:ext cx="1009225" cy="923330"/>
          </a:xfrm>
          <a:prstGeom prst="rect">
            <a:avLst/>
          </a:prstGeom>
          <a:noFill/>
        </p:spPr>
        <p:txBody>
          <a:bodyPr wrap="square" rtlCol="0">
            <a:spAutoFit/>
          </a:bodyPr>
          <a:lstStyle/>
          <a:p>
            <a:pPr algn="ctr"/>
            <a:r>
              <a:rPr lang="fa-IR" sz="5400" b="1" dirty="0">
                <a:solidFill>
                  <a:srgbClr val="FF0000"/>
                </a:solidFill>
                <a:latin typeface="Calibri" panose="020F0502020204030204" pitchFamily="34" charset="0"/>
                <a:cs typeface="Calibri" panose="020F0502020204030204" pitchFamily="34" charset="0"/>
              </a:rPr>
              <a:t>2</a:t>
            </a:r>
            <a:endParaRPr lang="en-US" sz="5400" b="1" dirty="0">
              <a:solidFill>
                <a:srgbClr val="FF0000"/>
              </a:solidFill>
              <a:latin typeface="Calibri" panose="020F0502020204030204" pitchFamily="34" charset="0"/>
              <a:cs typeface="Calibri" panose="020F0502020204030204" pitchFamily="34" charset="0"/>
            </a:endParaRPr>
          </a:p>
        </p:txBody>
      </p:sp>
      <p:sp>
        <p:nvSpPr>
          <p:cNvPr id="35" name="TextBox 34"/>
          <p:cNvSpPr txBox="1"/>
          <p:nvPr/>
        </p:nvSpPr>
        <p:spPr>
          <a:xfrm>
            <a:off x="3540034" y="3108960"/>
            <a:ext cx="1541417" cy="923330"/>
          </a:xfrm>
          <a:prstGeom prst="rect">
            <a:avLst/>
          </a:prstGeom>
          <a:noFill/>
        </p:spPr>
        <p:txBody>
          <a:bodyPr wrap="square" rtlCol="0">
            <a:spAutoFit/>
          </a:bodyPr>
          <a:lstStyle/>
          <a:p>
            <a:pPr algn="ctr"/>
            <a:r>
              <a:rPr lang="fa-IR" sz="5400" b="1" dirty="0">
                <a:solidFill>
                  <a:srgbClr val="00B050"/>
                </a:solidFill>
                <a:latin typeface="Calibri" panose="020F0502020204030204" pitchFamily="34" charset="0"/>
                <a:cs typeface="Calibri" panose="020F0502020204030204" pitchFamily="34" charset="0"/>
              </a:rPr>
              <a:t>3</a:t>
            </a:r>
            <a:endParaRPr lang="en-US" sz="5400" b="1" dirty="0">
              <a:solidFill>
                <a:srgbClr val="00B050"/>
              </a:solidFill>
              <a:latin typeface="Calibri" panose="020F0502020204030204" pitchFamily="34" charset="0"/>
              <a:cs typeface="Calibri" panose="020F0502020204030204" pitchFamily="34" charset="0"/>
            </a:endParaRPr>
          </a:p>
        </p:txBody>
      </p:sp>
      <p:sp>
        <p:nvSpPr>
          <p:cNvPr id="36" name="TextBox 35"/>
          <p:cNvSpPr txBox="1"/>
          <p:nvPr/>
        </p:nvSpPr>
        <p:spPr>
          <a:xfrm>
            <a:off x="570136" y="3108960"/>
            <a:ext cx="1870286" cy="923330"/>
          </a:xfrm>
          <a:prstGeom prst="rect">
            <a:avLst/>
          </a:prstGeom>
          <a:noFill/>
        </p:spPr>
        <p:txBody>
          <a:bodyPr wrap="square" rtlCol="0">
            <a:spAutoFit/>
          </a:bodyPr>
          <a:lstStyle/>
          <a:p>
            <a:pPr algn="ctr"/>
            <a:r>
              <a:rPr lang="fa-IR" sz="5400" b="1" dirty="0">
                <a:solidFill>
                  <a:srgbClr val="FF0000"/>
                </a:solidFill>
                <a:latin typeface="Calibri" panose="020F0502020204030204" pitchFamily="34" charset="0"/>
                <a:cs typeface="Calibri" panose="020F0502020204030204" pitchFamily="34" charset="0"/>
              </a:rPr>
              <a:t>4</a:t>
            </a:r>
            <a:endParaRPr lang="en-US" sz="5400" b="1" dirty="0">
              <a:solidFill>
                <a:srgbClr val="FF0000"/>
              </a:solidFill>
              <a:latin typeface="Calibri" panose="020F0502020204030204" pitchFamily="34" charset="0"/>
              <a:cs typeface="Calibri" panose="020F0502020204030204" pitchFamily="34" charset="0"/>
            </a:endParaRPr>
          </a:p>
        </p:txBody>
      </p:sp>
      <p:pic>
        <p:nvPicPr>
          <p:cNvPr id="37" name="Picture 36"/>
          <p:cNvPicPr>
            <a:picLocks noChangeAspect="1"/>
          </p:cNvPicPr>
          <p:nvPr/>
        </p:nvPicPr>
        <p:blipFill>
          <a:blip r:embed="rId3"/>
          <a:stretch>
            <a:fillRect/>
          </a:stretch>
        </p:blipFill>
        <p:spPr>
          <a:xfrm>
            <a:off x="4704914" y="2164219"/>
            <a:ext cx="560881" cy="591363"/>
          </a:xfrm>
          <a:prstGeom prst="rect">
            <a:avLst/>
          </a:prstGeom>
        </p:spPr>
      </p:pic>
      <p:pic>
        <p:nvPicPr>
          <p:cNvPr id="38" name="Picture 37"/>
          <p:cNvPicPr>
            <a:picLocks noChangeAspect="1"/>
          </p:cNvPicPr>
          <p:nvPr/>
        </p:nvPicPr>
        <p:blipFill>
          <a:blip r:embed="rId3"/>
          <a:stretch>
            <a:fillRect/>
          </a:stretch>
        </p:blipFill>
        <p:spPr>
          <a:xfrm>
            <a:off x="6797902" y="2133060"/>
            <a:ext cx="560881" cy="591363"/>
          </a:xfrm>
          <a:prstGeom prst="rect">
            <a:avLst/>
          </a:prstGeom>
        </p:spPr>
      </p:pic>
      <p:pic>
        <p:nvPicPr>
          <p:cNvPr id="39" name="Picture 38"/>
          <p:cNvPicPr>
            <a:picLocks noChangeAspect="1"/>
          </p:cNvPicPr>
          <p:nvPr/>
        </p:nvPicPr>
        <p:blipFill>
          <a:blip r:embed="rId3"/>
          <a:stretch>
            <a:fillRect/>
          </a:stretch>
        </p:blipFill>
        <p:spPr>
          <a:xfrm>
            <a:off x="9445430" y="2138285"/>
            <a:ext cx="560881" cy="591363"/>
          </a:xfrm>
          <a:prstGeom prst="rect">
            <a:avLst/>
          </a:prstGeom>
        </p:spPr>
      </p:pic>
      <p:pic>
        <p:nvPicPr>
          <p:cNvPr id="40" name="Picture 39"/>
          <p:cNvPicPr>
            <a:picLocks noChangeAspect="1"/>
          </p:cNvPicPr>
          <p:nvPr/>
        </p:nvPicPr>
        <p:blipFill>
          <a:blip r:embed="rId4"/>
          <a:stretch>
            <a:fillRect/>
          </a:stretch>
        </p:blipFill>
        <p:spPr>
          <a:xfrm>
            <a:off x="9553808" y="4313835"/>
            <a:ext cx="597460" cy="554784"/>
          </a:xfrm>
          <a:prstGeom prst="rect">
            <a:avLst/>
          </a:prstGeom>
        </p:spPr>
      </p:pic>
      <p:pic>
        <p:nvPicPr>
          <p:cNvPr id="41" name="Picture 40"/>
          <p:cNvPicPr>
            <a:picLocks noChangeAspect="1"/>
          </p:cNvPicPr>
          <p:nvPr/>
        </p:nvPicPr>
        <p:blipFill>
          <a:blip r:embed="rId4"/>
          <a:stretch>
            <a:fillRect/>
          </a:stretch>
        </p:blipFill>
        <p:spPr>
          <a:xfrm>
            <a:off x="4037269" y="4325983"/>
            <a:ext cx="597460" cy="554784"/>
          </a:xfrm>
          <a:prstGeom prst="rect">
            <a:avLst/>
          </a:prstGeom>
        </p:spPr>
      </p:pic>
      <p:pic>
        <p:nvPicPr>
          <p:cNvPr id="42" name="Picture 41"/>
          <p:cNvPicPr>
            <a:picLocks noChangeAspect="1"/>
          </p:cNvPicPr>
          <p:nvPr/>
        </p:nvPicPr>
        <p:blipFill>
          <a:blip r:embed="rId4"/>
          <a:stretch>
            <a:fillRect/>
          </a:stretch>
        </p:blipFill>
        <p:spPr>
          <a:xfrm>
            <a:off x="458743" y="4287664"/>
            <a:ext cx="597460" cy="554784"/>
          </a:xfrm>
          <a:prstGeom prst="rect">
            <a:avLst/>
          </a:prstGeom>
        </p:spPr>
      </p:pic>
      <p:pic>
        <p:nvPicPr>
          <p:cNvPr id="43" name="Picture 42"/>
          <p:cNvPicPr>
            <a:picLocks noChangeAspect="1"/>
          </p:cNvPicPr>
          <p:nvPr/>
        </p:nvPicPr>
        <p:blipFill>
          <a:blip r:embed="rId4"/>
          <a:stretch>
            <a:fillRect/>
          </a:stretch>
        </p:blipFill>
        <p:spPr>
          <a:xfrm>
            <a:off x="1215734" y="4299857"/>
            <a:ext cx="597460" cy="554784"/>
          </a:xfrm>
          <a:prstGeom prst="rect">
            <a:avLst/>
          </a:prstGeom>
        </p:spPr>
      </p:pic>
      <p:pic>
        <p:nvPicPr>
          <p:cNvPr id="44" name="Picture 43"/>
          <p:cNvPicPr>
            <a:picLocks noChangeAspect="1"/>
          </p:cNvPicPr>
          <p:nvPr/>
        </p:nvPicPr>
        <p:blipFill>
          <a:blip r:embed="rId4"/>
          <a:stretch>
            <a:fillRect/>
          </a:stretch>
        </p:blipFill>
        <p:spPr>
          <a:xfrm>
            <a:off x="1995542" y="4307716"/>
            <a:ext cx="597460" cy="554784"/>
          </a:xfrm>
          <a:prstGeom prst="rect">
            <a:avLst/>
          </a:prstGeom>
        </p:spPr>
      </p:pic>
      <p:pic>
        <p:nvPicPr>
          <p:cNvPr id="45" name="Picture 44"/>
          <p:cNvPicPr>
            <a:picLocks noChangeAspect="1"/>
          </p:cNvPicPr>
          <p:nvPr/>
        </p:nvPicPr>
        <p:blipFill>
          <a:blip r:embed="rId4"/>
          <a:stretch>
            <a:fillRect/>
          </a:stretch>
        </p:blipFill>
        <p:spPr>
          <a:xfrm>
            <a:off x="321784" y="1323889"/>
            <a:ext cx="597460" cy="554784"/>
          </a:xfrm>
          <a:prstGeom prst="rect">
            <a:avLst/>
          </a:prstGeom>
        </p:spPr>
      </p:pic>
      <p:sp>
        <p:nvSpPr>
          <p:cNvPr id="46" name="Down Arrow 45"/>
          <p:cNvSpPr/>
          <p:nvPr/>
        </p:nvSpPr>
        <p:spPr>
          <a:xfrm>
            <a:off x="3967084" y="5264330"/>
            <a:ext cx="667645" cy="653143"/>
          </a:xfrm>
          <a:prstGeom prst="down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Down Arrow 46"/>
          <p:cNvSpPr/>
          <p:nvPr/>
        </p:nvSpPr>
        <p:spPr>
          <a:xfrm>
            <a:off x="9510907" y="5264330"/>
            <a:ext cx="630188" cy="692332"/>
          </a:xfrm>
          <a:prstGeom prst="down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Box 47"/>
          <p:cNvSpPr txBox="1"/>
          <p:nvPr/>
        </p:nvSpPr>
        <p:spPr>
          <a:xfrm>
            <a:off x="8306824" y="5956662"/>
            <a:ext cx="2966755" cy="461665"/>
          </a:xfrm>
          <a:prstGeom prst="rect">
            <a:avLst/>
          </a:prstGeom>
          <a:noFill/>
        </p:spPr>
        <p:txBody>
          <a:bodyPr wrap="square" rtlCol="0">
            <a:spAutoFit/>
          </a:bodyPr>
          <a:lstStyle/>
          <a:p>
            <a:pPr algn="ctr" rtl="1"/>
            <a:r>
              <a:rPr lang="fa-IR" sz="2400" b="1" dirty="0">
                <a:solidFill>
                  <a:schemeClr val="bg1"/>
                </a:solidFill>
                <a:latin typeface="Calibri" panose="020F0502020204030204" pitchFamily="34" charset="0"/>
                <a:cs typeface="Calibri" panose="020F0502020204030204" pitchFamily="34" charset="0"/>
              </a:rPr>
              <a:t>صحیح ترین روش</a:t>
            </a:r>
            <a:endParaRPr lang="en-US" sz="2400" b="1" dirty="0">
              <a:solidFill>
                <a:schemeClr val="bg1"/>
              </a:solidFill>
              <a:latin typeface="Calibri" panose="020F0502020204030204" pitchFamily="34" charset="0"/>
              <a:cs typeface="Calibri" panose="020F0502020204030204" pitchFamily="34" charset="0"/>
            </a:endParaRPr>
          </a:p>
        </p:txBody>
      </p:sp>
      <p:sp>
        <p:nvSpPr>
          <p:cNvPr id="49" name="TextBox 48"/>
          <p:cNvSpPr txBox="1"/>
          <p:nvPr/>
        </p:nvSpPr>
        <p:spPr>
          <a:xfrm>
            <a:off x="2541133" y="5956662"/>
            <a:ext cx="3544466" cy="830997"/>
          </a:xfrm>
          <a:prstGeom prst="rect">
            <a:avLst/>
          </a:prstGeom>
          <a:noFill/>
        </p:spPr>
        <p:txBody>
          <a:bodyPr wrap="square" rtlCol="0">
            <a:spAutoFit/>
          </a:bodyPr>
          <a:lstStyle/>
          <a:p>
            <a:pPr algn="ctr"/>
            <a:r>
              <a:rPr lang="fa-IR" sz="2400" b="1" dirty="0">
                <a:solidFill>
                  <a:schemeClr val="bg1"/>
                </a:solidFill>
                <a:latin typeface="Calibri" panose="020F0502020204030204" pitchFamily="34" charset="0"/>
                <a:cs typeface="Calibri" panose="020F0502020204030204" pitchFamily="34" charset="0"/>
              </a:rPr>
              <a:t>برای مشاغلی نظیر مدیریت با تجربه ی بسیار بالا</a:t>
            </a:r>
            <a:endParaRPr lang="en-US" sz="24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6558710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2"/>
          <p:cNvGrpSpPr/>
          <p:nvPr/>
        </p:nvGrpSpPr>
        <p:grpSpPr>
          <a:xfrm>
            <a:off x="4761703" y="353342"/>
            <a:ext cx="6373547" cy="6374030"/>
            <a:chOff x="5011361" y="267271"/>
            <a:chExt cx="6373547" cy="6374030"/>
          </a:xfrm>
        </p:grpSpPr>
        <p:sp>
          <p:nvSpPr>
            <p:cNvPr id="2" name="TextBox 1"/>
            <p:cNvSpPr txBox="1"/>
            <p:nvPr/>
          </p:nvSpPr>
          <p:spPr>
            <a:xfrm>
              <a:off x="8301936" y="315378"/>
              <a:ext cx="1724297" cy="461665"/>
            </a:xfrm>
            <a:prstGeom prst="rect">
              <a:avLst/>
            </a:prstGeom>
            <a:noFill/>
          </p:spPr>
          <p:txBody>
            <a:bodyPr wrap="square" rtlCol="0">
              <a:spAutoFit/>
            </a:bodyPr>
            <a:lstStyle/>
            <a:p>
              <a:pPr algn="r" rtl="1"/>
              <a:r>
                <a:rPr lang="fa-IR" sz="2400" b="1" dirty="0">
                  <a:solidFill>
                    <a:schemeClr val="bg1"/>
                  </a:solidFill>
                  <a:latin typeface="Calibri" panose="020F0502020204030204" pitchFamily="34" charset="0"/>
                  <a:cs typeface="Calibri" panose="020F0502020204030204" pitchFamily="34" charset="0"/>
                </a:rPr>
                <a:t>رزومه</a:t>
              </a:r>
              <a:endParaRPr lang="en-US" sz="2400" b="1" dirty="0">
                <a:solidFill>
                  <a:schemeClr val="bg1"/>
                </a:solidFill>
                <a:latin typeface="Calibri" panose="020F0502020204030204" pitchFamily="34" charset="0"/>
                <a:cs typeface="Calibri" panose="020F0502020204030204" pitchFamily="34" charset="0"/>
              </a:endParaRPr>
            </a:p>
          </p:txBody>
        </p:sp>
        <p:sp>
          <p:nvSpPr>
            <p:cNvPr id="3" name="Right Arrow 2"/>
            <p:cNvSpPr/>
            <p:nvPr/>
          </p:nvSpPr>
          <p:spPr>
            <a:xfrm flipH="1">
              <a:off x="8197433" y="267271"/>
              <a:ext cx="966652" cy="522515"/>
            </a:xfrm>
            <a:prstGeom prst="right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5011361" y="338177"/>
              <a:ext cx="3265714" cy="461665"/>
            </a:xfrm>
            <a:prstGeom prst="rect">
              <a:avLst/>
            </a:prstGeom>
            <a:noFill/>
          </p:spPr>
          <p:txBody>
            <a:bodyPr wrap="square" rtlCol="0">
              <a:spAutoFit/>
            </a:bodyPr>
            <a:lstStyle/>
            <a:p>
              <a:pPr algn="r" rtl="1"/>
              <a:r>
                <a:rPr lang="fa-IR" sz="2400" b="1" dirty="0">
                  <a:solidFill>
                    <a:schemeClr val="bg1"/>
                  </a:solidFill>
                  <a:latin typeface="Calibri" panose="020F0502020204030204" pitchFamily="34" charset="0"/>
                  <a:cs typeface="Calibri" panose="020F0502020204030204" pitchFamily="34" charset="0"/>
                </a:rPr>
                <a:t>غربال</a:t>
              </a:r>
              <a:endParaRPr lang="en-US" sz="2400" b="1" dirty="0">
                <a:solidFill>
                  <a:schemeClr val="bg1"/>
                </a:solidFill>
                <a:latin typeface="Calibri" panose="020F0502020204030204" pitchFamily="34" charset="0"/>
                <a:cs typeface="Calibri" panose="020F0502020204030204" pitchFamily="34" charset="0"/>
              </a:endParaRPr>
            </a:p>
          </p:txBody>
        </p:sp>
        <p:sp>
          <p:nvSpPr>
            <p:cNvPr id="5" name="Down Arrow 4"/>
            <p:cNvSpPr/>
            <p:nvPr/>
          </p:nvSpPr>
          <p:spPr>
            <a:xfrm>
              <a:off x="7593877" y="829578"/>
              <a:ext cx="600891" cy="648472"/>
            </a:xfrm>
            <a:prstGeom prst="down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6829343" y="1533202"/>
              <a:ext cx="2090059" cy="10550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6995227" y="1784635"/>
              <a:ext cx="1933304" cy="461665"/>
            </a:xfrm>
            <a:prstGeom prst="rect">
              <a:avLst/>
            </a:prstGeom>
            <a:noFill/>
          </p:spPr>
          <p:txBody>
            <a:bodyPr wrap="square" rtlCol="0">
              <a:spAutoFit/>
            </a:bodyPr>
            <a:lstStyle/>
            <a:p>
              <a:r>
                <a:rPr lang="fa-IR" sz="2400" b="1" dirty="0">
                  <a:solidFill>
                    <a:srgbClr val="C00000"/>
                  </a:solidFill>
                  <a:latin typeface="Calibri" panose="020F0502020204030204" pitchFamily="34" charset="0"/>
                  <a:cs typeface="Calibri" panose="020F0502020204030204" pitchFamily="34" charset="0"/>
                </a:rPr>
                <a:t>ارزیابی تخصصی</a:t>
              </a:r>
              <a:endParaRPr lang="en-US" sz="2400" b="1" dirty="0">
                <a:solidFill>
                  <a:srgbClr val="C00000"/>
                </a:solidFill>
                <a:latin typeface="Calibri" panose="020F0502020204030204" pitchFamily="34" charset="0"/>
                <a:cs typeface="Calibri" panose="020F0502020204030204" pitchFamily="34" charset="0"/>
              </a:endParaRPr>
            </a:p>
          </p:txBody>
        </p:sp>
        <p:pic>
          <p:nvPicPr>
            <p:cNvPr id="8" name="Picture 7"/>
            <p:cNvPicPr>
              <a:picLocks noChangeAspect="1"/>
            </p:cNvPicPr>
            <p:nvPr/>
          </p:nvPicPr>
          <p:blipFill>
            <a:blip r:embed="rId2"/>
            <a:stretch>
              <a:fillRect/>
            </a:stretch>
          </p:blipFill>
          <p:spPr>
            <a:xfrm>
              <a:off x="7637841" y="2662740"/>
              <a:ext cx="634039" cy="920576"/>
            </a:xfrm>
            <a:prstGeom prst="rect">
              <a:avLst/>
            </a:prstGeom>
            <a:solidFill>
              <a:srgbClr val="92D050"/>
            </a:solidFill>
          </p:spPr>
        </p:pic>
        <p:pic>
          <p:nvPicPr>
            <p:cNvPr id="9" name="Picture 8"/>
            <p:cNvPicPr>
              <a:picLocks noChangeAspect="1"/>
            </p:cNvPicPr>
            <p:nvPr/>
          </p:nvPicPr>
          <p:blipFill>
            <a:blip r:embed="rId2"/>
            <a:stretch>
              <a:fillRect/>
            </a:stretch>
          </p:blipFill>
          <p:spPr>
            <a:xfrm rot="16200000">
              <a:off x="9118434" y="1786011"/>
              <a:ext cx="634039" cy="920576"/>
            </a:xfrm>
            <a:prstGeom prst="rect">
              <a:avLst/>
            </a:prstGeom>
            <a:solidFill>
              <a:srgbClr val="C00000"/>
            </a:solidFill>
          </p:spPr>
        </p:pic>
        <p:sp>
          <p:nvSpPr>
            <p:cNvPr id="10" name="TextBox 9"/>
            <p:cNvSpPr txBox="1"/>
            <p:nvPr/>
          </p:nvSpPr>
          <p:spPr>
            <a:xfrm>
              <a:off x="7593458" y="3555551"/>
              <a:ext cx="966651" cy="461665"/>
            </a:xfrm>
            <a:prstGeom prst="rect">
              <a:avLst/>
            </a:prstGeom>
            <a:noFill/>
          </p:spPr>
          <p:txBody>
            <a:bodyPr wrap="square" rtlCol="0">
              <a:spAutoFit/>
            </a:bodyPr>
            <a:lstStyle/>
            <a:p>
              <a:r>
                <a:rPr lang="en-US" sz="2400" b="1" dirty="0">
                  <a:solidFill>
                    <a:schemeClr val="bg1"/>
                  </a:solidFill>
                  <a:latin typeface="Calibri" panose="020F0502020204030204" pitchFamily="34" charset="0"/>
                  <a:cs typeface="Calibri" panose="020F0502020204030204" pitchFamily="34" charset="0"/>
                </a:rPr>
                <a:t>O.K</a:t>
              </a:r>
            </a:p>
          </p:txBody>
        </p:sp>
        <p:sp>
          <p:nvSpPr>
            <p:cNvPr id="12" name="TextBox 11"/>
            <p:cNvSpPr txBox="1"/>
            <p:nvPr/>
          </p:nvSpPr>
          <p:spPr>
            <a:xfrm>
              <a:off x="9895742" y="2101654"/>
              <a:ext cx="1489166" cy="461665"/>
            </a:xfrm>
            <a:prstGeom prst="rect">
              <a:avLst/>
            </a:prstGeom>
            <a:noFill/>
          </p:spPr>
          <p:txBody>
            <a:bodyPr wrap="square" rtlCol="0">
              <a:spAutoFit/>
            </a:bodyPr>
            <a:lstStyle/>
            <a:p>
              <a:r>
                <a:rPr lang="en-US" sz="2400" b="1" dirty="0">
                  <a:solidFill>
                    <a:schemeClr val="bg1"/>
                  </a:solidFill>
                  <a:latin typeface="Calibri" panose="020F0502020204030204" pitchFamily="34" charset="0"/>
                  <a:cs typeface="Calibri" panose="020F0502020204030204" pitchFamily="34" charset="0"/>
                </a:rPr>
                <a:t>NOT O.K</a:t>
              </a:r>
            </a:p>
          </p:txBody>
        </p:sp>
        <p:sp>
          <p:nvSpPr>
            <p:cNvPr id="13" name="Oval 12"/>
            <p:cNvSpPr/>
            <p:nvPr/>
          </p:nvSpPr>
          <p:spPr>
            <a:xfrm>
              <a:off x="6738957" y="3948432"/>
              <a:ext cx="2445843" cy="120442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6941287" y="4290352"/>
              <a:ext cx="1866170" cy="830997"/>
            </a:xfrm>
            <a:prstGeom prst="rect">
              <a:avLst/>
            </a:prstGeom>
            <a:noFill/>
          </p:spPr>
          <p:txBody>
            <a:bodyPr wrap="square" rtlCol="0">
              <a:spAutoFit/>
            </a:bodyPr>
            <a:lstStyle/>
            <a:p>
              <a:pPr algn="r" rtl="1"/>
              <a:r>
                <a:rPr lang="fa-IR" sz="2400" b="1" dirty="0">
                  <a:solidFill>
                    <a:schemeClr val="bg1"/>
                  </a:solidFill>
                  <a:latin typeface="Calibri" panose="020F0502020204030204" pitchFamily="34" charset="0"/>
                  <a:cs typeface="Calibri" panose="020F0502020204030204" pitchFamily="34" charset="0"/>
                </a:rPr>
                <a:t>ارزیابی عمومی</a:t>
              </a:r>
              <a:endParaRPr lang="en-US" sz="2400" b="1" dirty="0">
                <a:solidFill>
                  <a:schemeClr val="bg1"/>
                </a:solidFill>
                <a:latin typeface="Calibri" panose="020F0502020204030204" pitchFamily="34" charset="0"/>
                <a:cs typeface="Calibri" panose="020F0502020204030204" pitchFamily="34" charset="0"/>
              </a:endParaRPr>
            </a:p>
            <a:p>
              <a:pPr algn="r" rtl="1"/>
              <a:endParaRPr lang="en-US" sz="2400" b="1" dirty="0">
                <a:solidFill>
                  <a:schemeClr val="bg1"/>
                </a:solidFill>
                <a:latin typeface="Calibri" panose="020F0502020204030204" pitchFamily="34" charset="0"/>
                <a:cs typeface="Calibri" panose="020F0502020204030204" pitchFamily="34" charset="0"/>
              </a:endParaRPr>
            </a:p>
          </p:txBody>
        </p:sp>
        <p:pic>
          <p:nvPicPr>
            <p:cNvPr id="15" name="Picture 14"/>
            <p:cNvPicPr>
              <a:picLocks noChangeAspect="1"/>
            </p:cNvPicPr>
            <p:nvPr/>
          </p:nvPicPr>
          <p:blipFill>
            <a:blip r:embed="rId2"/>
            <a:stretch>
              <a:fillRect/>
            </a:stretch>
          </p:blipFill>
          <p:spPr>
            <a:xfrm>
              <a:off x="7593458" y="5259060"/>
              <a:ext cx="634039" cy="920576"/>
            </a:xfrm>
            <a:prstGeom prst="rect">
              <a:avLst/>
            </a:prstGeom>
            <a:solidFill>
              <a:srgbClr val="92D050"/>
            </a:solidFill>
          </p:spPr>
        </p:pic>
        <p:sp>
          <p:nvSpPr>
            <p:cNvPr id="16" name="TextBox 15"/>
            <p:cNvSpPr txBox="1"/>
            <p:nvPr/>
          </p:nvSpPr>
          <p:spPr>
            <a:xfrm>
              <a:off x="6879065" y="6179636"/>
              <a:ext cx="1565013" cy="461665"/>
            </a:xfrm>
            <a:prstGeom prst="rect">
              <a:avLst/>
            </a:prstGeom>
            <a:noFill/>
          </p:spPr>
          <p:txBody>
            <a:bodyPr wrap="square" rtlCol="0">
              <a:spAutoFit/>
            </a:bodyPr>
            <a:lstStyle/>
            <a:p>
              <a:pPr algn="r" rtl="1"/>
              <a:r>
                <a:rPr lang="fa-IR" sz="2400" b="1" dirty="0">
                  <a:solidFill>
                    <a:schemeClr val="bg1"/>
                  </a:solidFill>
                  <a:latin typeface="Calibri" panose="020F0502020204030204" pitchFamily="34" charset="0"/>
                  <a:cs typeface="Calibri" panose="020F0502020204030204" pitchFamily="34" charset="0"/>
                </a:rPr>
                <a:t>استخدام</a:t>
              </a:r>
              <a:endParaRPr lang="en-US" sz="2400" b="1" dirty="0">
                <a:solidFill>
                  <a:schemeClr val="bg1"/>
                </a:solidFill>
                <a:latin typeface="Calibri" panose="020F0502020204030204" pitchFamily="34" charset="0"/>
                <a:cs typeface="Calibri" panose="020F0502020204030204" pitchFamily="34" charset="0"/>
              </a:endParaRPr>
            </a:p>
          </p:txBody>
        </p:sp>
        <p:pic>
          <p:nvPicPr>
            <p:cNvPr id="17" name="Picture 16"/>
            <p:cNvPicPr>
              <a:picLocks noChangeAspect="1"/>
            </p:cNvPicPr>
            <p:nvPr/>
          </p:nvPicPr>
          <p:blipFill>
            <a:blip r:embed="rId3"/>
            <a:stretch>
              <a:fillRect/>
            </a:stretch>
          </p:blipFill>
          <p:spPr>
            <a:xfrm>
              <a:off x="9293312" y="4233626"/>
              <a:ext cx="920576" cy="634039"/>
            </a:xfrm>
            <a:prstGeom prst="rect">
              <a:avLst/>
            </a:prstGeom>
            <a:solidFill>
              <a:srgbClr val="C00000"/>
            </a:solidFill>
          </p:spPr>
        </p:pic>
        <p:sp>
          <p:nvSpPr>
            <p:cNvPr id="18" name="TextBox 17"/>
            <p:cNvSpPr txBox="1"/>
            <p:nvPr/>
          </p:nvSpPr>
          <p:spPr>
            <a:xfrm>
              <a:off x="10215573" y="4319812"/>
              <a:ext cx="1074525" cy="461665"/>
            </a:xfrm>
            <a:prstGeom prst="rect">
              <a:avLst/>
            </a:prstGeom>
            <a:noFill/>
          </p:spPr>
          <p:txBody>
            <a:bodyPr wrap="none" rtlCol="0">
              <a:spAutoFit/>
            </a:bodyPr>
            <a:lstStyle/>
            <a:p>
              <a:r>
                <a:rPr lang="en-US" sz="2400" b="1" dirty="0">
                  <a:solidFill>
                    <a:schemeClr val="bg1"/>
                  </a:solidFill>
                  <a:latin typeface="Calibri" panose="020F0502020204030204" pitchFamily="34" charset="0"/>
                  <a:cs typeface="Calibri" panose="020F0502020204030204" pitchFamily="34" charset="0"/>
                </a:rPr>
                <a:t>REJECT</a:t>
              </a:r>
            </a:p>
          </p:txBody>
        </p:sp>
      </p:grpSp>
      <p:grpSp>
        <p:nvGrpSpPr>
          <p:cNvPr id="27" name="Group 26"/>
          <p:cNvGrpSpPr/>
          <p:nvPr/>
        </p:nvGrpSpPr>
        <p:grpSpPr>
          <a:xfrm>
            <a:off x="-562540" y="353342"/>
            <a:ext cx="6373547" cy="6374030"/>
            <a:chOff x="5011361" y="267271"/>
            <a:chExt cx="6373547" cy="6374030"/>
          </a:xfrm>
        </p:grpSpPr>
        <p:sp>
          <p:nvSpPr>
            <p:cNvPr id="28" name="TextBox 27"/>
            <p:cNvSpPr txBox="1"/>
            <p:nvPr/>
          </p:nvSpPr>
          <p:spPr>
            <a:xfrm>
              <a:off x="8301936" y="315378"/>
              <a:ext cx="1724297" cy="461665"/>
            </a:xfrm>
            <a:prstGeom prst="rect">
              <a:avLst/>
            </a:prstGeom>
            <a:noFill/>
          </p:spPr>
          <p:txBody>
            <a:bodyPr wrap="square" rtlCol="0">
              <a:spAutoFit/>
            </a:bodyPr>
            <a:lstStyle/>
            <a:p>
              <a:pPr algn="r" rtl="1"/>
              <a:r>
                <a:rPr lang="fa-IR" sz="2400" b="1" dirty="0">
                  <a:solidFill>
                    <a:schemeClr val="bg1"/>
                  </a:solidFill>
                  <a:latin typeface="Calibri" panose="020F0502020204030204" pitchFamily="34" charset="0"/>
                  <a:cs typeface="Calibri" panose="020F0502020204030204" pitchFamily="34" charset="0"/>
                </a:rPr>
                <a:t>رزومه</a:t>
              </a:r>
              <a:endParaRPr lang="en-US" sz="2400" b="1" dirty="0">
                <a:solidFill>
                  <a:schemeClr val="bg1"/>
                </a:solidFill>
                <a:latin typeface="Calibri" panose="020F0502020204030204" pitchFamily="34" charset="0"/>
                <a:cs typeface="Calibri" panose="020F0502020204030204" pitchFamily="34" charset="0"/>
              </a:endParaRPr>
            </a:p>
          </p:txBody>
        </p:sp>
        <p:sp>
          <p:nvSpPr>
            <p:cNvPr id="29" name="Right Arrow 28"/>
            <p:cNvSpPr/>
            <p:nvPr/>
          </p:nvSpPr>
          <p:spPr>
            <a:xfrm flipH="1">
              <a:off x="8197433" y="267271"/>
              <a:ext cx="966652" cy="522515"/>
            </a:xfrm>
            <a:prstGeom prst="right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p:cNvSpPr txBox="1"/>
            <p:nvPr/>
          </p:nvSpPr>
          <p:spPr>
            <a:xfrm>
              <a:off x="5011361" y="338177"/>
              <a:ext cx="3265714" cy="461665"/>
            </a:xfrm>
            <a:prstGeom prst="rect">
              <a:avLst/>
            </a:prstGeom>
            <a:noFill/>
          </p:spPr>
          <p:txBody>
            <a:bodyPr wrap="square" rtlCol="0">
              <a:spAutoFit/>
            </a:bodyPr>
            <a:lstStyle/>
            <a:p>
              <a:pPr algn="r" rtl="1"/>
              <a:r>
                <a:rPr lang="fa-IR" sz="2400" b="1" dirty="0">
                  <a:solidFill>
                    <a:schemeClr val="bg1"/>
                  </a:solidFill>
                  <a:latin typeface="Calibri" panose="020F0502020204030204" pitchFamily="34" charset="0"/>
                  <a:cs typeface="Calibri" panose="020F0502020204030204" pitchFamily="34" charset="0"/>
                </a:rPr>
                <a:t>غربال</a:t>
              </a:r>
              <a:endParaRPr lang="en-US" sz="2400" b="1" dirty="0">
                <a:solidFill>
                  <a:schemeClr val="bg1"/>
                </a:solidFill>
                <a:latin typeface="Calibri" panose="020F0502020204030204" pitchFamily="34" charset="0"/>
                <a:cs typeface="Calibri" panose="020F0502020204030204" pitchFamily="34" charset="0"/>
              </a:endParaRPr>
            </a:p>
          </p:txBody>
        </p:sp>
        <p:sp>
          <p:nvSpPr>
            <p:cNvPr id="31" name="Down Arrow 30"/>
            <p:cNvSpPr/>
            <p:nvPr/>
          </p:nvSpPr>
          <p:spPr>
            <a:xfrm>
              <a:off x="7593877" y="829578"/>
              <a:ext cx="600891" cy="648472"/>
            </a:xfrm>
            <a:prstGeom prst="down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6829343" y="1533202"/>
              <a:ext cx="2090059" cy="10550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p:cNvSpPr txBox="1"/>
            <p:nvPr/>
          </p:nvSpPr>
          <p:spPr>
            <a:xfrm>
              <a:off x="6995227" y="1784635"/>
              <a:ext cx="1933304" cy="461665"/>
            </a:xfrm>
            <a:prstGeom prst="rect">
              <a:avLst/>
            </a:prstGeom>
            <a:noFill/>
          </p:spPr>
          <p:txBody>
            <a:bodyPr wrap="square" rtlCol="0">
              <a:spAutoFit/>
            </a:bodyPr>
            <a:lstStyle/>
            <a:p>
              <a:r>
                <a:rPr lang="fa-IR" sz="2400" b="1" dirty="0">
                  <a:solidFill>
                    <a:schemeClr val="bg1"/>
                  </a:solidFill>
                  <a:latin typeface="Calibri" panose="020F0502020204030204" pitchFamily="34" charset="0"/>
                  <a:cs typeface="Calibri" panose="020F0502020204030204" pitchFamily="34" charset="0"/>
                </a:rPr>
                <a:t>ارزیابی عمومی</a:t>
              </a:r>
              <a:endParaRPr lang="en-US" sz="2400" b="1" dirty="0">
                <a:solidFill>
                  <a:schemeClr val="bg1"/>
                </a:solidFill>
                <a:latin typeface="Calibri" panose="020F0502020204030204" pitchFamily="34" charset="0"/>
                <a:cs typeface="Calibri" panose="020F0502020204030204" pitchFamily="34" charset="0"/>
              </a:endParaRPr>
            </a:p>
          </p:txBody>
        </p:sp>
        <p:pic>
          <p:nvPicPr>
            <p:cNvPr id="34" name="Picture 33"/>
            <p:cNvPicPr>
              <a:picLocks noChangeAspect="1"/>
            </p:cNvPicPr>
            <p:nvPr/>
          </p:nvPicPr>
          <p:blipFill>
            <a:blip r:embed="rId2"/>
            <a:stretch>
              <a:fillRect/>
            </a:stretch>
          </p:blipFill>
          <p:spPr>
            <a:xfrm>
              <a:off x="7637841" y="2662740"/>
              <a:ext cx="634039" cy="920576"/>
            </a:xfrm>
            <a:prstGeom prst="rect">
              <a:avLst/>
            </a:prstGeom>
            <a:solidFill>
              <a:srgbClr val="92D050"/>
            </a:solidFill>
          </p:spPr>
        </p:pic>
        <p:pic>
          <p:nvPicPr>
            <p:cNvPr id="35" name="Picture 34"/>
            <p:cNvPicPr>
              <a:picLocks noChangeAspect="1"/>
            </p:cNvPicPr>
            <p:nvPr/>
          </p:nvPicPr>
          <p:blipFill>
            <a:blip r:embed="rId2"/>
            <a:stretch>
              <a:fillRect/>
            </a:stretch>
          </p:blipFill>
          <p:spPr>
            <a:xfrm rot="16200000">
              <a:off x="9118434" y="1786011"/>
              <a:ext cx="634039" cy="920576"/>
            </a:xfrm>
            <a:prstGeom prst="rect">
              <a:avLst/>
            </a:prstGeom>
            <a:solidFill>
              <a:srgbClr val="C00000"/>
            </a:solidFill>
          </p:spPr>
        </p:pic>
        <p:sp>
          <p:nvSpPr>
            <p:cNvPr id="36" name="TextBox 35"/>
            <p:cNvSpPr txBox="1"/>
            <p:nvPr/>
          </p:nvSpPr>
          <p:spPr>
            <a:xfrm>
              <a:off x="7593458" y="3555551"/>
              <a:ext cx="966651" cy="461665"/>
            </a:xfrm>
            <a:prstGeom prst="rect">
              <a:avLst/>
            </a:prstGeom>
            <a:noFill/>
          </p:spPr>
          <p:txBody>
            <a:bodyPr wrap="square" rtlCol="0">
              <a:spAutoFit/>
            </a:bodyPr>
            <a:lstStyle/>
            <a:p>
              <a:r>
                <a:rPr lang="en-US" sz="2400" b="1" dirty="0">
                  <a:solidFill>
                    <a:schemeClr val="bg1"/>
                  </a:solidFill>
                  <a:latin typeface="Calibri" panose="020F0502020204030204" pitchFamily="34" charset="0"/>
                  <a:cs typeface="Calibri" panose="020F0502020204030204" pitchFamily="34" charset="0"/>
                </a:rPr>
                <a:t>O.K</a:t>
              </a:r>
            </a:p>
          </p:txBody>
        </p:sp>
        <p:sp>
          <p:nvSpPr>
            <p:cNvPr id="37" name="TextBox 36"/>
            <p:cNvSpPr txBox="1"/>
            <p:nvPr/>
          </p:nvSpPr>
          <p:spPr>
            <a:xfrm>
              <a:off x="9895742" y="2101654"/>
              <a:ext cx="1489166" cy="461665"/>
            </a:xfrm>
            <a:prstGeom prst="rect">
              <a:avLst/>
            </a:prstGeom>
            <a:noFill/>
          </p:spPr>
          <p:txBody>
            <a:bodyPr wrap="square" rtlCol="0">
              <a:spAutoFit/>
            </a:bodyPr>
            <a:lstStyle/>
            <a:p>
              <a:r>
                <a:rPr lang="en-US" sz="2400" b="1" dirty="0">
                  <a:solidFill>
                    <a:schemeClr val="bg1"/>
                  </a:solidFill>
                  <a:latin typeface="Calibri" panose="020F0502020204030204" pitchFamily="34" charset="0"/>
                  <a:cs typeface="Calibri" panose="020F0502020204030204" pitchFamily="34" charset="0"/>
                </a:rPr>
                <a:t>NOT O.K</a:t>
              </a:r>
            </a:p>
          </p:txBody>
        </p:sp>
        <p:sp>
          <p:nvSpPr>
            <p:cNvPr id="38" name="Oval 37"/>
            <p:cNvSpPr/>
            <p:nvPr/>
          </p:nvSpPr>
          <p:spPr>
            <a:xfrm>
              <a:off x="6738957" y="3948432"/>
              <a:ext cx="2445843" cy="120442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p:cNvSpPr txBox="1"/>
            <p:nvPr/>
          </p:nvSpPr>
          <p:spPr>
            <a:xfrm>
              <a:off x="6941287" y="4290352"/>
              <a:ext cx="1866170" cy="461665"/>
            </a:xfrm>
            <a:prstGeom prst="rect">
              <a:avLst/>
            </a:prstGeom>
            <a:noFill/>
          </p:spPr>
          <p:txBody>
            <a:bodyPr wrap="square" rtlCol="0">
              <a:spAutoFit/>
            </a:bodyPr>
            <a:lstStyle/>
            <a:p>
              <a:pPr algn="r" rtl="1"/>
              <a:r>
                <a:rPr lang="fa-IR" sz="2400" b="1" dirty="0">
                  <a:solidFill>
                    <a:srgbClr val="C00000"/>
                  </a:solidFill>
                  <a:latin typeface="Calibri" panose="020F0502020204030204" pitchFamily="34" charset="0"/>
                  <a:cs typeface="Calibri" panose="020F0502020204030204" pitchFamily="34" charset="0"/>
                </a:rPr>
                <a:t>ارزیابی تخصصی</a:t>
              </a:r>
              <a:endParaRPr lang="en-US" sz="2400" b="1" dirty="0">
                <a:solidFill>
                  <a:srgbClr val="C00000"/>
                </a:solidFill>
                <a:latin typeface="Calibri" panose="020F0502020204030204" pitchFamily="34" charset="0"/>
                <a:cs typeface="Calibri" panose="020F0502020204030204" pitchFamily="34" charset="0"/>
              </a:endParaRPr>
            </a:p>
          </p:txBody>
        </p:sp>
        <p:pic>
          <p:nvPicPr>
            <p:cNvPr id="40" name="Picture 39"/>
            <p:cNvPicPr>
              <a:picLocks noChangeAspect="1"/>
            </p:cNvPicPr>
            <p:nvPr/>
          </p:nvPicPr>
          <p:blipFill>
            <a:blip r:embed="rId2"/>
            <a:stretch>
              <a:fillRect/>
            </a:stretch>
          </p:blipFill>
          <p:spPr>
            <a:xfrm>
              <a:off x="7593458" y="5259060"/>
              <a:ext cx="634039" cy="920576"/>
            </a:xfrm>
            <a:prstGeom prst="rect">
              <a:avLst/>
            </a:prstGeom>
            <a:solidFill>
              <a:srgbClr val="92D050"/>
            </a:solidFill>
          </p:spPr>
        </p:pic>
        <p:sp>
          <p:nvSpPr>
            <p:cNvPr id="41" name="TextBox 40"/>
            <p:cNvSpPr txBox="1"/>
            <p:nvPr/>
          </p:nvSpPr>
          <p:spPr>
            <a:xfrm>
              <a:off x="6879065" y="6179636"/>
              <a:ext cx="1565013" cy="461665"/>
            </a:xfrm>
            <a:prstGeom prst="rect">
              <a:avLst/>
            </a:prstGeom>
            <a:noFill/>
          </p:spPr>
          <p:txBody>
            <a:bodyPr wrap="square" rtlCol="0">
              <a:spAutoFit/>
            </a:bodyPr>
            <a:lstStyle/>
            <a:p>
              <a:pPr algn="r" rtl="1"/>
              <a:r>
                <a:rPr lang="fa-IR" sz="2400" b="1" dirty="0">
                  <a:solidFill>
                    <a:schemeClr val="bg1"/>
                  </a:solidFill>
                  <a:latin typeface="Calibri" panose="020F0502020204030204" pitchFamily="34" charset="0"/>
                  <a:cs typeface="Calibri" panose="020F0502020204030204" pitchFamily="34" charset="0"/>
                </a:rPr>
                <a:t>استخدام</a:t>
              </a:r>
              <a:endParaRPr lang="en-US" sz="2400" b="1" dirty="0">
                <a:solidFill>
                  <a:schemeClr val="bg1"/>
                </a:solidFill>
                <a:latin typeface="Calibri" panose="020F0502020204030204" pitchFamily="34" charset="0"/>
                <a:cs typeface="Calibri" panose="020F0502020204030204" pitchFamily="34" charset="0"/>
              </a:endParaRPr>
            </a:p>
          </p:txBody>
        </p:sp>
        <p:pic>
          <p:nvPicPr>
            <p:cNvPr id="42" name="Picture 41"/>
            <p:cNvPicPr>
              <a:picLocks noChangeAspect="1"/>
            </p:cNvPicPr>
            <p:nvPr/>
          </p:nvPicPr>
          <p:blipFill>
            <a:blip r:embed="rId3"/>
            <a:stretch>
              <a:fillRect/>
            </a:stretch>
          </p:blipFill>
          <p:spPr>
            <a:xfrm>
              <a:off x="9293312" y="4233626"/>
              <a:ext cx="920576" cy="634039"/>
            </a:xfrm>
            <a:prstGeom prst="rect">
              <a:avLst/>
            </a:prstGeom>
            <a:solidFill>
              <a:srgbClr val="C00000"/>
            </a:solidFill>
          </p:spPr>
        </p:pic>
        <p:sp>
          <p:nvSpPr>
            <p:cNvPr id="43" name="TextBox 42"/>
            <p:cNvSpPr txBox="1"/>
            <p:nvPr/>
          </p:nvSpPr>
          <p:spPr>
            <a:xfrm>
              <a:off x="10215573" y="4319812"/>
              <a:ext cx="1074525" cy="461665"/>
            </a:xfrm>
            <a:prstGeom prst="rect">
              <a:avLst/>
            </a:prstGeom>
            <a:noFill/>
          </p:spPr>
          <p:txBody>
            <a:bodyPr wrap="none" rtlCol="0">
              <a:spAutoFit/>
            </a:bodyPr>
            <a:lstStyle/>
            <a:p>
              <a:r>
                <a:rPr lang="en-US" sz="2400" b="1" dirty="0">
                  <a:solidFill>
                    <a:schemeClr val="bg1"/>
                  </a:solidFill>
                  <a:latin typeface="Calibri" panose="020F0502020204030204" pitchFamily="34" charset="0"/>
                  <a:cs typeface="Calibri" panose="020F0502020204030204" pitchFamily="34" charset="0"/>
                </a:rPr>
                <a:t>REJECT</a:t>
              </a:r>
            </a:p>
          </p:txBody>
        </p:sp>
      </p:grpSp>
    </p:spTree>
    <p:extLst>
      <p:ext uri="{BB962C8B-B14F-4D97-AF65-F5344CB8AC3E}">
        <p14:creationId xmlns:p14="http://schemas.microsoft.com/office/powerpoint/2010/main" val="36833239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rtl="1"/>
            <a:r>
              <a:rPr lang="fa-IR" sz="5400" b="1" dirty="0">
                <a:latin typeface="Calibri" panose="020F0502020204030204" pitchFamily="34" charset="0"/>
                <a:cs typeface="Calibri" panose="020F0502020204030204" pitchFamily="34" charset="0"/>
              </a:rPr>
              <a:t>زمان بندی مصاحبه</a:t>
            </a:r>
            <a:endParaRPr lang="en-US" sz="5400" b="1" dirty="0">
              <a:latin typeface="Calibri" panose="020F0502020204030204" pitchFamily="34" charset="0"/>
              <a:cs typeface="Calibri" panose="020F0502020204030204" pitchFamily="34" charset="0"/>
            </a:endParaRPr>
          </a:p>
        </p:txBody>
      </p:sp>
      <p:sp>
        <p:nvSpPr>
          <p:cNvPr id="3" name="TextBox 2"/>
          <p:cNvSpPr txBox="1"/>
          <p:nvPr/>
        </p:nvSpPr>
        <p:spPr>
          <a:xfrm>
            <a:off x="5362302" y="2415779"/>
            <a:ext cx="5812971" cy="1569660"/>
          </a:xfrm>
          <a:prstGeom prst="rect">
            <a:avLst/>
          </a:prstGeom>
          <a:noFill/>
        </p:spPr>
        <p:txBody>
          <a:bodyPr wrap="square" rtlCol="0">
            <a:spAutoFit/>
          </a:bodyPr>
          <a:lstStyle/>
          <a:p>
            <a:pPr algn="ctr" rtl="1"/>
            <a:r>
              <a:rPr lang="fa-IR" sz="3200" b="1" dirty="0">
                <a:latin typeface="Calibri" panose="020F0502020204030204" pitchFamily="34" charset="0"/>
                <a:cs typeface="Calibri" panose="020F0502020204030204" pitchFamily="34" charset="0"/>
              </a:rPr>
              <a:t>ساده: </a:t>
            </a:r>
            <a:r>
              <a:rPr lang="fa-IR" sz="3200" b="1" dirty="0">
                <a:solidFill>
                  <a:schemeClr val="bg1"/>
                </a:solidFill>
                <a:latin typeface="Calibri" panose="020F0502020204030204" pitchFamily="34" charset="0"/>
                <a:cs typeface="Calibri" panose="020F0502020204030204" pitchFamily="34" charset="0"/>
              </a:rPr>
              <a:t>بین 20 تا 30 دقیقه</a:t>
            </a:r>
          </a:p>
          <a:p>
            <a:endParaRPr lang="fa-IR" sz="3200" b="1" dirty="0">
              <a:solidFill>
                <a:schemeClr val="bg1"/>
              </a:solidFill>
              <a:latin typeface="Calibri" panose="020F0502020204030204" pitchFamily="34" charset="0"/>
              <a:cs typeface="Calibri" panose="020F0502020204030204" pitchFamily="34" charset="0"/>
            </a:endParaRPr>
          </a:p>
          <a:p>
            <a:endParaRPr lang="en-US" sz="3200" b="1" dirty="0">
              <a:latin typeface="Calibri" panose="020F0502020204030204" pitchFamily="34" charset="0"/>
              <a:cs typeface="Calibri" panose="020F0502020204030204" pitchFamily="34" charset="0"/>
            </a:endParaRPr>
          </a:p>
        </p:txBody>
      </p:sp>
      <p:sp>
        <p:nvSpPr>
          <p:cNvPr id="4" name="TextBox 3"/>
          <p:cNvSpPr txBox="1"/>
          <p:nvPr/>
        </p:nvSpPr>
        <p:spPr>
          <a:xfrm>
            <a:off x="4846319" y="3291686"/>
            <a:ext cx="5995852" cy="584775"/>
          </a:xfrm>
          <a:prstGeom prst="rect">
            <a:avLst/>
          </a:prstGeom>
          <a:noFill/>
        </p:spPr>
        <p:txBody>
          <a:bodyPr wrap="square" rtlCol="0">
            <a:spAutoFit/>
          </a:bodyPr>
          <a:lstStyle/>
          <a:p>
            <a:pPr algn="ctr" rtl="1"/>
            <a:r>
              <a:rPr lang="fa-IR" sz="3200" b="1" dirty="0">
                <a:latin typeface="Calibri" panose="020F0502020204030204" pitchFamily="34" charset="0"/>
                <a:cs typeface="Calibri" panose="020F0502020204030204" pitchFamily="34" charset="0"/>
              </a:rPr>
              <a:t>نیمه حرفه ای: </a:t>
            </a:r>
            <a:r>
              <a:rPr lang="fa-IR" sz="3200" b="1" dirty="0">
                <a:solidFill>
                  <a:schemeClr val="bg1"/>
                </a:solidFill>
                <a:latin typeface="Calibri" panose="020F0502020204030204" pitchFamily="34" charset="0"/>
                <a:cs typeface="Calibri" panose="020F0502020204030204" pitchFamily="34" charset="0"/>
              </a:rPr>
              <a:t>بین 30 تا 45 دقیقه</a:t>
            </a:r>
            <a:endParaRPr lang="en-US" sz="3200" b="1" dirty="0">
              <a:latin typeface="Calibri" panose="020F0502020204030204" pitchFamily="34" charset="0"/>
              <a:cs typeface="Calibri" panose="020F0502020204030204" pitchFamily="34" charset="0"/>
            </a:endParaRPr>
          </a:p>
        </p:txBody>
      </p:sp>
      <p:sp>
        <p:nvSpPr>
          <p:cNvPr id="5" name="TextBox 4"/>
          <p:cNvSpPr txBox="1"/>
          <p:nvPr/>
        </p:nvSpPr>
        <p:spPr>
          <a:xfrm>
            <a:off x="5917474" y="4257776"/>
            <a:ext cx="4493623" cy="584775"/>
          </a:xfrm>
          <a:prstGeom prst="rect">
            <a:avLst/>
          </a:prstGeom>
          <a:noFill/>
        </p:spPr>
        <p:txBody>
          <a:bodyPr wrap="square" rtlCol="0">
            <a:spAutoFit/>
          </a:bodyPr>
          <a:lstStyle/>
          <a:p>
            <a:pPr algn="ctr" rtl="1"/>
            <a:r>
              <a:rPr lang="fa-IR" sz="3200" b="1" dirty="0">
                <a:latin typeface="Calibri" panose="020F0502020204030204" pitchFamily="34" charset="0"/>
                <a:cs typeface="Calibri" panose="020F0502020204030204" pitchFamily="34" charset="0"/>
              </a:rPr>
              <a:t>حرفه ای: </a:t>
            </a:r>
            <a:r>
              <a:rPr lang="fa-IR" sz="3200" b="1" dirty="0">
                <a:solidFill>
                  <a:schemeClr val="bg1"/>
                </a:solidFill>
                <a:latin typeface="Calibri" panose="020F0502020204030204" pitchFamily="34" charset="0"/>
                <a:cs typeface="Calibri" panose="020F0502020204030204" pitchFamily="34" charset="0"/>
              </a:rPr>
              <a:t>بین 45 تا 60 دقیقه</a:t>
            </a:r>
            <a:endParaRPr lang="en-US" sz="3200" b="1" dirty="0">
              <a:latin typeface="Calibri" panose="020F0502020204030204" pitchFamily="34" charset="0"/>
              <a:cs typeface="Calibri" panose="020F0502020204030204" pitchFamily="34" charset="0"/>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538" y="2443172"/>
            <a:ext cx="5146764" cy="299943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2163679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rtl="1"/>
            <a:r>
              <a:rPr lang="fa-IR" sz="5400" b="1" dirty="0">
                <a:latin typeface="Calibri" panose="020F0502020204030204" pitchFamily="34" charset="0"/>
                <a:cs typeface="Calibri" panose="020F0502020204030204" pitchFamily="34" charset="0"/>
              </a:rPr>
              <a:t>بخش بندی مصاحبه</a:t>
            </a:r>
            <a:endParaRPr lang="en-US" sz="5400" b="1" dirty="0">
              <a:latin typeface="Calibri" panose="020F0502020204030204" pitchFamily="34" charset="0"/>
              <a:cs typeface="Calibri" panose="020F0502020204030204" pitchFamily="34" charset="0"/>
            </a:endParaRPr>
          </a:p>
        </p:txBody>
      </p:sp>
      <p:sp>
        <p:nvSpPr>
          <p:cNvPr id="3" name="TextBox 2"/>
          <p:cNvSpPr txBox="1"/>
          <p:nvPr/>
        </p:nvSpPr>
        <p:spPr>
          <a:xfrm>
            <a:off x="1378768" y="2312417"/>
            <a:ext cx="9404205" cy="954107"/>
          </a:xfrm>
          <a:prstGeom prst="rect">
            <a:avLst/>
          </a:prstGeom>
          <a:noFill/>
        </p:spPr>
        <p:txBody>
          <a:bodyPr wrap="square" rtlCol="0">
            <a:spAutoFit/>
          </a:bodyPr>
          <a:lstStyle/>
          <a:p>
            <a:pPr algn="r" rtl="1"/>
            <a:r>
              <a:rPr lang="fa-IR" sz="2800" b="1" dirty="0">
                <a:latin typeface="Calibri" panose="020F0502020204030204" pitchFamily="34" charset="0"/>
                <a:cs typeface="Calibri" panose="020F0502020204030204" pitchFamily="34" charset="0"/>
              </a:rPr>
              <a:t>آغازین: </a:t>
            </a:r>
            <a:r>
              <a:rPr lang="fa-IR" sz="2800" b="1" dirty="0">
                <a:solidFill>
                  <a:schemeClr val="bg1"/>
                </a:solidFill>
                <a:latin typeface="Calibri" panose="020F0502020204030204" pitchFamily="34" charset="0"/>
                <a:cs typeface="Calibri" panose="020F0502020204030204" pitchFamily="34" charset="0"/>
              </a:rPr>
              <a:t>5% زمان کل مصاحبه به منظور برقراری ارتباط با مصاحبه شونده در نظر گرفته می شود.</a:t>
            </a:r>
            <a:endParaRPr lang="en-US" sz="2800" b="1" dirty="0">
              <a:latin typeface="Calibri" panose="020F0502020204030204" pitchFamily="34" charset="0"/>
              <a:cs typeface="Calibri" panose="020F0502020204030204" pitchFamily="34" charset="0"/>
            </a:endParaRPr>
          </a:p>
        </p:txBody>
      </p:sp>
      <p:sp>
        <p:nvSpPr>
          <p:cNvPr id="4" name="TextBox 3"/>
          <p:cNvSpPr txBox="1"/>
          <p:nvPr/>
        </p:nvSpPr>
        <p:spPr>
          <a:xfrm>
            <a:off x="4173167" y="3646949"/>
            <a:ext cx="6609806" cy="523220"/>
          </a:xfrm>
          <a:prstGeom prst="rect">
            <a:avLst/>
          </a:prstGeom>
          <a:noFill/>
        </p:spPr>
        <p:txBody>
          <a:bodyPr wrap="square" rtlCol="0">
            <a:spAutoFit/>
          </a:bodyPr>
          <a:lstStyle/>
          <a:p>
            <a:pPr algn="r" rtl="1"/>
            <a:r>
              <a:rPr lang="fa-IR" sz="2800" b="1" dirty="0">
                <a:latin typeface="Calibri" panose="020F0502020204030204" pitchFamily="34" charset="0"/>
                <a:cs typeface="Calibri" panose="020F0502020204030204" pitchFamily="34" charset="0"/>
              </a:rPr>
              <a:t>میانی: </a:t>
            </a:r>
            <a:r>
              <a:rPr lang="fa-IR" sz="2800" b="1" dirty="0">
                <a:solidFill>
                  <a:schemeClr val="bg1"/>
                </a:solidFill>
                <a:latin typeface="Calibri" panose="020F0502020204030204" pitchFamily="34" charset="0"/>
                <a:cs typeface="Calibri" panose="020F0502020204030204" pitchFamily="34" charset="0"/>
              </a:rPr>
              <a:t>80% زمان کل مصاحبه برای بررسی :</a:t>
            </a:r>
            <a:endParaRPr lang="en-US" sz="2800" b="1" dirty="0">
              <a:latin typeface="Calibri" panose="020F0502020204030204" pitchFamily="34" charset="0"/>
              <a:cs typeface="Calibri" panose="020F0502020204030204" pitchFamily="34" charset="0"/>
            </a:endParaRPr>
          </a:p>
        </p:txBody>
      </p:sp>
      <p:sp>
        <p:nvSpPr>
          <p:cNvPr id="5" name="TextBox 4"/>
          <p:cNvSpPr txBox="1"/>
          <p:nvPr/>
        </p:nvSpPr>
        <p:spPr>
          <a:xfrm>
            <a:off x="5706005" y="5450859"/>
            <a:ext cx="5107577" cy="461665"/>
          </a:xfrm>
          <a:prstGeom prst="rect">
            <a:avLst/>
          </a:prstGeom>
          <a:noFill/>
        </p:spPr>
        <p:txBody>
          <a:bodyPr wrap="square" rtlCol="0">
            <a:spAutoFit/>
          </a:bodyPr>
          <a:lstStyle/>
          <a:p>
            <a:pPr algn="r" rtl="1"/>
            <a:r>
              <a:rPr lang="fa-IR" sz="2400" b="1" dirty="0">
                <a:latin typeface="Calibri" panose="020F0502020204030204" pitchFamily="34" charset="0"/>
                <a:cs typeface="Calibri" panose="020F0502020204030204" pitchFamily="34" charset="0"/>
              </a:rPr>
              <a:t>پایانی: </a:t>
            </a:r>
            <a:r>
              <a:rPr lang="fa-IR" sz="2400" b="1" dirty="0">
                <a:solidFill>
                  <a:schemeClr val="bg1"/>
                </a:solidFill>
                <a:latin typeface="Calibri" panose="020F0502020204030204" pitchFamily="34" charset="0"/>
                <a:cs typeface="Calibri" panose="020F0502020204030204" pitchFamily="34" charset="0"/>
              </a:rPr>
              <a:t>15% زمان کل مصاحبه</a:t>
            </a:r>
            <a:endParaRPr lang="en-US" sz="2400" b="1" dirty="0">
              <a:latin typeface="Calibri" panose="020F0502020204030204" pitchFamily="34" charset="0"/>
              <a:cs typeface="Calibri" panose="020F0502020204030204" pitchFamily="34" charset="0"/>
            </a:endParaRPr>
          </a:p>
        </p:txBody>
      </p:sp>
      <p:grpSp>
        <p:nvGrpSpPr>
          <p:cNvPr id="8" name="Group 7"/>
          <p:cNvGrpSpPr/>
          <p:nvPr/>
        </p:nvGrpSpPr>
        <p:grpSpPr>
          <a:xfrm>
            <a:off x="3428819" y="3225903"/>
            <a:ext cx="1663355" cy="1372314"/>
            <a:chOff x="3524813" y="3344019"/>
            <a:chExt cx="1663355" cy="1372314"/>
          </a:xfrm>
        </p:grpSpPr>
        <p:cxnSp>
          <p:nvCxnSpPr>
            <p:cNvPr id="7" name="Straight Connector 6"/>
            <p:cNvCxnSpPr/>
            <p:nvPr/>
          </p:nvCxnSpPr>
          <p:spPr>
            <a:xfrm>
              <a:off x="3908008" y="3344019"/>
              <a:ext cx="1280160" cy="666206"/>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p:cNvCxnSpPr/>
            <p:nvPr/>
          </p:nvCxnSpPr>
          <p:spPr>
            <a:xfrm>
              <a:off x="3524813" y="4009607"/>
              <a:ext cx="1658983" cy="26125"/>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p:cNvCxnSpPr/>
            <p:nvPr/>
          </p:nvCxnSpPr>
          <p:spPr>
            <a:xfrm flipV="1">
              <a:off x="3799133" y="4045799"/>
              <a:ext cx="1384663" cy="670534"/>
            </a:xfrm>
            <a:prstGeom prst="line">
              <a:avLst/>
            </a:prstGeom>
          </p:spPr>
          <p:style>
            <a:lnRef idx="1">
              <a:schemeClr val="dk1"/>
            </a:lnRef>
            <a:fillRef idx="0">
              <a:schemeClr val="dk1"/>
            </a:fillRef>
            <a:effectRef idx="0">
              <a:schemeClr val="dk1"/>
            </a:effectRef>
            <a:fontRef idx="minor">
              <a:schemeClr val="tx1"/>
            </a:fontRef>
          </p:style>
        </p:cxnSp>
      </p:grpSp>
      <p:grpSp>
        <p:nvGrpSpPr>
          <p:cNvPr id="6" name="Group 5"/>
          <p:cNvGrpSpPr/>
          <p:nvPr/>
        </p:nvGrpSpPr>
        <p:grpSpPr>
          <a:xfrm>
            <a:off x="6289350" y="5121107"/>
            <a:ext cx="1188720" cy="1253574"/>
            <a:chOff x="6080871" y="5217144"/>
            <a:chExt cx="1188720" cy="1253574"/>
          </a:xfrm>
        </p:grpSpPr>
        <p:cxnSp>
          <p:nvCxnSpPr>
            <p:cNvPr id="13" name="Straight Connector 12"/>
            <p:cNvCxnSpPr/>
            <p:nvPr/>
          </p:nvCxnSpPr>
          <p:spPr>
            <a:xfrm>
              <a:off x="6209867" y="5217144"/>
              <a:ext cx="1058092" cy="560585"/>
            </a:xfrm>
            <a:prstGeom prst="line">
              <a:avLst/>
            </a:prstGeom>
          </p:spPr>
          <p:style>
            <a:lnRef idx="1">
              <a:schemeClr val="dk1"/>
            </a:lnRef>
            <a:fillRef idx="0">
              <a:schemeClr val="dk1"/>
            </a:fillRef>
            <a:effectRef idx="0">
              <a:schemeClr val="dk1"/>
            </a:effectRef>
            <a:fontRef idx="minor">
              <a:schemeClr val="tx1"/>
            </a:fontRef>
          </p:style>
        </p:cxnSp>
        <p:cxnSp>
          <p:nvCxnSpPr>
            <p:cNvPr id="17" name="Straight Connector 16"/>
            <p:cNvCxnSpPr/>
            <p:nvPr/>
          </p:nvCxnSpPr>
          <p:spPr>
            <a:xfrm flipV="1">
              <a:off x="6080871" y="5791968"/>
              <a:ext cx="1188720" cy="678750"/>
            </a:xfrm>
            <a:prstGeom prst="line">
              <a:avLst/>
            </a:prstGeom>
          </p:spPr>
          <p:style>
            <a:lnRef idx="1">
              <a:schemeClr val="dk1"/>
            </a:lnRef>
            <a:fillRef idx="0">
              <a:schemeClr val="dk1"/>
            </a:fillRef>
            <a:effectRef idx="0">
              <a:schemeClr val="dk1"/>
            </a:effectRef>
            <a:fontRef idx="minor">
              <a:schemeClr val="tx1"/>
            </a:fontRef>
          </p:style>
        </p:cxnSp>
      </p:grpSp>
      <p:sp>
        <p:nvSpPr>
          <p:cNvPr id="18" name="TextBox 17"/>
          <p:cNvSpPr txBox="1"/>
          <p:nvPr/>
        </p:nvSpPr>
        <p:spPr>
          <a:xfrm>
            <a:off x="2125396" y="2995071"/>
            <a:ext cx="1443445" cy="461665"/>
          </a:xfrm>
          <a:prstGeom prst="rect">
            <a:avLst/>
          </a:prstGeom>
          <a:noFill/>
        </p:spPr>
        <p:txBody>
          <a:bodyPr wrap="square" rtlCol="0">
            <a:spAutoFit/>
          </a:bodyPr>
          <a:lstStyle/>
          <a:p>
            <a:r>
              <a:rPr lang="fa-IR" sz="2400" b="1" dirty="0">
                <a:solidFill>
                  <a:schemeClr val="bg1"/>
                </a:solidFill>
                <a:latin typeface="Calibri" panose="020F0502020204030204" pitchFamily="34" charset="0"/>
                <a:cs typeface="Calibri" panose="020F0502020204030204" pitchFamily="34" charset="0"/>
              </a:rPr>
              <a:t>بلوغ شغلی</a:t>
            </a:r>
            <a:endParaRPr lang="en-US" sz="2400" b="1" dirty="0">
              <a:solidFill>
                <a:schemeClr val="bg1"/>
              </a:solidFill>
              <a:latin typeface="Calibri" panose="020F0502020204030204" pitchFamily="34" charset="0"/>
              <a:cs typeface="Calibri" panose="020F0502020204030204" pitchFamily="34" charset="0"/>
            </a:endParaRPr>
          </a:p>
        </p:txBody>
      </p:sp>
      <p:sp>
        <p:nvSpPr>
          <p:cNvPr id="19" name="TextBox 18"/>
          <p:cNvSpPr txBox="1"/>
          <p:nvPr/>
        </p:nvSpPr>
        <p:spPr>
          <a:xfrm>
            <a:off x="1717363" y="3629278"/>
            <a:ext cx="1273628" cy="461665"/>
          </a:xfrm>
          <a:prstGeom prst="rect">
            <a:avLst/>
          </a:prstGeom>
          <a:noFill/>
        </p:spPr>
        <p:txBody>
          <a:bodyPr wrap="square" rtlCol="0">
            <a:spAutoFit/>
          </a:bodyPr>
          <a:lstStyle/>
          <a:p>
            <a:r>
              <a:rPr lang="fa-IR" sz="2400" b="1" dirty="0">
                <a:solidFill>
                  <a:schemeClr val="bg1"/>
                </a:solidFill>
                <a:latin typeface="Calibri" panose="020F0502020204030204" pitchFamily="34" charset="0"/>
                <a:cs typeface="Calibri" panose="020F0502020204030204" pitchFamily="34" charset="0"/>
              </a:rPr>
              <a:t>بلوغ روانی</a:t>
            </a:r>
            <a:endParaRPr lang="en-US" sz="2400" b="1" dirty="0">
              <a:solidFill>
                <a:schemeClr val="bg1"/>
              </a:solidFill>
              <a:latin typeface="Calibri" panose="020F0502020204030204" pitchFamily="34" charset="0"/>
              <a:cs typeface="Calibri" panose="020F0502020204030204" pitchFamily="34" charset="0"/>
            </a:endParaRPr>
          </a:p>
        </p:txBody>
      </p:sp>
      <p:sp>
        <p:nvSpPr>
          <p:cNvPr id="20" name="TextBox 19"/>
          <p:cNvSpPr txBox="1"/>
          <p:nvPr/>
        </p:nvSpPr>
        <p:spPr>
          <a:xfrm>
            <a:off x="1361624" y="4263485"/>
            <a:ext cx="2067196" cy="461665"/>
          </a:xfrm>
          <a:prstGeom prst="rect">
            <a:avLst/>
          </a:prstGeom>
          <a:noFill/>
        </p:spPr>
        <p:txBody>
          <a:bodyPr wrap="square" rtlCol="0">
            <a:spAutoFit/>
          </a:bodyPr>
          <a:lstStyle/>
          <a:p>
            <a:pPr algn="r" rtl="1"/>
            <a:r>
              <a:rPr lang="fa-IR" sz="2400" b="1" dirty="0">
                <a:solidFill>
                  <a:schemeClr val="bg1"/>
                </a:solidFill>
                <a:latin typeface="Calibri" panose="020F0502020204030204" pitchFamily="34" charset="0"/>
                <a:cs typeface="Calibri" panose="020F0502020204030204" pitchFamily="34" charset="0"/>
              </a:rPr>
              <a:t>تطبیق با سازمان</a:t>
            </a:r>
            <a:endParaRPr lang="en-US" sz="2400" b="1" dirty="0">
              <a:solidFill>
                <a:schemeClr val="bg1"/>
              </a:solidFill>
              <a:latin typeface="Calibri" panose="020F0502020204030204" pitchFamily="34" charset="0"/>
              <a:cs typeface="Calibri" panose="020F0502020204030204" pitchFamily="34" charset="0"/>
            </a:endParaRPr>
          </a:p>
        </p:txBody>
      </p:sp>
      <p:sp>
        <p:nvSpPr>
          <p:cNvPr id="21" name="TextBox 20"/>
          <p:cNvSpPr txBox="1"/>
          <p:nvPr/>
        </p:nvSpPr>
        <p:spPr>
          <a:xfrm>
            <a:off x="215827" y="4957626"/>
            <a:ext cx="6110732" cy="830997"/>
          </a:xfrm>
          <a:prstGeom prst="rect">
            <a:avLst/>
          </a:prstGeom>
          <a:noFill/>
        </p:spPr>
        <p:txBody>
          <a:bodyPr wrap="square" rtlCol="0">
            <a:spAutoFit/>
          </a:bodyPr>
          <a:lstStyle/>
          <a:p>
            <a:pPr algn="r" rtl="1"/>
            <a:r>
              <a:rPr lang="fa-IR" sz="2400" b="1" dirty="0">
                <a:solidFill>
                  <a:schemeClr val="bg1"/>
                </a:solidFill>
                <a:latin typeface="Calibri" panose="020F0502020204030204" pitchFamily="34" charset="0"/>
                <a:cs typeface="Calibri" panose="020F0502020204030204" pitchFamily="34" charset="0"/>
              </a:rPr>
              <a:t>اجازه ی پرسش کردن به مصاحبه شونده به منظور رفع ابهامات</a:t>
            </a:r>
            <a:endParaRPr lang="en-US" sz="2400" b="1" dirty="0">
              <a:solidFill>
                <a:schemeClr val="bg1"/>
              </a:solidFill>
              <a:latin typeface="Calibri" panose="020F0502020204030204" pitchFamily="34" charset="0"/>
              <a:cs typeface="Calibri" panose="020F0502020204030204" pitchFamily="34" charset="0"/>
            </a:endParaRPr>
          </a:p>
        </p:txBody>
      </p:sp>
      <p:sp>
        <p:nvSpPr>
          <p:cNvPr id="22" name="TextBox 21"/>
          <p:cNvSpPr txBox="1"/>
          <p:nvPr/>
        </p:nvSpPr>
        <p:spPr>
          <a:xfrm>
            <a:off x="647773" y="6040945"/>
            <a:ext cx="5562093" cy="461665"/>
          </a:xfrm>
          <a:prstGeom prst="rect">
            <a:avLst/>
          </a:prstGeom>
          <a:noFill/>
        </p:spPr>
        <p:txBody>
          <a:bodyPr wrap="square" rtlCol="0">
            <a:spAutoFit/>
          </a:bodyPr>
          <a:lstStyle/>
          <a:p>
            <a:pPr algn="r" rtl="1"/>
            <a:r>
              <a:rPr lang="fa-IR" sz="2400" b="1" dirty="0">
                <a:solidFill>
                  <a:schemeClr val="bg1"/>
                </a:solidFill>
                <a:latin typeface="Calibri" panose="020F0502020204030204" pitchFamily="34" charset="0"/>
                <a:cs typeface="Calibri" panose="020F0502020204030204" pitchFamily="34" charset="0"/>
              </a:rPr>
              <a:t>توضیحات مصاحبه کننده در مورد شغل و سازمان</a:t>
            </a:r>
            <a:endParaRPr lang="en-US" sz="24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8000945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rtl="1"/>
            <a:r>
              <a:rPr lang="fa-IR" sz="5400" b="1" dirty="0">
                <a:latin typeface="Calibri" panose="020F0502020204030204" pitchFamily="34" charset="0"/>
                <a:cs typeface="Calibri" panose="020F0502020204030204" pitchFamily="34" charset="0"/>
              </a:rPr>
              <a:t>استراتژی های مصاحبه</a:t>
            </a:r>
            <a:endParaRPr lang="en-US" sz="5400" b="1" dirty="0">
              <a:latin typeface="Calibri" panose="020F0502020204030204" pitchFamily="34" charset="0"/>
              <a:cs typeface="Calibri" panose="020F0502020204030204" pitchFamily="34"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8926" y="2495006"/>
            <a:ext cx="9405256" cy="329184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6928414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sz="5400" b="1" dirty="0">
                <a:latin typeface="Calibri" panose="020F0502020204030204" pitchFamily="34" charset="0"/>
                <a:cs typeface="Calibri" panose="020F0502020204030204" pitchFamily="34" charset="0"/>
              </a:rPr>
              <a:t>روش بیوگرافی:</a:t>
            </a:r>
            <a:endParaRPr lang="en-US" sz="5400" b="1" dirty="0">
              <a:latin typeface="Calibri" panose="020F0502020204030204" pitchFamily="34" charset="0"/>
              <a:cs typeface="Calibri" panose="020F0502020204030204" pitchFamily="34" charset="0"/>
            </a:endParaRPr>
          </a:p>
        </p:txBody>
      </p:sp>
      <p:sp>
        <p:nvSpPr>
          <p:cNvPr id="3" name="TextBox 2"/>
          <p:cNvSpPr txBox="1"/>
          <p:nvPr/>
        </p:nvSpPr>
        <p:spPr>
          <a:xfrm>
            <a:off x="516834" y="2168434"/>
            <a:ext cx="9940834" cy="4537524"/>
          </a:xfrm>
          <a:prstGeom prst="rect">
            <a:avLst/>
          </a:prstGeom>
          <a:noFill/>
        </p:spPr>
        <p:txBody>
          <a:bodyPr wrap="square" rtlCol="0">
            <a:spAutoFit/>
          </a:bodyPr>
          <a:lstStyle/>
          <a:p>
            <a:pPr algn="just" rtl="1">
              <a:lnSpc>
                <a:spcPct val="150000"/>
              </a:lnSpc>
            </a:pPr>
            <a:r>
              <a:rPr lang="fa-IR" sz="2800" b="1" dirty="0">
                <a:solidFill>
                  <a:schemeClr val="bg1"/>
                </a:solidFill>
                <a:latin typeface="Calibri" panose="020F0502020204030204" pitchFamily="34" charset="0"/>
                <a:cs typeface="Calibri" panose="020F0502020204030204" pitchFamily="34" charset="0"/>
              </a:rPr>
              <a:t>ﻓﺮآﯾﻨﺪ ﺷﺮح ﺑﯿﻮﮔﺮاﻓﯽ ﻣﻌﻤﻮﻻ ﻣﻌﺮوف ﺗﺮﯾﻦ ﺷﯿوه اﺳﺖ، زﯾﺮا اﺳﺘــﻔﺎده از آن آﺳــﺎن ﺑﻮده و ﻣﻨـﻄﻘﯽ ﺑﻪ ﻧﻈﺮ ﻣﯽ رﺳﺪ. ﺗﻮاﻟﯽ ﻣﺼﺎﺣﺒﻪ ﻣﯽ ﺗﻮاﻧﺪ ﺑﻪ ﺗﺮﺗﯿﺐ وﻗﻮع زﻣﺎﻧﯽ ﺑﺎﺷﺪ ﮐﻪ ﺑﺎ اوﻟﯿﻦ ﺷﻐﻞ و ﯾﺎ ﺣﺘﯽ ﻗﺒﻞ ﺗﺮ از آن، در ﻣﺪرﺳﻪ و در ﺻﻮرت اﻣﮑﺎن داﻧﺸﮑده ﯾﺎ داﻧﺸﮕاه ﺷﺮوع ﻣﯽ ﺷﻮد. ﺳﭙﺲ ﻣﺸﺎﻏﻞ ﻣﻮﻓﻖ ﺑﻪ ﻧﻮﺑﺖ رﺳﯿﺪﮔﯽ ﻣﯽ ﺷﻮﻧﺪ و اﯾﻦ ﺗﺮﺗﯿﺐ ﺑﺎ ﮐﺎر ﻓﻌﻠﯽ ﺗﻤﺎم ﻣﯽ ﺷﻮد ﮐﻪ در ﺻﻮرﺗﯽ ﮐﺎﻧﺪﯾﺪ ﺑﯿﺸﺘﺮ وﻗﺘﺶ را در آن ﺳﭙﺮي ﻣﯽ ﮐﻨﺪ ﮐﻪ در ﻣﺪت زﻣﺎن ﻣﻨﻄﻘﯽ در آن ﺑﻮده ﺑﺎﺷﺪ.</a:t>
            </a:r>
            <a:endParaRPr lang="en-US" sz="2800" b="1" dirty="0">
              <a:solidFill>
                <a:schemeClr val="bg1"/>
              </a:solidFill>
              <a:latin typeface="Calibri" panose="020F0502020204030204" pitchFamily="34" charset="0"/>
              <a:cs typeface="Calibri" panose="020F0502020204030204" pitchFamily="34" charset="0"/>
            </a:endParaRPr>
          </a:p>
          <a:p>
            <a:pPr algn="just" rtl="1">
              <a:lnSpc>
                <a:spcPct val="150000"/>
              </a:lnSpc>
            </a:pPr>
            <a:endParaRPr lang="en-US" sz="2800" dirty="0"/>
          </a:p>
        </p:txBody>
      </p:sp>
    </p:spTree>
    <p:extLst>
      <p:ext uri="{BB962C8B-B14F-4D97-AF65-F5344CB8AC3E}">
        <p14:creationId xmlns:p14="http://schemas.microsoft.com/office/powerpoint/2010/main" val="277174859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85554" y="770709"/>
            <a:ext cx="8530048" cy="830997"/>
          </a:xfrm>
          <a:prstGeom prst="rect">
            <a:avLst/>
          </a:prstGeom>
          <a:noFill/>
        </p:spPr>
        <p:txBody>
          <a:bodyPr wrap="square" rtlCol="0">
            <a:spAutoFit/>
          </a:bodyPr>
          <a:lstStyle/>
          <a:p>
            <a:pPr algn="r" rtl="1"/>
            <a:r>
              <a:rPr lang="fa-IR" sz="4800" b="1" dirty="0">
                <a:latin typeface="Calibri" panose="020F0502020204030204" pitchFamily="34" charset="0"/>
                <a:cs typeface="Calibri" panose="020F0502020204030204" pitchFamily="34" charset="0"/>
              </a:rPr>
              <a:t>چالش های روش بیوگرافی:</a:t>
            </a:r>
            <a:endParaRPr lang="en-US" sz="4800" b="1" dirty="0">
              <a:latin typeface="Calibri" panose="020F0502020204030204" pitchFamily="34" charset="0"/>
              <a:cs typeface="Calibri" panose="020F0502020204030204" pitchFamily="34" charset="0"/>
            </a:endParaRPr>
          </a:p>
        </p:txBody>
      </p:sp>
      <p:sp>
        <p:nvSpPr>
          <p:cNvPr id="3" name="TextBox 2"/>
          <p:cNvSpPr txBox="1"/>
          <p:nvPr/>
        </p:nvSpPr>
        <p:spPr>
          <a:xfrm>
            <a:off x="1045030" y="2364377"/>
            <a:ext cx="9470572" cy="4616648"/>
          </a:xfrm>
          <a:prstGeom prst="rect">
            <a:avLst/>
          </a:prstGeom>
          <a:noFill/>
        </p:spPr>
        <p:txBody>
          <a:bodyPr wrap="square" rtlCol="0">
            <a:spAutoFit/>
          </a:bodyPr>
          <a:lstStyle/>
          <a:p>
            <a:pPr marL="342900" indent="-342900" algn="just" rtl="1">
              <a:lnSpc>
                <a:spcPct val="150000"/>
              </a:lnSpc>
              <a:buFont typeface="Wingdings" panose="05000000000000000000" pitchFamily="2" charset="2"/>
              <a:buChar char="q"/>
            </a:pPr>
            <a:r>
              <a:rPr lang="fa-IR" sz="2800" b="1" dirty="0">
                <a:solidFill>
                  <a:schemeClr val="bg1"/>
                </a:solidFill>
                <a:latin typeface="Calibri" panose="020F0502020204030204" pitchFamily="34" charset="0"/>
                <a:cs typeface="Calibri" panose="020F0502020204030204" pitchFamily="34" charset="0"/>
              </a:rPr>
              <a:t>مصاحبه شونده پاسخ ها و داستان خود را از قبل آماده کرده است. مصاحبه شونده بر بیوگرافی خود مسلط است اما مصاحبه کننده اولین بار است که آن را می شنود.</a:t>
            </a:r>
          </a:p>
          <a:p>
            <a:pPr marL="342900" indent="-342900" algn="just" rtl="1">
              <a:lnSpc>
                <a:spcPct val="150000"/>
              </a:lnSpc>
              <a:buFont typeface="Wingdings" panose="05000000000000000000" pitchFamily="2" charset="2"/>
              <a:buChar char="q"/>
            </a:pPr>
            <a:r>
              <a:rPr lang="fa-IR" sz="2800" b="1" dirty="0">
                <a:solidFill>
                  <a:schemeClr val="bg1"/>
                </a:solidFill>
                <a:latin typeface="Calibri" panose="020F0502020204030204" pitchFamily="34" charset="0"/>
                <a:cs typeface="Calibri" panose="020F0502020204030204" pitchFamily="34" charset="0"/>
              </a:rPr>
              <a:t>مصاحبه شونده از نقاط تیره یا خاکستری بیوگرافی خود عبور می کند و مصاحبه کننده قدرت تشخیص آن را ندارد.</a:t>
            </a:r>
          </a:p>
          <a:p>
            <a:pPr marL="342900" indent="-342900" algn="just" rtl="1">
              <a:lnSpc>
                <a:spcPct val="150000"/>
              </a:lnSpc>
              <a:buFont typeface="Wingdings" panose="05000000000000000000" pitchFamily="2" charset="2"/>
              <a:buChar char="q"/>
            </a:pPr>
            <a:r>
              <a:rPr lang="fa-IR" sz="2800" b="1" dirty="0">
                <a:solidFill>
                  <a:schemeClr val="bg1"/>
                </a:solidFill>
                <a:latin typeface="Calibri" panose="020F0502020204030204" pitchFamily="34" charset="0"/>
                <a:cs typeface="Calibri" panose="020F0502020204030204" pitchFamily="34" charset="0"/>
              </a:rPr>
              <a:t>مدیریت مصاحبه از مصاحبه کننده به مصاحبه شونده منتقل می شود.</a:t>
            </a:r>
          </a:p>
          <a:p>
            <a:pPr marL="342900" indent="-342900" algn="just" rtl="1">
              <a:lnSpc>
                <a:spcPct val="150000"/>
              </a:lnSpc>
              <a:buFont typeface="Wingdings" panose="05000000000000000000" pitchFamily="2" charset="2"/>
              <a:buChar char="q"/>
            </a:pPr>
            <a:endParaRPr lang="fa-IR" sz="28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7728574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16183" y="783772"/>
            <a:ext cx="8399417" cy="830997"/>
          </a:xfrm>
          <a:prstGeom prst="rect">
            <a:avLst/>
          </a:prstGeom>
          <a:noFill/>
        </p:spPr>
        <p:txBody>
          <a:bodyPr wrap="square" rtlCol="0">
            <a:spAutoFit/>
          </a:bodyPr>
          <a:lstStyle/>
          <a:p>
            <a:pPr algn="r" rtl="1"/>
            <a:r>
              <a:rPr lang="fa-IR" sz="4800" b="1" dirty="0">
                <a:latin typeface="Calibri" panose="020F0502020204030204" pitchFamily="34" charset="0"/>
                <a:cs typeface="Calibri" panose="020F0502020204030204" pitchFamily="34" charset="0"/>
              </a:rPr>
              <a:t>افزایش اثربخشی روش بیوگرافی:</a:t>
            </a:r>
            <a:endParaRPr lang="en-US" sz="4800" b="1" dirty="0">
              <a:latin typeface="Calibri" panose="020F0502020204030204" pitchFamily="34" charset="0"/>
              <a:cs typeface="Calibri" panose="020F0502020204030204" pitchFamily="34" charset="0"/>
            </a:endParaRPr>
          </a:p>
        </p:txBody>
      </p:sp>
      <p:sp>
        <p:nvSpPr>
          <p:cNvPr id="3" name="TextBox 2"/>
          <p:cNvSpPr txBox="1"/>
          <p:nvPr/>
        </p:nvSpPr>
        <p:spPr>
          <a:xfrm>
            <a:off x="391886" y="1850793"/>
            <a:ext cx="10398036" cy="4616648"/>
          </a:xfrm>
          <a:prstGeom prst="rect">
            <a:avLst/>
          </a:prstGeom>
          <a:noFill/>
        </p:spPr>
        <p:txBody>
          <a:bodyPr wrap="square" rtlCol="0">
            <a:spAutoFit/>
          </a:bodyPr>
          <a:lstStyle/>
          <a:p>
            <a:pPr marL="285750" indent="-285750" algn="just" rtl="1">
              <a:lnSpc>
                <a:spcPct val="150000"/>
              </a:lnSpc>
              <a:buFont typeface="Wingdings" panose="05000000000000000000" pitchFamily="2" charset="2"/>
              <a:buChar char="q"/>
            </a:pPr>
            <a:r>
              <a:rPr lang="fa-IR" sz="2800" b="1" dirty="0">
                <a:solidFill>
                  <a:schemeClr val="bg1"/>
                </a:solidFill>
                <a:latin typeface="Calibri" panose="020F0502020204030204" pitchFamily="34" charset="0"/>
                <a:cs typeface="Calibri" panose="020F0502020204030204" pitchFamily="34" charset="0"/>
              </a:rPr>
              <a:t>با فعال گوش کردن، بر سوابق، پاسخ و توضیحات مصاحبه شونده متمرکز شویم.</a:t>
            </a:r>
          </a:p>
          <a:p>
            <a:pPr marL="285750" indent="-285750" algn="just" rtl="1">
              <a:lnSpc>
                <a:spcPct val="150000"/>
              </a:lnSpc>
              <a:buFont typeface="Wingdings" panose="05000000000000000000" pitchFamily="2" charset="2"/>
              <a:buChar char="q"/>
            </a:pPr>
            <a:r>
              <a:rPr lang="fa-IR" sz="2800" b="1" dirty="0">
                <a:solidFill>
                  <a:schemeClr val="bg1"/>
                </a:solidFill>
                <a:latin typeface="Calibri" panose="020F0502020204030204" pitchFamily="34" charset="0"/>
                <a:cs typeface="Calibri" panose="020F0502020204030204" pitchFamily="34" charset="0"/>
              </a:rPr>
              <a:t>از مشاغل اخیر شروع کرده و به مشاغل اول رسیده و بر چند شغل آخر یا آخرین شغل متمرکز شویم.</a:t>
            </a:r>
          </a:p>
          <a:p>
            <a:pPr marL="285750" indent="-285750" algn="just" rtl="1">
              <a:lnSpc>
                <a:spcPct val="150000"/>
              </a:lnSpc>
              <a:buFont typeface="Wingdings" panose="05000000000000000000" pitchFamily="2" charset="2"/>
              <a:buChar char="q"/>
            </a:pPr>
            <a:r>
              <a:rPr lang="fa-IR" sz="2800" b="1" dirty="0">
                <a:solidFill>
                  <a:schemeClr val="bg1"/>
                </a:solidFill>
                <a:latin typeface="Calibri" panose="020F0502020204030204" pitchFamily="34" charset="0"/>
                <a:cs typeface="Calibri" panose="020F0502020204030204" pitchFamily="34" charset="0"/>
              </a:rPr>
              <a:t>در شروع مصاحبه، برای توضیحات مصاحبه شونده زمان تعیین کنیم.</a:t>
            </a:r>
          </a:p>
          <a:p>
            <a:pPr marL="285750" indent="-285750" algn="just" rtl="1">
              <a:lnSpc>
                <a:spcPct val="150000"/>
              </a:lnSpc>
              <a:buFont typeface="Wingdings" panose="05000000000000000000" pitchFamily="2" charset="2"/>
              <a:buChar char="q"/>
            </a:pPr>
            <a:r>
              <a:rPr lang="fa-IR" sz="2800" b="1" dirty="0">
                <a:solidFill>
                  <a:schemeClr val="bg1"/>
                </a:solidFill>
                <a:latin typeface="Calibri" panose="020F0502020204030204" pitchFamily="34" charset="0"/>
                <a:cs typeface="Calibri" panose="020F0502020204030204" pitchFamily="34" charset="0"/>
              </a:rPr>
              <a:t>از توضیحات مصاحبه شونده یادداشت هایی تهیه کنیم تا بتوانیم جنبه ی دانش، تخصص و مهارت او را ارزیابی کنیم.</a:t>
            </a:r>
          </a:p>
          <a:p>
            <a:pPr marL="285750" indent="-285750" algn="just" rtl="1">
              <a:lnSpc>
                <a:spcPct val="150000"/>
              </a:lnSpc>
              <a:buFont typeface="Wingdings" panose="05000000000000000000" pitchFamily="2" charset="2"/>
              <a:buChar char="q"/>
            </a:pPr>
            <a:r>
              <a:rPr lang="fa-IR" sz="2800" b="1" dirty="0">
                <a:solidFill>
                  <a:schemeClr val="bg1"/>
                </a:solidFill>
                <a:latin typeface="Calibri" panose="020F0502020204030204" pitchFamily="34" charset="0"/>
                <a:cs typeface="Calibri" panose="020F0502020204030204" pitchFamily="34" charset="0"/>
              </a:rPr>
              <a:t>توضیحات فرد را با رزومه و سوابق او تطبیق دهیم.</a:t>
            </a:r>
            <a:endParaRPr lang="en-US" sz="28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9689221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sz="5400" b="1" dirty="0">
                <a:latin typeface="Calibri" panose="020F0502020204030204" pitchFamily="34" charset="0"/>
                <a:cs typeface="Calibri" panose="020F0502020204030204" pitchFamily="34" charset="0"/>
              </a:rPr>
              <a:t>روش هدفمند یا معیار محور:</a:t>
            </a:r>
            <a:endParaRPr lang="en-US" sz="5400" b="1" dirty="0">
              <a:latin typeface="Calibri" panose="020F0502020204030204" pitchFamily="34" charset="0"/>
              <a:cs typeface="Calibri" panose="020F0502020204030204" pitchFamily="34" charset="0"/>
            </a:endParaRPr>
          </a:p>
        </p:txBody>
      </p:sp>
      <p:sp>
        <p:nvSpPr>
          <p:cNvPr id="3" name="TextBox 2"/>
          <p:cNvSpPr txBox="1"/>
          <p:nvPr/>
        </p:nvSpPr>
        <p:spPr>
          <a:xfrm>
            <a:off x="680321" y="2019284"/>
            <a:ext cx="10475359" cy="4616648"/>
          </a:xfrm>
          <a:prstGeom prst="rect">
            <a:avLst/>
          </a:prstGeom>
          <a:noFill/>
        </p:spPr>
        <p:txBody>
          <a:bodyPr wrap="square" rtlCol="0">
            <a:spAutoFit/>
          </a:bodyPr>
          <a:lstStyle/>
          <a:p>
            <a:pPr algn="just" rtl="1">
              <a:lnSpc>
                <a:spcPct val="150000"/>
              </a:lnSpc>
            </a:pPr>
            <a:r>
              <a:rPr lang="fa-IR" sz="2800" b="1" dirty="0">
                <a:solidFill>
                  <a:schemeClr val="bg1"/>
                </a:solidFill>
                <a:latin typeface="Calibri" panose="020F0502020204030204" pitchFamily="34" charset="0"/>
                <a:cs typeface="Calibri" panose="020F0502020204030204" pitchFamily="34" charset="0"/>
              </a:rPr>
              <a:t>اﯾﻦ ﺷﯿوه ﺑﺮاﺳﺎس ﺗﺤﻠﯿﻞ ﻣﺸﺨﺼﺎت ﻓﺮدی ﻣﯽ ﺑﺎﺷد. از اﯾﻦ ﻃﺮﯾﻖ ﻣﯽ ﺗﻮاﻧﯿﺪ ﻣﻌﯿﺎرهاﯾﯽ را اﻧﺘﺨﺎب ﮐﻨﯿﺪ ﮐﻪ ﺑﺮ اﺳﺎس آﻧﻬﺎ در ﻣﻮرد ﻣﻨﺎﺳﺐ ﺑﻮدن ﮐﺎﻧﺪﯾﺪ ﻗﻀﺎوت ﻣﯽ ﮐﻨﯿﺪ و اﯾﻦ اﻣﺮ ﺷﻤﺎ را در ﻣﻮﻗﻌﯿﺘﯽ ﻗﺮار ﻣﯽ دهد ﮐﻪ ﻣﯽ ﺗﻮاﻧﯿﺪ ﻃﯽ ﻣﺼﺎﺣﺒﻪ اﯾﻦ ﻣﻌﯿﺎرهای ﻣﻬﻢ را هدف ﻗﺮار دهید. ﻣﯽ ﺗﻮاﻧﯿﺪ ﺳﺆاﻻﺗﯽ را ﮐﻪ ﺑﺎﯾﺪ ﺑﺮای ﮐﺴﺐ اﻃﻼﻋﺎت در ﻣﻮرد داﻧﺶ، ﻣﻬﺎرت، ﺗﻮاﻧﺎﯾﯽ و ﺷﺎﯾﺴﺘﮕﯽ های ﺷﺨﺼﯽ ﺑﭙﺮﺳﯿﺪ را ﻣﻌﯿﻦ ﮐﻨﯿﺪ و ﺑﺮای ارزﯾﺎﺑﯽ ﮐﺎﻧﺪﯾﺪها از اﯾﻦ ﻟﺤﺎظ ﮐﻪ ﺗﺎ ﭼﻪ ﻣﻘﺪار ﺑﻪ اﯾﻦ ﻣﺸﺨﺼﻪ ها رﺳﯿده اﻧﺪ، اﯾﻦ اﻃﻼﻋﺎت را ﺑﺎ ﻣﻌﯿﺎرها ﻣﻘﺎﯾﺴﻪ ﮐﻨﯿﺪ.</a:t>
            </a:r>
            <a:endParaRPr lang="en-US" sz="28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1771984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rtl="1"/>
            <a:r>
              <a:rPr lang="fa-IR" sz="5400" b="1" dirty="0">
                <a:latin typeface="Calibri" panose="020F0502020204030204" pitchFamily="34" charset="0"/>
                <a:cs typeface="Calibri" panose="020F0502020204030204" pitchFamily="34" charset="0"/>
              </a:rPr>
              <a:t>تکنیک های مصاحبه</a:t>
            </a:r>
            <a:endParaRPr lang="en-US" sz="5400" b="1" dirty="0">
              <a:latin typeface="Calibri" panose="020F0502020204030204" pitchFamily="34" charset="0"/>
              <a:cs typeface="Calibri" panose="020F0502020204030204" pitchFamily="34" charset="0"/>
            </a:endParaRP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92982" y="2215763"/>
            <a:ext cx="9601200" cy="359752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TextBox 4"/>
          <p:cNvSpPr txBox="1"/>
          <p:nvPr/>
        </p:nvSpPr>
        <p:spPr>
          <a:xfrm>
            <a:off x="6309360" y="2503146"/>
            <a:ext cx="4141576" cy="3473268"/>
          </a:xfrm>
          <a:prstGeom prst="rect">
            <a:avLst/>
          </a:prstGeom>
          <a:noFill/>
        </p:spPr>
        <p:txBody>
          <a:bodyPr wrap="square" rtlCol="0">
            <a:spAutoFit/>
          </a:bodyPr>
          <a:lstStyle/>
          <a:p>
            <a:endParaRPr lang="en-US" dirty="0"/>
          </a:p>
        </p:txBody>
      </p:sp>
    </p:spTree>
    <p:extLst>
      <p:ext uri="{BB962C8B-B14F-4D97-AF65-F5344CB8AC3E}">
        <p14:creationId xmlns:p14="http://schemas.microsoft.com/office/powerpoint/2010/main" val="59792016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322423" y="796834"/>
            <a:ext cx="4167051" cy="830997"/>
          </a:xfrm>
          <a:prstGeom prst="rect">
            <a:avLst/>
          </a:prstGeom>
          <a:noFill/>
        </p:spPr>
        <p:txBody>
          <a:bodyPr wrap="square" rtlCol="0">
            <a:spAutoFit/>
          </a:bodyPr>
          <a:lstStyle/>
          <a:p>
            <a:pPr algn="r" rtl="1"/>
            <a:r>
              <a:rPr lang="fa-IR" sz="4800" b="1" dirty="0">
                <a:latin typeface="Calibri" panose="020F0502020204030204" pitchFamily="34" charset="0"/>
                <a:cs typeface="Calibri" panose="020F0502020204030204" pitchFamily="34" charset="0"/>
              </a:rPr>
              <a:t>پرسش ها:</a:t>
            </a:r>
            <a:endParaRPr lang="en-US" sz="4800" b="1" dirty="0">
              <a:latin typeface="Calibri" panose="020F0502020204030204" pitchFamily="34" charset="0"/>
              <a:cs typeface="Calibri" panose="020F0502020204030204" pitchFamily="34" charset="0"/>
            </a:endParaRPr>
          </a:p>
        </p:txBody>
      </p:sp>
      <p:sp>
        <p:nvSpPr>
          <p:cNvPr id="3" name="TextBox 2"/>
          <p:cNvSpPr txBox="1"/>
          <p:nvPr/>
        </p:nvSpPr>
        <p:spPr>
          <a:xfrm>
            <a:off x="953590" y="1837338"/>
            <a:ext cx="9705703" cy="2677656"/>
          </a:xfrm>
          <a:prstGeom prst="rect">
            <a:avLst/>
          </a:prstGeom>
          <a:noFill/>
        </p:spPr>
        <p:txBody>
          <a:bodyPr wrap="square" rtlCol="0">
            <a:spAutoFit/>
          </a:bodyPr>
          <a:lstStyle/>
          <a:p>
            <a:pPr algn="just" rtl="1">
              <a:lnSpc>
                <a:spcPct val="150000"/>
              </a:lnSpc>
            </a:pPr>
            <a:r>
              <a:rPr lang="fa-IR" sz="2800" b="1" dirty="0">
                <a:solidFill>
                  <a:schemeClr val="bg1"/>
                </a:solidFill>
                <a:latin typeface="Calibri" panose="020F0502020204030204" pitchFamily="34" charset="0"/>
                <a:cs typeface="Calibri" panose="020F0502020204030204" pitchFamily="34" charset="0"/>
              </a:rPr>
              <a:t>ﺑﻬﺘﺮﯾﻦ ﺗﮑﻨﯿﮏ ﻣﺼﺎﺣﺒﻪ ﮐﻪ ﺷﻤﺎ ﻧﯿﺎز دارﯾﺪ و ﺑﺎﯾﺪ آن را ﺑﺪﺳﺖ آورده و ﺗﻤﺮﯾﻦ ﮐﻨﯿﺪ، ﺳﺆال ﭘﺮﺳﯿﺪن ﻣﯽ ﺑﺎﺷﺪ. ﭘﺮﺳﯿﺪن پرسش های ﻣﻨﺎﺳﺒﯽ ﮐﻪ پاسخهای آﻣﻮزنده را ﺑیرون ﻣﯽ ﮐﺸﻨﺪ، ﻣﻬﺎرﺗﯽ اﺳﺖ ﮐﻪ ﻟﺰوماً اﻓﺮاد ﻧﺪارﻧﺪ، اﻣﺎ ﺗﻨﻬﺎ ﻣﻬﺎرﺗﯽ اﺳﺖ ﮐﻪ ﻣﯽ ﺗﻮاﻧﻨﺪ ﺗﻮﺳﻌﻪ دهند.</a:t>
            </a:r>
            <a:endParaRPr lang="en-US" sz="2800" b="1" dirty="0">
              <a:solidFill>
                <a:schemeClr val="bg1"/>
              </a:solidFill>
              <a:latin typeface="Calibri" panose="020F0502020204030204" pitchFamily="34" charset="0"/>
              <a:cs typeface="Calibri" panose="020F0502020204030204" pitchFamily="34"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590" y="4448181"/>
            <a:ext cx="6181483" cy="2030996"/>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412340830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62594" y="2913016"/>
            <a:ext cx="10084527" cy="3323987"/>
          </a:xfrm>
          <a:prstGeom prst="rect">
            <a:avLst/>
          </a:prstGeom>
          <a:noFill/>
        </p:spPr>
        <p:txBody>
          <a:bodyPr wrap="square" rtlCol="0">
            <a:spAutoFit/>
          </a:bodyPr>
          <a:lstStyle/>
          <a:p>
            <a:pPr algn="just" rtl="1">
              <a:lnSpc>
                <a:spcPct val="150000"/>
              </a:lnSpc>
            </a:pPr>
            <a:r>
              <a:rPr lang="fa-IR" sz="2800" b="1" dirty="0">
                <a:solidFill>
                  <a:schemeClr val="bg1"/>
                </a:solidFill>
                <a:latin typeface="Calibri" panose="020F0502020204030204" pitchFamily="34" charset="0"/>
                <a:cs typeface="Calibri" panose="020F0502020204030204" pitchFamily="34" charset="0"/>
              </a:rPr>
              <a:t>پرسش های ﺑﺎز ﺑﻬﺘﺮﯾﻦ راه ﺑﺮای ﺗﺮﻏﯿﺐ ﮐﺎﻧﺪﯾﺪها ﺑﻪ ﺣﺮف زدن می باشد. اینها پرسش هایی هستند ﮐﻪ ﻧﻤﯽﺗﻮان ﺑﺎ ﺑﻠﻪ ﯾﺎ ﺧﯿـﺮ ﭘﺎﺳﺦ داد و ﺑﺎﻋﺚ ﺗﺮﻏﯿﺐ ﮐﺎﻧﺪﯾﺪ ﺑﻪ ﭘﺎﺳﺦ ﮐﺎﻣﻞ ﻣﯽ ﺷﻮﻧﺪ. ﭘﺎﺳﺨﻬﺎی ﺗﮏ ﮐﻠﻤﻪ ای ﻣﻮﺿﻮع را روﺷﻦ ﻧﻤﯽﮐﻨﻨﺪ. اﯾده ﺧﻮﺑﯽ اﺳﺖ ﮐﻪ ﻣﺼﺎﺣﺒﻪ را ﺑﺎ ﯾﮏ ﯾﺎ دو پرسش ﺑﺎز آﻏﺎز ﮐﻨﯿﻢ، اﯾﻦ ﮐﺎر ﺑﻪ ﮐﺎﻧﺪﯾﺪ ﮐﻤﮏ ﻣﯽ ﮐﻨﺪ ﺗﺎ ﺑﻪ ﻧﻮع ﻣﺼﺎﺣﺒﻪ ﻋﺎدت ﮐﻨﺪ. </a:t>
            </a:r>
            <a:endParaRPr lang="en-US" sz="2800" b="1" dirty="0">
              <a:solidFill>
                <a:schemeClr val="bg1"/>
              </a:solidFill>
              <a:latin typeface="Calibri" panose="020F0502020204030204" pitchFamily="34" charset="0"/>
              <a:cs typeface="Calibri" panose="020F0502020204030204" pitchFamily="34" charset="0"/>
            </a:endParaRPr>
          </a:p>
        </p:txBody>
      </p:sp>
      <p:sp>
        <p:nvSpPr>
          <p:cNvPr id="3" name="TextBox 2"/>
          <p:cNvSpPr txBox="1"/>
          <p:nvPr/>
        </p:nvSpPr>
        <p:spPr>
          <a:xfrm>
            <a:off x="6204858" y="809897"/>
            <a:ext cx="4245428" cy="830997"/>
          </a:xfrm>
          <a:prstGeom prst="rect">
            <a:avLst/>
          </a:prstGeom>
          <a:noFill/>
        </p:spPr>
        <p:txBody>
          <a:bodyPr wrap="square" rtlCol="0">
            <a:spAutoFit/>
          </a:bodyPr>
          <a:lstStyle/>
          <a:p>
            <a:pPr algn="r" rtl="1"/>
            <a:r>
              <a:rPr lang="fa-IR" sz="4800" b="1" dirty="0">
                <a:latin typeface="Calibri" panose="020F0502020204030204" pitchFamily="34" charset="0"/>
                <a:cs typeface="Calibri" panose="020F0502020204030204" pitchFamily="34" charset="0"/>
              </a:rPr>
              <a:t>پرسش های باز:</a:t>
            </a:r>
            <a:endParaRPr lang="en-US" sz="4800" b="1" dirty="0">
              <a:latin typeface="Calibri" panose="020F0502020204030204" pitchFamily="34" charset="0"/>
              <a:cs typeface="Calibri" panose="020F050202020403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093" y="814056"/>
            <a:ext cx="3892730" cy="165367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74330979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865221" y="809897"/>
            <a:ext cx="4663438" cy="830997"/>
          </a:xfrm>
          <a:prstGeom prst="rect">
            <a:avLst/>
          </a:prstGeom>
          <a:noFill/>
        </p:spPr>
        <p:txBody>
          <a:bodyPr wrap="square" rtlCol="0">
            <a:spAutoFit/>
          </a:bodyPr>
          <a:lstStyle/>
          <a:p>
            <a:pPr algn="r" rtl="1"/>
            <a:r>
              <a:rPr lang="fa-IR" sz="4800" b="1" dirty="0">
                <a:latin typeface="Calibri" panose="020F0502020204030204" pitchFamily="34" charset="0"/>
                <a:cs typeface="Calibri" panose="020F0502020204030204" pitchFamily="34" charset="0"/>
              </a:rPr>
              <a:t>پرسش های بسته:</a:t>
            </a:r>
            <a:endParaRPr lang="en-US" sz="4800" b="1" dirty="0">
              <a:latin typeface="Calibri" panose="020F0502020204030204" pitchFamily="34" charset="0"/>
              <a:cs typeface="Calibri" panose="020F0502020204030204" pitchFamily="34" charset="0"/>
            </a:endParaRPr>
          </a:p>
        </p:txBody>
      </p:sp>
      <p:sp>
        <p:nvSpPr>
          <p:cNvPr id="3" name="TextBox 2"/>
          <p:cNvSpPr txBox="1"/>
          <p:nvPr/>
        </p:nvSpPr>
        <p:spPr>
          <a:xfrm>
            <a:off x="1318121" y="2181497"/>
            <a:ext cx="9640388" cy="2677656"/>
          </a:xfrm>
          <a:prstGeom prst="rect">
            <a:avLst/>
          </a:prstGeom>
          <a:noFill/>
        </p:spPr>
        <p:txBody>
          <a:bodyPr wrap="square" rtlCol="0">
            <a:spAutoFit/>
          </a:bodyPr>
          <a:lstStyle/>
          <a:p>
            <a:pPr algn="r" rtl="1">
              <a:lnSpc>
                <a:spcPct val="150000"/>
              </a:lnSpc>
            </a:pPr>
            <a:r>
              <a:rPr lang="fa-IR" sz="2800" b="1" dirty="0">
                <a:solidFill>
                  <a:schemeClr val="bg1"/>
                </a:solidFill>
                <a:latin typeface="Calibri" panose="020F0502020204030204" pitchFamily="34" charset="0"/>
                <a:cs typeface="Calibri" panose="020F0502020204030204" pitchFamily="34" charset="0"/>
              </a:rPr>
              <a:t>هدف از پرسش های ﺑﺴﺘﻪ، ﺗﻮﺿﯿﺢ ﯾﮏ ﻧﮑﺘﻪ از واﻗﻌﯿﺖ ﻣﯽ ﺑﺎﺷﺪ. ﭘﺎﺳﺦ ﻣﻮرد اﻧﺘﻈﺎر ﯾﮏ ﺗﮏ ﮐﻠﻤﻪ ﺻﺮﯾﺢ ﯾﺎ ﯾﮏ ﺟﻤﻠﻪ ﮐﻮتاه ﻣﯽ ﺑﺎﺷﺪ. درواﻗﻊ پرسش های ﺑﺴﺘﻪ ﺑﻪ ﻋﻨﻮان ﯾﮏ ﺑﺮرﺳﯽ و ﺟﺴﺘﺠﻮ ﻋﻤﻞ ﻣﯽ ﮐﻨﻨﺪ اﻣﺎ ﯾﮏ ﺑﯿﺎن واﻗﻌﯽ ﮐﻮتاه ﺑﺪون ﭘﺮداﺧﺘﻦ ﺑﻪ ﺟﺰﺋﯿﺎت اﯾﺠﺎد ﻣﯽ ﮐﻨﻨﺪ.</a:t>
            </a:r>
            <a:endParaRPr lang="en-US" sz="2800" b="1" dirty="0">
              <a:solidFill>
                <a:schemeClr val="bg1"/>
              </a:solidFill>
              <a:latin typeface="Calibri" panose="020F0502020204030204" pitchFamily="34" charset="0"/>
              <a:cs typeface="Calibri" panose="020F050202020403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34107" y="4989780"/>
            <a:ext cx="3913550" cy="128039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08127097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81944" y="783771"/>
            <a:ext cx="8112034" cy="830997"/>
          </a:xfrm>
          <a:prstGeom prst="rect">
            <a:avLst/>
          </a:prstGeom>
          <a:noFill/>
        </p:spPr>
        <p:txBody>
          <a:bodyPr wrap="square" rtlCol="0">
            <a:spAutoFit/>
          </a:bodyPr>
          <a:lstStyle/>
          <a:p>
            <a:pPr algn="r" rtl="1"/>
            <a:r>
              <a:rPr lang="fa-IR" sz="4800" b="1" dirty="0">
                <a:latin typeface="Calibri" panose="020F0502020204030204" pitchFamily="34" charset="0"/>
                <a:cs typeface="Calibri" panose="020F0502020204030204" pitchFamily="34" charset="0"/>
              </a:rPr>
              <a:t>پرسش های تحقیقی و تفحصی:</a:t>
            </a:r>
            <a:endParaRPr lang="en-US" sz="4800" b="1" dirty="0">
              <a:latin typeface="Calibri" panose="020F0502020204030204" pitchFamily="34" charset="0"/>
              <a:cs typeface="Calibri" panose="020F0502020204030204" pitchFamily="34" charset="0"/>
            </a:endParaRPr>
          </a:p>
        </p:txBody>
      </p:sp>
      <p:sp>
        <p:nvSpPr>
          <p:cNvPr id="3" name="TextBox 2"/>
          <p:cNvSpPr txBox="1"/>
          <p:nvPr/>
        </p:nvSpPr>
        <p:spPr>
          <a:xfrm>
            <a:off x="966652" y="1818588"/>
            <a:ext cx="9627326" cy="4616648"/>
          </a:xfrm>
          <a:prstGeom prst="rect">
            <a:avLst/>
          </a:prstGeom>
          <a:noFill/>
        </p:spPr>
        <p:txBody>
          <a:bodyPr wrap="square" rtlCol="0">
            <a:spAutoFit/>
          </a:bodyPr>
          <a:lstStyle/>
          <a:p>
            <a:pPr algn="just" rtl="1">
              <a:lnSpc>
                <a:spcPct val="150000"/>
              </a:lnSpc>
            </a:pPr>
            <a:r>
              <a:rPr lang="fa-IR" sz="2800" b="1" dirty="0">
                <a:solidFill>
                  <a:schemeClr val="bg1"/>
                </a:solidFill>
                <a:latin typeface="Calibri" panose="020F0502020204030204" pitchFamily="34" charset="0"/>
                <a:cs typeface="Calibri" panose="020F0502020204030204" pitchFamily="34" charset="0"/>
              </a:rPr>
              <a:t>پرسش های ﺗﺤﻘﯿﻘﯽ و ﺗﻔﺤﺼﯽ ﺑﺮای ﮐﺴﺐ ﺟﺰﺋﯿﺎت ﺑﯿﺸﺘﺮ و ﯾﺎ اﻃﻤﯿﻨﺎن از اﯾﻨﮑﻪ همه ی واﻗﻌﯿﺎت را ﺑﺪﺳﺖ آورده اﯾﺪ اﺳﺘﻔﺎده ﻣﯽ ﺷﻮﻧﺪ. وﻗﺘﯽ ﭘﺎﺳﺦ ها ﺧﯿﻠﯽ کلی هستند و ﯾﺎ وﻗﺘﯽ ﮔﻤﺎن ﻣﯽ ﮐﻨـــــــــــــــــــــــﯿﺪ ﮐﻪ ﻣﻤﮑﻦ اﺳﺖ اﻃﻼﻋﺎت ﻣﻨﺎﺳﺐ ﺗﺮی وﺟﻮد داﺷﺘﻪ ﺑﺎﺷﺪ ﮐﻪ ﮐﺎﻧﺪﯾﺪ آﻧﻬﺎ را ﻓﺎش ﻧﮑﺮده، پرسش های ﺑﯿﺸﺘﺮی ﻣﯽ ﭘﺮﺳﯿﺪ. ﻣﺼﺎﺣﺒﻪ ﮐﻨﻨﺪﮔﺎن ﺿﻌﯿﻒ ﺑﺪون ﺑﺮرﺳﯽ ﺟﺰﺋﯿﺎت ﺑﯿﺸﺘﺮ از ﭘﺎﺳﺦ های ﮐﻠﯽ و ﻏﯿﺮآﻣﻮزنده ﺑﻪ راﺣﺘﯽ رد ﻣﯽ ﺷﻮﻧﺪ، زﯾﺮا ﺑﻪ ﺷﺪت ﺑﻪ ﻟﯿﺴﺘﯽ از ﺳﺆاﻻت آزاد ﻋﺎدت ﮐﺮده اﻧﺪ.</a:t>
            </a:r>
            <a:endParaRPr lang="en-US" sz="28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1780884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493623" y="783772"/>
            <a:ext cx="5930538" cy="830997"/>
          </a:xfrm>
          <a:prstGeom prst="rect">
            <a:avLst/>
          </a:prstGeom>
          <a:noFill/>
        </p:spPr>
        <p:txBody>
          <a:bodyPr wrap="square" rtlCol="0">
            <a:spAutoFit/>
          </a:bodyPr>
          <a:lstStyle/>
          <a:p>
            <a:pPr algn="r" rtl="1"/>
            <a:r>
              <a:rPr lang="fa-IR" sz="4800" b="1" dirty="0">
                <a:latin typeface="Calibri" panose="020F0502020204030204" pitchFamily="34" charset="0"/>
                <a:cs typeface="Calibri" panose="020F0502020204030204" pitchFamily="34" charset="0"/>
              </a:rPr>
              <a:t>پرسش های غیر مفید:</a:t>
            </a:r>
            <a:endParaRPr lang="en-US" sz="4800" b="1" dirty="0">
              <a:latin typeface="Calibri" panose="020F0502020204030204" pitchFamily="34" charset="0"/>
              <a:cs typeface="Calibri" panose="020F0502020204030204" pitchFamily="34" charset="0"/>
            </a:endParaRPr>
          </a:p>
        </p:txBody>
      </p:sp>
      <p:sp>
        <p:nvSpPr>
          <p:cNvPr id="3" name="TextBox 2"/>
          <p:cNvSpPr txBox="1"/>
          <p:nvPr/>
        </p:nvSpPr>
        <p:spPr>
          <a:xfrm>
            <a:off x="1084217" y="1707102"/>
            <a:ext cx="9640389" cy="4616648"/>
          </a:xfrm>
          <a:prstGeom prst="rect">
            <a:avLst/>
          </a:prstGeom>
          <a:noFill/>
        </p:spPr>
        <p:txBody>
          <a:bodyPr wrap="square" rtlCol="0">
            <a:spAutoFit/>
          </a:bodyPr>
          <a:lstStyle/>
          <a:p>
            <a:pPr algn="r" rtl="1">
              <a:lnSpc>
                <a:spcPct val="150000"/>
              </a:lnSpc>
            </a:pPr>
            <a:r>
              <a:rPr lang="fa-IR" sz="2800" b="1" dirty="0">
                <a:solidFill>
                  <a:schemeClr val="bg1"/>
                </a:solidFill>
                <a:latin typeface="Calibri" panose="020F0502020204030204" pitchFamily="34" charset="0"/>
                <a:cs typeface="Calibri" panose="020F0502020204030204" pitchFamily="34" charset="0"/>
              </a:rPr>
              <a:t> پرسش های  </a:t>
            </a:r>
            <a:r>
              <a:rPr lang="fa-IR" sz="2800" b="1" dirty="0">
                <a:solidFill>
                  <a:schemeClr val="accent1"/>
                </a:solidFill>
                <a:latin typeface="Calibri" panose="020F0502020204030204" pitchFamily="34" charset="0"/>
                <a:cs typeface="Calibri" panose="020F0502020204030204" pitchFamily="34" charset="0"/>
              </a:rPr>
              <a:t>ﭼﻨﺪﺗﺎﯾﯽ</a:t>
            </a:r>
            <a:r>
              <a:rPr lang="fa-IR" sz="2800" b="1" dirty="0">
                <a:solidFill>
                  <a:schemeClr val="bg1"/>
                </a:solidFill>
                <a:latin typeface="Calibri" panose="020F0502020204030204" pitchFamily="34" charset="0"/>
                <a:cs typeface="Calibri" panose="020F0502020204030204" pitchFamily="34" charset="0"/>
              </a:rPr>
              <a:t> نظیر: "از ﭼﻪ ﻣﻬﺎرﺗﻬﺎﯾﯽ در ﮐﺎرﺗﺎن اﺳﺘﻔﺎده ﻣﯽ ﮐﻨﯿﺪ؟ آﯾﺎ اﯾﻨﻬﺎ ﻣﻬﺎرﺗﻬﺎی ﺗﮑﻨﯿﮑﯽ، ﻣﻬﺎرﺗﻬﺎی رﻫﺒﺮی، ﻣﻬﺎرﺗﻬﺎی ﮐﺎرﮔﺮوﻫﯽ ﯾﺎ ﻣﻬﺎرﺗﻬﺎيی ارﺗﺒﺎﻃﯽ هستند؟" اﯾﻦ پرسش ها ﻓﻘﻂ ﺑﺎﻋﺚ ﮔﯿﺠﯽ ﻓﺮد ﻣﯽ ﺷﻮﻧﺪ. احتمالا ﺷﻤﺎ ﺑﺨﺸﯽ از ﭘﺎﺳﺦ ﯾﺎ ﯾﮏ ﭘﺎﺳﺦ ﮔﻤﺮاه ﮐﻨﻨده را ﻣﯽ ﺷﻨﻮﯾﺪ .در ﻫﺮ ﻟﺤﻈﻪ ﻓﻘﻂ ﯾﮏ پرسش ﺑﭙﺮﺳﯿﺪ.  </a:t>
            </a:r>
          </a:p>
          <a:p>
            <a:pPr algn="r" rtl="1">
              <a:lnSpc>
                <a:spcPct val="150000"/>
              </a:lnSpc>
            </a:pPr>
            <a:r>
              <a:rPr lang="fa-IR" sz="2800" b="1" dirty="0">
                <a:solidFill>
                  <a:schemeClr val="bg1"/>
                </a:solidFill>
                <a:latin typeface="Calibri" panose="020F0502020204030204" pitchFamily="34" charset="0"/>
                <a:cs typeface="Calibri" panose="020F0502020204030204" pitchFamily="34" charset="0"/>
              </a:rPr>
              <a:t>پرسش های </a:t>
            </a:r>
            <a:r>
              <a:rPr lang="fa-IR" sz="2800" b="1" dirty="0">
                <a:solidFill>
                  <a:schemeClr val="accent1"/>
                </a:solidFill>
                <a:latin typeface="Calibri" panose="020F0502020204030204" pitchFamily="34" charset="0"/>
                <a:cs typeface="Calibri" panose="020F0502020204030204" pitchFamily="34" charset="0"/>
              </a:rPr>
              <a:t>راهنمایی کننده </a:t>
            </a:r>
            <a:r>
              <a:rPr lang="fa-IR" sz="2800" b="1" dirty="0">
                <a:solidFill>
                  <a:schemeClr val="bg1"/>
                </a:solidFill>
                <a:latin typeface="Calibri" panose="020F0502020204030204" pitchFamily="34" charset="0"/>
                <a:cs typeface="Calibri" panose="020F0502020204030204" pitchFamily="34" charset="0"/>
              </a:rPr>
              <a:t>ﮐﻪ ﻧﺸﺎن ﻣﯽ دهند ﭘﺎﺳﺦ ﻣﻮرد اﻧﺘﻈﺎر ﺷﻤﺎ ﻏﯿﺮ ﻣﻔﯿﺪ اﺳﺖ. مانند: </a:t>
            </a:r>
            <a:endParaRPr lang="en-US" sz="2800" b="1" dirty="0">
              <a:solidFill>
                <a:schemeClr val="bg1"/>
              </a:solidFill>
              <a:latin typeface="Calibri" panose="020F0502020204030204" pitchFamily="34" charset="0"/>
              <a:cs typeface="Calibri" panose="020F0502020204030204" pitchFamily="34" charset="0"/>
            </a:endParaRPr>
          </a:p>
        </p:txBody>
      </p:sp>
      <p:sp>
        <p:nvSpPr>
          <p:cNvPr id="5" name="Down Arrow 4"/>
          <p:cNvSpPr/>
          <p:nvPr/>
        </p:nvSpPr>
        <p:spPr>
          <a:xfrm>
            <a:off x="7674429" y="5866551"/>
            <a:ext cx="1058091" cy="60089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dirty="0"/>
          </a:p>
        </p:txBody>
      </p:sp>
    </p:spTree>
    <p:extLst>
      <p:ext uri="{BB962C8B-B14F-4D97-AF65-F5344CB8AC3E}">
        <p14:creationId xmlns:p14="http://schemas.microsoft.com/office/powerpoint/2010/main" val="25100190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8642" y="1785767"/>
            <a:ext cx="9261566" cy="4616648"/>
          </a:xfrm>
          <a:prstGeom prst="rect">
            <a:avLst/>
          </a:prstGeom>
          <a:noFill/>
        </p:spPr>
        <p:txBody>
          <a:bodyPr wrap="square" rtlCol="0">
            <a:spAutoFit/>
          </a:bodyPr>
          <a:lstStyle/>
          <a:p>
            <a:pPr algn="r" rtl="1">
              <a:lnSpc>
                <a:spcPct val="150000"/>
              </a:lnSpc>
            </a:pPr>
            <a:r>
              <a:rPr lang="fa-IR" sz="2800" b="1" dirty="0">
                <a:solidFill>
                  <a:schemeClr val="bg1"/>
                </a:solidFill>
                <a:latin typeface="Calibri" panose="020F0502020204030204" pitchFamily="34" charset="0"/>
                <a:cs typeface="Calibri" panose="020F0502020204030204" pitchFamily="34" charset="0"/>
              </a:rPr>
              <a:t>اگر پرسش های این چنینی بپرسید:</a:t>
            </a:r>
          </a:p>
          <a:p>
            <a:pPr algn="r" rtl="1">
              <a:lnSpc>
                <a:spcPct val="150000"/>
              </a:lnSpc>
            </a:pPr>
            <a:r>
              <a:rPr lang="fa-IR" sz="2800" b="1" dirty="0">
                <a:solidFill>
                  <a:schemeClr val="bg1"/>
                </a:solidFill>
                <a:latin typeface="Calibri" panose="020F0502020204030204" pitchFamily="34" charset="0"/>
                <a:cs typeface="Calibri" panose="020F0502020204030204" pitchFamily="34" charset="0"/>
              </a:rPr>
              <a:t>این همان ﭼﯿﺰی اﺳﺖ ﮐﻪ ﺷﻤﺎ ﻓﮑﺮ ﻣﯽ ﮐﻨﯿﺪ، بله؟</a:t>
            </a:r>
          </a:p>
          <a:p>
            <a:pPr algn="r" rtl="1">
              <a:lnSpc>
                <a:spcPct val="150000"/>
              </a:lnSpc>
            </a:pPr>
            <a:r>
              <a:rPr lang="fa-IR" sz="2800" b="1" dirty="0">
                <a:solidFill>
                  <a:schemeClr val="bg1"/>
                </a:solidFill>
                <a:latin typeface="Calibri" panose="020F0502020204030204" pitchFamily="34" charset="0"/>
                <a:cs typeface="Calibri" panose="020F0502020204030204" pitchFamily="34" charset="0"/>
              </a:rPr>
              <a:t>پاسخی این چنینی دریافت می کنید:</a:t>
            </a:r>
          </a:p>
          <a:p>
            <a:pPr algn="r" rtl="1">
              <a:lnSpc>
                <a:spcPct val="150000"/>
              </a:lnSpc>
            </a:pPr>
            <a:r>
              <a:rPr lang="fa-IR" sz="2800" b="1" dirty="0">
                <a:solidFill>
                  <a:schemeClr val="bg1"/>
                </a:solidFill>
                <a:latin typeface="Calibri" panose="020F0502020204030204" pitchFamily="34" charset="0"/>
                <a:cs typeface="Calibri" panose="020F0502020204030204" pitchFamily="34" charset="0"/>
              </a:rPr>
              <a:t> بله همینطور است.</a:t>
            </a:r>
          </a:p>
          <a:p>
            <a:pPr algn="r" rtl="1">
              <a:lnSpc>
                <a:spcPct val="150000"/>
              </a:lnSpc>
            </a:pPr>
            <a:r>
              <a:rPr lang="fa-IR" sz="2800" b="1" dirty="0">
                <a:solidFill>
                  <a:schemeClr val="bg1"/>
                </a:solidFill>
                <a:latin typeface="Calibri" panose="020F0502020204030204" pitchFamily="34" charset="0"/>
                <a:cs typeface="Calibri" panose="020F0502020204030204" pitchFamily="34" charset="0"/>
              </a:rPr>
              <a:t>یا</a:t>
            </a:r>
          </a:p>
          <a:p>
            <a:pPr algn="r" rtl="1">
              <a:lnSpc>
                <a:spcPct val="150000"/>
              </a:lnSpc>
            </a:pPr>
            <a:r>
              <a:rPr lang="fa-IR" sz="2800" b="1" dirty="0">
                <a:solidFill>
                  <a:schemeClr val="bg1"/>
                </a:solidFill>
                <a:latin typeface="Calibri" panose="020F0502020204030204" pitchFamily="34" charset="0"/>
                <a:cs typeface="Calibri" panose="020F0502020204030204" pitchFamily="34" charset="0"/>
              </a:rPr>
              <a:t>پرسش: من فکر می کنم شما به این اعتقاد ندارید که...</a:t>
            </a:r>
          </a:p>
          <a:p>
            <a:pPr algn="r" rtl="1">
              <a:lnSpc>
                <a:spcPct val="150000"/>
              </a:lnSpc>
            </a:pPr>
            <a:r>
              <a:rPr lang="fa-IR" sz="2800" b="1" dirty="0">
                <a:solidFill>
                  <a:schemeClr val="bg1"/>
                </a:solidFill>
                <a:latin typeface="Calibri" panose="020F0502020204030204" pitchFamily="34" charset="0"/>
                <a:cs typeface="Calibri" panose="020F0502020204030204" pitchFamily="34" charset="0"/>
              </a:rPr>
              <a:t> پاسخ: نه من هرگز اعتقاد ندارم که...</a:t>
            </a:r>
          </a:p>
        </p:txBody>
      </p:sp>
      <p:sp>
        <p:nvSpPr>
          <p:cNvPr id="5" name="Right Arrow 4"/>
          <p:cNvSpPr/>
          <p:nvPr/>
        </p:nvSpPr>
        <p:spPr>
          <a:xfrm rot="10603579">
            <a:off x="9820363" y="2690948"/>
            <a:ext cx="352695" cy="36576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endParaRPr lang="en-US" dirty="0"/>
          </a:p>
        </p:txBody>
      </p:sp>
      <p:sp>
        <p:nvSpPr>
          <p:cNvPr id="6" name="Right Arrow 5"/>
          <p:cNvSpPr/>
          <p:nvPr/>
        </p:nvSpPr>
        <p:spPr>
          <a:xfrm rot="10603579">
            <a:off x="9820363" y="3985276"/>
            <a:ext cx="352695" cy="36576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9253" y="3066480"/>
            <a:ext cx="3438048" cy="184956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75601296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6524" y="770710"/>
            <a:ext cx="9810206" cy="830997"/>
          </a:xfrm>
          <a:prstGeom prst="rect">
            <a:avLst/>
          </a:prstGeom>
          <a:noFill/>
        </p:spPr>
        <p:txBody>
          <a:bodyPr wrap="square" rtlCol="0">
            <a:spAutoFit/>
          </a:bodyPr>
          <a:lstStyle/>
          <a:p>
            <a:pPr algn="r" rtl="1"/>
            <a:r>
              <a:rPr lang="fa-IR" sz="4800" b="1" dirty="0">
                <a:latin typeface="Calibri" panose="020F0502020204030204" pitchFamily="34" charset="0"/>
                <a:cs typeface="Calibri" panose="020F0502020204030204" pitchFamily="34" charset="0"/>
              </a:rPr>
              <a:t>پرسش هایی که باید از آنها اجتناب شود:</a:t>
            </a:r>
            <a:endParaRPr lang="en-US" sz="4800" b="1" dirty="0">
              <a:latin typeface="Calibri" panose="020F0502020204030204" pitchFamily="34" charset="0"/>
              <a:cs typeface="Calibri" panose="020F0502020204030204" pitchFamily="34" charset="0"/>
            </a:endParaRPr>
          </a:p>
        </p:txBody>
      </p:sp>
      <p:sp>
        <p:nvSpPr>
          <p:cNvPr id="3" name="TextBox 2"/>
          <p:cNvSpPr txBox="1"/>
          <p:nvPr/>
        </p:nvSpPr>
        <p:spPr>
          <a:xfrm>
            <a:off x="1185816" y="2207621"/>
            <a:ext cx="9235440" cy="1384995"/>
          </a:xfrm>
          <a:prstGeom prst="rect">
            <a:avLst/>
          </a:prstGeom>
          <a:noFill/>
        </p:spPr>
        <p:txBody>
          <a:bodyPr wrap="square" rtlCol="0">
            <a:spAutoFit/>
          </a:bodyPr>
          <a:lstStyle/>
          <a:p>
            <a:pPr algn="r" rtl="1">
              <a:lnSpc>
                <a:spcPct val="150000"/>
              </a:lnSpc>
            </a:pPr>
            <a:r>
              <a:rPr lang="fa-IR" sz="2800" b="1" dirty="0">
                <a:solidFill>
                  <a:schemeClr val="bg1"/>
                </a:solidFill>
                <a:latin typeface="Calibri" panose="020F0502020204030204" pitchFamily="34" charset="0"/>
                <a:cs typeface="Calibri" panose="020F0502020204030204" pitchFamily="34" charset="0"/>
              </a:rPr>
              <a:t>از پرسش هایی که به غرض ورزی در مورد موضوعاتی چون جنسیت، سن، قومیتی خاص یا ناتوانی جسمی شخص تعبیر می شوند اجتناب کنیم.</a:t>
            </a:r>
            <a:endParaRPr lang="en-US" sz="2800" b="1" dirty="0">
              <a:solidFill>
                <a:schemeClr val="bg1"/>
              </a:solidFill>
              <a:latin typeface="Calibri" panose="020F0502020204030204" pitchFamily="34" charset="0"/>
              <a:cs typeface="Calibri" panose="020F0502020204030204" pitchFamily="34"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5816" y="4027822"/>
            <a:ext cx="9386387" cy="246089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37997488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rtl="1"/>
            <a:r>
              <a:rPr lang="fa-IR" sz="5400" b="1" dirty="0">
                <a:latin typeface="Calibri" panose="020F0502020204030204" pitchFamily="34" charset="0"/>
                <a:cs typeface="Calibri" panose="020F0502020204030204" pitchFamily="34" charset="0"/>
              </a:rPr>
              <a:t>تکنیک </a:t>
            </a:r>
            <a:r>
              <a:rPr lang="en-US" sz="5400" b="1" dirty="0">
                <a:solidFill>
                  <a:schemeClr val="accent1"/>
                </a:solidFill>
                <a:latin typeface="Calibri" panose="020F0502020204030204" pitchFamily="34" charset="0"/>
                <a:cs typeface="Calibri" panose="020F0502020204030204" pitchFamily="34" charset="0"/>
              </a:rPr>
              <a:t>STAR</a:t>
            </a:r>
            <a:r>
              <a:rPr lang="fa-IR" sz="5400" b="1" dirty="0">
                <a:latin typeface="Calibri" panose="020F0502020204030204" pitchFamily="34" charset="0"/>
                <a:cs typeface="Calibri" panose="020F0502020204030204" pitchFamily="34" charset="0"/>
              </a:rPr>
              <a:t> در مصاحبه</a:t>
            </a:r>
            <a:endParaRPr lang="en-US" sz="5400" b="1" dirty="0">
              <a:latin typeface="Calibri" panose="020F0502020204030204" pitchFamily="34" charset="0"/>
              <a:cs typeface="Calibri" panose="020F0502020204030204" pitchFamily="34"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0321" y="2308690"/>
            <a:ext cx="9613861" cy="341995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46538817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56264" y="849086"/>
            <a:ext cx="7798526" cy="923330"/>
          </a:xfrm>
          <a:prstGeom prst="rect">
            <a:avLst/>
          </a:prstGeom>
          <a:noFill/>
        </p:spPr>
        <p:txBody>
          <a:bodyPr wrap="square" rtlCol="0">
            <a:spAutoFit/>
          </a:bodyPr>
          <a:lstStyle/>
          <a:p>
            <a:pPr algn="r" rtl="1"/>
            <a:r>
              <a:rPr lang="en-US" sz="5400" b="1" dirty="0">
                <a:solidFill>
                  <a:schemeClr val="accent1"/>
                </a:solidFill>
                <a:latin typeface="Calibri" panose="020F0502020204030204" pitchFamily="34" charset="0"/>
                <a:cs typeface="Calibri" panose="020F0502020204030204" pitchFamily="34" charset="0"/>
              </a:rPr>
              <a:t>S</a:t>
            </a:r>
            <a:r>
              <a:rPr lang="en-US" sz="5400" b="1" dirty="0">
                <a:latin typeface="Calibri" panose="020F0502020204030204" pitchFamily="34" charset="0"/>
                <a:cs typeface="Calibri" panose="020F0502020204030204" pitchFamily="34" charset="0"/>
              </a:rPr>
              <a:t>ITUATION</a:t>
            </a:r>
            <a:r>
              <a:rPr lang="fa-IR" sz="5400" b="1" dirty="0">
                <a:latin typeface="Calibri" panose="020F0502020204030204" pitchFamily="34" charset="0"/>
                <a:cs typeface="Calibri" panose="020F0502020204030204" pitchFamily="34" charset="0"/>
              </a:rPr>
              <a:t> یا موقعیت</a:t>
            </a:r>
            <a:endParaRPr lang="en-US" sz="5400" b="1" dirty="0">
              <a:latin typeface="Calibri" panose="020F0502020204030204" pitchFamily="34" charset="0"/>
              <a:cs typeface="Calibri" panose="020F0502020204030204" pitchFamily="34" charset="0"/>
            </a:endParaRPr>
          </a:p>
        </p:txBody>
      </p:sp>
      <p:sp>
        <p:nvSpPr>
          <p:cNvPr id="3" name="TextBox 2"/>
          <p:cNvSpPr txBox="1"/>
          <p:nvPr/>
        </p:nvSpPr>
        <p:spPr>
          <a:xfrm>
            <a:off x="235131" y="1946365"/>
            <a:ext cx="10319659" cy="2677656"/>
          </a:xfrm>
          <a:prstGeom prst="rect">
            <a:avLst/>
          </a:prstGeom>
          <a:noFill/>
        </p:spPr>
        <p:txBody>
          <a:bodyPr wrap="square" rtlCol="0">
            <a:spAutoFit/>
          </a:bodyPr>
          <a:lstStyle/>
          <a:p>
            <a:pPr algn="r" rtl="1">
              <a:lnSpc>
                <a:spcPct val="150000"/>
              </a:lnSpc>
            </a:pPr>
            <a:r>
              <a:rPr lang="fa-IR" sz="2800" b="1" dirty="0">
                <a:solidFill>
                  <a:schemeClr val="bg1"/>
                </a:solidFill>
                <a:latin typeface="Calibri" panose="020F0502020204030204" pitchFamily="34" charset="0"/>
                <a:cs typeface="Calibri" panose="020F0502020204030204" pitchFamily="34" charset="0"/>
              </a:rPr>
              <a:t>موقعیتی که انتظار می رود کارجو در آن قرار گرفته باشد، مانند:</a:t>
            </a:r>
          </a:p>
          <a:p>
            <a:pPr algn="r" rtl="1">
              <a:lnSpc>
                <a:spcPct val="150000"/>
              </a:lnSpc>
            </a:pPr>
            <a:r>
              <a:rPr lang="fa-IR" sz="2800" b="1" dirty="0">
                <a:solidFill>
                  <a:schemeClr val="bg1"/>
                </a:solidFill>
                <a:latin typeface="Calibri" panose="020F0502020204030204" pitchFamily="34" charset="0"/>
                <a:cs typeface="Calibri" panose="020F0502020204030204" pitchFamily="34" charset="0"/>
              </a:rPr>
              <a:t>آیا تاکنون در چنین موقعیتی قرار داشته اید؟</a:t>
            </a:r>
          </a:p>
          <a:p>
            <a:pPr algn="r" rtl="1">
              <a:lnSpc>
                <a:spcPct val="150000"/>
              </a:lnSpc>
            </a:pPr>
            <a:r>
              <a:rPr lang="fa-IR" sz="2800" b="1" dirty="0">
                <a:solidFill>
                  <a:schemeClr val="bg1"/>
                </a:solidFill>
                <a:latin typeface="Calibri" panose="020F0502020204030204" pitchFamily="34" charset="0"/>
                <a:cs typeface="Calibri" panose="020F0502020204030204" pitchFamily="34" charset="0"/>
              </a:rPr>
              <a:t>آیا تاکنون در موقعیتی بوده اید که این کارها را انجام دهید؟</a:t>
            </a:r>
          </a:p>
          <a:p>
            <a:pPr algn="r" rtl="1">
              <a:lnSpc>
                <a:spcPct val="150000"/>
              </a:lnSpc>
            </a:pPr>
            <a:endParaRPr lang="fa-IR" sz="2800" b="1" dirty="0">
              <a:solidFill>
                <a:schemeClr val="bg1"/>
              </a:solidFill>
              <a:latin typeface="Calibri" panose="020F0502020204030204" pitchFamily="34" charset="0"/>
              <a:cs typeface="Calibri" panose="020F0502020204030204" pitchFamily="34" charset="0"/>
            </a:endParaRPr>
          </a:p>
        </p:txBody>
      </p:sp>
      <p:sp>
        <p:nvSpPr>
          <p:cNvPr id="4" name="5-Point Star 3"/>
          <p:cNvSpPr/>
          <p:nvPr/>
        </p:nvSpPr>
        <p:spPr>
          <a:xfrm>
            <a:off x="10051869" y="4445273"/>
            <a:ext cx="444138" cy="352697"/>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dirty="0"/>
          </a:p>
        </p:txBody>
      </p:sp>
      <p:sp>
        <p:nvSpPr>
          <p:cNvPr id="5" name="TextBox 4"/>
          <p:cNvSpPr txBox="1"/>
          <p:nvPr/>
        </p:nvSpPr>
        <p:spPr>
          <a:xfrm>
            <a:off x="1789611" y="4251959"/>
            <a:ext cx="8203475" cy="1318181"/>
          </a:xfrm>
          <a:prstGeom prst="rect">
            <a:avLst/>
          </a:prstGeom>
          <a:noFill/>
        </p:spPr>
        <p:txBody>
          <a:bodyPr wrap="square" rtlCol="0">
            <a:spAutoFit/>
          </a:bodyPr>
          <a:lstStyle/>
          <a:p>
            <a:pPr algn="r" rtl="1">
              <a:lnSpc>
                <a:spcPct val="150000"/>
              </a:lnSpc>
            </a:pPr>
            <a:r>
              <a:rPr lang="fa-IR" sz="2800" b="1" dirty="0">
                <a:solidFill>
                  <a:schemeClr val="bg1"/>
                </a:solidFill>
                <a:latin typeface="Calibri" panose="020F0502020204030204" pitchFamily="34" charset="0"/>
                <a:cs typeface="Calibri" panose="020F0502020204030204" pitchFamily="34" charset="0"/>
              </a:rPr>
              <a:t>اگر پاسخ با این پرسش ها منفی باشد، </a:t>
            </a:r>
            <a:r>
              <a:rPr lang="en-US" sz="2800" b="1" dirty="0">
                <a:solidFill>
                  <a:schemeClr val="bg1"/>
                </a:solidFill>
                <a:latin typeface="Calibri" panose="020F0502020204030204" pitchFamily="34" charset="0"/>
                <a:cs typeface="Calibri" panose="020F0502020204030204" pitchFamily="34" charset="0"/>
              </a:rPr>
              <a:t>S</a:t>
            </a:r>
            <a:r>
              <a:rPr lang="fa-IR" sz="2800" b="1" dirty="0">
                <a:solidFill>
                  <a:schemeClr val="bg1"/>
                </a:solidFill>
                <a:latin typeface="Calibri" panose="020F0502020204030204" pitchFamily="34" charset="0"/>
                <a:cs typeface="Calibri" panose="020F0502020204030204" pitchFamily="34" charset="0"/>
              </a:rPr>
              <a:t> بعدی پرسیده می شود و اگر مثبت باشد پرسش مربوط به </a:t>
            </a:r>
            <a:r>
              <a:rPr lang="en-US" sz="2800" b="1" dirty="0">
                <a:solidFill>
                  <a:schemeClr val="bg1"/>
                </a:solidFill>
                <a:latin typeface="Calibri" panose="020F0502020204030204" pitchFamily="34" charset="0"/>
                <a:cs typeface="Calibri" panose="020F0502020204030204" pitchFamily="34" charset="0"/>
              </a:rPr>
              <a:t>T</a:t>
            </a:r>
            <a:r>
              <a:rPr lang="fa-IR" sz="2800" b="1" dirty="0">
                <a:solidFill>
                  <a:schemeClr val="bg1"/>
                </a:solidFill>
                <a:latin typeface="Calibri" panose="020F0502020204030204" pitchFamily="34" charset="0"/>
                <a:cs typeface="Calibri" panose="020F0502020204030204" pitchFamily="34" charset="0"/>
              </a:rPr>
              <a:t> پرسیده می شود.</a:t>
            </a:r>
            <a:endParaRPr lang="en-US" sz="28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5935949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43600" y="822960"/>
            <a:ext cx="4467497" cy="923330"/>
          </a:xfrm>
          <a:prstGeom prst="rect">
            <a:avLst/>
          </a:prstGeom>
          <a:noFill/>
        </p:spPr>
        <p:txBody>
          <a:bodyPr wrap="square" rtlCol="0">
            <a:spAutoFit/>
          </a:bodyPr>
          <a:lstStyle/>
          <a:p>
            <a:pPr algn="r" rtl="1"/>
            <a:r>
              <a:rPr lang="en-US" sz="5400" b="1" dirty="0">
                <a:solidFill>
                  <a:schemeClr val="accent1"/>
                </a:solidFill>
                <a:latin typeface="Calibri" panose="020F0502020204030204" pitchFamily="34" charset="0"/>
                <a:cs typeface="Calibri" panose="020F0502020204030204" pitchFamily="34" charset="0"/>
              </a:rPr>
              <a:t>T</a:t>
            </a:r>
            <a:r>
              <a:rPr lang="en-US" sz="5400" b="1" dirty="0">
                <a:latin typeface="Calibri" panose="020F0502020204030204" pitchFamily="34" charset="0"/>
                <a:cs typeface="Calibri" panose="020F0502020204030204" pitchFamily="34" charset="0"/>
              </a:rPr>
              <a:t>ASK</a:t>
            </a:r>
            <a:r>
              <a:rPr lang="fa-IR" sz="5400" b="1" dirty="0">
                <a:latin typeface="Calibri" panose="020F0502020204030204" pitchFamily="34" charset="0"/>
                <a:cs typeface="Calibri" panose="020F0502020204030204" pitchFamily="34" charset="0"/>
              </a:rPr>
              <a:t> یا وظیفه</a:t>
            </a:r>
            <a:endParaRPr lang="en-US" sz="5400" b="1" dirty="0">
              <a:latin typeface="Calibri" panose="020F0502020204030204" pitchFamily="34" charset="0"/>
              <a:cs typeface="Calibri" panose="020F0502020204030204" pitchFamily="34" charset="0"/>
            </a:endParaRPr>
          </a:p>
        </p:txBody>
      </p:sp>
      <p:sp>
        <p:nvSpPr>
          <p:cNvPr id="3" name="TextBox 2"/>
          <p:cNvSpPr txBox="1"/>
          <p:nvPr/>
        </p:nvSpPr>
        <p:spPr>
          <a:xfrm>
            <a:off x="679269" y="2103120"/>
            <a:ext cx="10045338" cy="2677656"/>
          </a:xfrm>
          <a:prstGeom prst="rect">
            <a:avLst/>
          </a:prstGeom>
          <a:noFill/>
        </p:spPr>
        <p:txBody>
          <a:bodyPr wrap="square" rtlCol="0">
            <a:spAutoFit/>
          </a:bodyPr>
          <a:lstStyle/>
          <a:p>
            <a:pPr algn="r" rtl="1">
              <a:lnSpc>
                <a:spcPct val="150000"/>
              </a:lnSpc>
            </a:pPr>
            <a:r>
              <a:rPr lang="fa-IR" sz="2800" b="1" dirty="0">
                <a:solidFill>
                  <a:schemeClr val="bg1"/>
                </a:solidFill>
                <a:latin typeface="Calibri" panose="020F0502020204030204" pitchFamily="34" charset="0"/>
                <a:cs typeface="Calibri" panose="020F0502020204030204" pitchFamily="34" charset="0"/>
              </a:rPr>
              <a:t>پرسش در خصوص اینکه در موقعیت و شرایط گفته شده، چه اقدامات و فعالیت هایی انجام می شده پرسیده شود مانند:</a:t>
            </a:r>
          </a:p>
          <a:p>
            <a:pPr algn="r" rtl="1">
              <a:lnSpc>
                <a:spcPct val="150000"/>
              </a:lnSpc>
            </a:pPr>
            <a:r>
              <a:rPr lang="fa-IR" sz="2800" b="1" dirty="0">
                <a:solidFill>
                  <a:schemeClr val="bg1"/>
                </a:solidFill>
                <a:latin typeface="Calibri" panose="020F0502020204030204" pitchFamily="34" charset="0"/>
                <a:cs typeface="Calibri" panose="020F0502020204030204" pitchFamily="34" charset="0"/>
              </a:rPr>
              <a:t>چه اقداماتی در موقعیت گفته شده انجام داده اید؟</a:t>
            </a:r>
          </a:p>
          <a:p>
            <a:pPr algn="r" rtl="1">
              <a:lnSpc>
                <a:spcPct val="150000"/>
              </a:lnSpc>
            </a:pPr>
            <a:r>
              <a:rPr lang="fa-IR" sz="2800" b="1" dirty="0">
                <a:solidFill>
                  <a:schemeClr val="bg1"/>
                </a:solidFill>
                <a:latin typeface="Calibri" panose="020F0502020204030204" pitchFamily="34" charset="0"/>
                <a:cs typeface="Calibri" panose="020F0502020204030204" pitchFamily="34" charset="0"/>
              </a:rPr>
              <a:t>آیا این اقدامات به نظر شما برای موفقیت این کار کافی بوده است؟</a:t>
            </a:r>
            <a:endParaRPr lang="en-US" sz="28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7366264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35978" y="914400"/>
            <a:ext cx="6766560" cy="923330"/>
          </a:xfrm>
          <a:prstGeom prst="rect">
            <a:avLst/>
          </a:prstGeom>
          <a:noFill/>
        </p:spPr>
        <p:txBody>
          <a:bodyPr wrap="square" rtlCol="0">
            <a:spAutoFit/>
          </a:bodyPr>
          <a:lstStyle/>
          <a:p>
            <a:pPr algn="r" rtl="1"/>
            <a:r>
              <a:rPr lang="en-US" sz="5400" b="1" dirty="0">
                <a:solidFill>
                  <a:schemeClr val="accent1"/>
                </a:solidFill>
                <a:latin typeface="Calibri" panose="020F0502020204030204" pitchFamily="34" charset="0"/>
                <a:cs typeface="Calibri" panose="020F0502020204030204" pitchFamily="34" charset="0"/>
              </a:rPr>
              <a:t>A</a:t>
            </a:r>
            <a:r>
              <a:rPr lang="en-US" sz="5400" b="1" dirty="0">
                <a:latin typeface="Calibri" panose="020F0502020204030204" pitchFamily="34" charset="0"/>
                <a:cs typeface="Calibri" panose="020F0502020204030204" pitchFamily="34" charset="0"/>
              </a:rPr>
              <a:t>CTION</a:t>
            </a:r>
            <a:r>
              <a:rPr lang="fa-IR" sz="5400" b="1" dirty="0">
                <a:latin typeface="Calibri" panose="020F0502020204030204" pitchFamily="34" charset="0"/>
                <a:cs typeface="Calibri" panose="020F0502020204030204" pitchFamily="34" charset="0"/>
              </a:rPr>
              <a:t> یا اقدامات فردی</a:t>
            </a:r>
            <a:endParaRPr lang="en-US" sz="5400" b="1" dirty="0">
              <a:latin typeface="Calibri" panose="020F0502020204030204" pitchFamily="34" charset="0"/>
              <a:cs typeface="Calibri" panose="020F0502020204030204" pitchFamily="34" charset="0"/>
            </a:endParaRPr>
          </a:p>
        </p:txBody>
      </p:sp>
      <p:sp>
        <p:nvSpPr>
          <p:cNvPr id="3" name="TextBox 2"/>
          <p:cNvSpPr txBox="1"/>
          <p:nvPr/>
        </p:nvSpPr>
        <p:spPr>
          <a:xfrm>
            <a:off x="849086" y="2207622"/>
            <a:ext cx="9653452" cy="3323987"/>
          </a:xfrm>
          <a:prstGeom prst="rect">
            <a:avLst/>
          </a:prstGeom>
          <a:noFill/>
        </p:spPr>
        <p:txBody>
          <a:bodyPr wrap="square" rtlCol="0">
            <a:spAutoFit/>
          </a:bodyPr>
          <a:lstStyle/>
          <a:p>
            <a:pPr algn="r" rtl="1">
              <a:lnSpc>
                <a:spcPct val="150000"/>
              </a:lnSpc>
            </a:pPr>
            <a:r>
              <a:rPr lang="fa-IR" sz="2800" b="1" dirty="0">
                <a:solidFill>
                  <a:schemeClr val="bg1"/>
                </a:solidFill>
                <a:latin typeface="Calibri" panose="020F0502020204030204" pitchFamily="34" charset="0"/>
                <a:cs typeface="Calibri" panose="020F0502020204030204" pitchFamily="34" charset="0"/>
              </a:rPr>
              <a:t>پرسش در خصوص اینکه فرد برای وظیفه ی محوله چه اقداماتی به صورت فردی انجام داده است، پرسیده شود مانند:</a:t>
            </a:r>
          </a:p>
          <a:p>
            <a:pPr algn="r" rtl="1">
              <a:lnSpc>
                <a:spcPct val="150000"/>
              </a:lnSpc>
            </a:pPr>
            <a:r>
              <a:rPr lang="fa-IR" sz="2800" b="1" dirty="0">
                <a:solidFill>
                  <a:schemeClr val="bg1"/>
                </a:solidFill>
                <a:latin typeface="Calibri" panose="020F0502020204030204" pitchFamily="34" charset="0"/>
                <a:cs typeface="Calibri" panose="020F0502020204030204" pitchFamily="34" charset="0"/>
              </a:rPr>
              <a:t>شما در انجام این اقدامات چه نقشی داشته اید؟</a:t>
            </a:r>
          </a:p>
          <a:p>
            <a:pPr algn="r" rtl="1">
              <a:lnSpc>
                <a:spcPct val="150000"/>
              </a:lnSpc>
            </a:pPr>
            <a:r>
              <a:rPr lang="fa-IR" sz="2800" b="1" dirty="0">
                <a:solidFill>
                  <a:schemeClr val="bg1"/>
                </a:solidFill>
                <a:latin typeface="Calibri" panose="020F0502020204030204" pitchFamily="34" charset="0"/>
                <a:cs typeface="Calibri" panose="020F0502020204030204" pitchFamily="34" charset="0"/>
              </a:rPr>
              <a:t>چه قسمت از کار بر عهده ی شما بود؟</a:t>
            </a:r>
          </a:p>
          <a:p>
            <a:pPr algn="r" rtl="1">
              <a:lnSpc>
                <a:spcPct val="150000"/>
              </a:lnSpc>
            </a:pPr>
            <a:r>
              <a:rPr lang="fa-IR" sz="2800" b="1" dirty="0">
                <a:solidFill>
                  <a:schemeClr val="bg1"/>
                </a:solidFill>
                <a:latin typeface="Calibri" panose="020F0502020204030204" pitchFamily="34" charset="0"/>
                <a:cs typeface="Calibri" panose="020F0502020204030204" pitchFamily="34" charset="0"/>
              </a:rPr>
              <a:t>چه نقشی در گروه و پیشبرد کار داشته اید؟</a:t>
            </a:r>
            <a:endParaRPr lang="en-US" sz="28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8362723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29647" y="849086"/>
            <a:ext cx="5120640" cy="923330"/>
          </a:xfrm>
          <a:prstGeom prst="rect">
            <a:avLst/>
          </a:prstGeom>
          <a:noFill/>
        </p:spPr>
        <p:txBody>
          <a:bodyPr wrap="square" rtlCol="0">
            <a:spAutoFit/>
          </a:bodyPr>
          <a:lstStyle/>
          <a:p>
            <a:pPr algn="r" rtl="1"/>
            <a:r>
              <a:rPr lang="en-US" sz="5400" b="1" dirty="0">
                <a:solidFill>
                  <a:schemeClr val="accent1"/>
                </a:solidFill>
                <a:latin typeface="Calibri" panose="020F0502020204030204" pitchFamily="34" charset="0"/>
                <a:cs typeface="Calibri" panose="020F0502020204030204" pitchFamily="34" charset="0"/>
              </a:rPr>
              <a:t>R</a:t>
            </a:r>
            <a:r>
              <a:rPr lang="en-US" sz="5400" b="1" dirty="0">
                <a:latin typeface="Calibri" panose="020F0502020204030204" pitchFamily="34" charset="0"/>
                <a:cs typeface="Calibri" panose="020F0502020204030204" pitchFamily="34" charset="0"/>
              </a:rPr>
              <a:t>ESULT</a:t>
            </a:r>
            <a:r>
              <a:rPr lang="fa-IR" sz="5400" b="1" dirty="0">
                <a:latin typeface="Calibri" panose="020F0502020204030204" pitchFamily="34" charset="0"/>
                <a:cs typeface="Calibri" panose="020F0502020204030204" pitchFamily="34" charset="0"/>
              </a:rPr>
              <a:t> یا نتیجه</a:t>
            </a:r>
            <a:endParaRPr lang="en-US" sz="5400" b="1" dirty="0">
              <a:latin typeface="Calibri" panose="020F0502020204030204" pitchFamily="34" charset="0"/>
              <a:cs typeface="Calibri" panose="020F0502020204030204" pitchFamily="34" charset="0"/>
            </a:endParaRPr>
          </a:p>
        </p:txBody>
      </p:sp>
      <p:sp>
        <p:nvSpPr>
          <p:cNvPr id="3" name="TextBox 2"/>
          <p:cNvSpPr txBox="1"/>
          <p:nvPr/>
        </p:nvSpPr>
        <p:spPr>
          <a:xfrm>
            <a:off x="809898" y="2573382"/>
            <a:ext cx="9784080" cy="3323987"/>
          </a:xfrm>
          <a:prstGeom prst="rect">
            <a:avLst/>
          </a:prstGeom>
          <a:noFill/>
        </p:spPr>
        <p:txBody>
          <a:bodyPr wrap="square" rtlCol="0">
            <a:spAutoFit/>
          </a:bodyPr>
          <a:lstStyle/>
          <a:p>
            <a:pPr algn="r" rtl="1">
              <a:lnSpc>
                <a:spcPct val="150000"/>
              </a:lnSpc>
            </a:pPr>
            <a:r>
              <a:rPr lang="fa-IR" sz="2800" b="1" dirty="0">
                <a:solidFill>
                  <a:schemeClr val="bg1"/>
                </a:solidFill>
                <a:latin typeface="Calibri" panose="020F0502020204030204" pitchFamily="34" charset="0"/>
                <a:cs typeface="Calibri" panose="020F0502020204030204" pitchFamily="34" charset="0"/>
              </a:rPr>
              <a:t>پرسش هایی مبنی بر اینکه فرد با اقدامات انجام شده به چه نتایجی رسیده است، پرسیده شود مانند:</a:t>
            </a:r>
          </a:p>
          <a:p>
            <a:pPr algn="r" rtl="1">
              <a:lnSpc>
                <a:spcPct val="150000"/>
              </a:lnSpc>
            </a:pPr>
            <a:r>
              <a:rPr lang="fa-IR" sz="2800" b="1" dirty="0">
                <a:solidFill>
                  <a:schemeClr val="bg1"/>
                </a:solidFill>
                <a:latin typeface="Calibri" panose="020F0502020204030204" pitchFamily="34" charset="0"/>
                <a:cs typeface="Calibri" panose="020F0502020204030204" pitchFamily="34" charset="0"/>
              </a:rPr>
              <a:t>آیا نتایج با انتظارات پیش بینی شده تطبیق داشت؟</a:t>
            </a:r>
          </a:p>
          <a:p>
            <a:pPr algn="r" rtl="1">
              <a:lnSpc>
                <a:spcPct val="150000"/>
              </a:lnSpc>
            </a:pPr>
            <a:r>
              <a:rPr lang="fa-IR" sz="2800" b="1" dirty="0">
                <a:solidFill>
                  <a:schemeClr val="bg1"/>
                </a:solidFill>
                <a:latin typeface="Calibri" panose="020F0502020204030204" pitchFamily="34" charset="0"/>
                <a:cs typeface="Calibri" panose="020F0502020204030204" pitchFamily="34" charset="0"/>
              </a:rPr>
              <a:t>پس از انجام کار به چه دستاوردهایی رسیدید؟</a:t>
            </a:r>
          </a:p>
          <a:p>
            <a:pPr algn="r" rtl="1">
              <a:lnSpc>
                <a:spcPct val="150000"/>
              </a:lnSpc>
            </a:pPr>
            <a:r>
              <a:rPr lang="fa-IR" sz="2800" b="1" dirty="0">
                <a:solidFill>
                  <a:schemeClr val="bg1"/>
                </a:solidFill>
                <a:latin typeface="Calibri" panose="020F0502020204030204" pitchFamily="34" charset="0"/>
                <a:cs typeface="Calibri" panose="020F0502020204030204" pitchFamily="34" charset="0"/>
              </a:rPr>
              <a:t>دلایل عدم تطبیق را چگونه ارزیابی می کنید؟</a:t>
            </a:r>
          </a:p>
        </p:txBody>
      </p:sp>
    </p:spTree>
    <p:extLst>
      <p:ext uri="{BB962C8B-B14F-4D97-AF65-F5344CB8AC3E}">
        <p14:creationId xmlns:p14="http://schemas.microsoft.com/office/powerpoint/2010/main" val="52538556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rtl="1"/>
            <a:r>
              <a:rPr lang="fa-IR" sz="4800" b="1" dirty="0">
                <a:latin typeface="Calibri" panose="020F0502020204030204" pitchFamily="34" charset="0"/>
                <a:cs typeface="Calibri" panose="020F0502020204030204" pitchFamily="34" charset="0"/>
              </a:rPr>
              <a:t>نظام حفظ و نگهداری منابع</a:t>
            </a:r>
            <a:endParaRPr lang="en-US" sz="4800" b="1" dirty="0">
              <a:latin typeface="Calibri" panose="020F0502020204030204" pitchFamily="34" charset="0"/>
              <a:cs typeface="Calibri" panose="020F0502020204030204" pitchFamily="34" charset="0"/>
            </a:endParaRPr>
          </a:p>
        </p:txBody>
      </p:sp>
      <p:sp>
        <p:nvSpPr>
          <p:cNvPr id="3" name="TextBox 2"/>
          <p:cNvSpPr txBox="1"/>
          <p:nvPr/>
        </p:nvSpPr>
        <p:spPr>
          <a:xfrm>
            <a:off x="587829" y="2246811"/>
            <a:ext cx="9706353" cy="3970318"/>
          </a:xfrm>
          <a:prstGeom prst="rect">
            <a:avLst/>
          </a:prstGeom>
          <a:noFill/>
        </p:spPr>
        <p:txBody>
          <a:bodyPr wrap="square" rtlCol="0">
            <a:spAutoFit/>
          </a:bodyPr>
          <a:lstStyle/>
          <a:p>
            <a:pPr algn="r" rtl="1">
              <a:lnSpc>
                <a:spcPct val="150000"/>
              </a:lnSpc>
            </a:pPr>
            <a:r>
              <a:rPr lang="fa-IR" sz="2400" b="1" dirty="0">
                <a:solidFill>
                  <a:schemeClr val="accent1"/>
                </a:solidFill>
                <a:latin typeface="Calibri" panose="020F0502020204030204" pitchFamily="34" charset="0"/>
                <a:cs typeface="Calibri" panose="020F0502020204030204" pitchFamily="34" charset="0"/>
              </a:rPr>
              <a:t>نظام جبران خدمت:</a:t>
            </a:r>
          </a:p>
          <a:p>
            <a:pPr marL="285750" indent="-285750" algn="r" rtl="1">
              <a:lnSpc>
                <a:spcPct val="150000"/>
              </a:lnSpc>
              <a:buFont typeface="Wingdings" panose="05000000000000000000" pitchFamily="2" charset="2"/>
              <a:buChar char="q"/>
            </a:pPr>
            <a:r>
              <a:rPr lang="fa-IR" sz="2400" b="1" dirty="0">
                <a:solidFill>
                  <a:schemeClr val="bg1"/>
                </a:solidFill>
                <a:latin typeface="Calibri" panose="020F0502020204030204" pitchFamily="34" charset="0"/>
                <a:cs typeface="Calibri" panose="020F0502020204030204" pitchFamily="34" charset="0"/>
              </a:rPr>
              <a:t>حقوق و دستمزد</a:t>
            </a:r>
          </a:p>
          <a:p>
            <a:pPr marL="285750" indent="-285750" algn="r" rtl="1">
              <a:lnSpc>
                <a:spcPct val="150000"/>
              </a:lnSpc>
              <a:buFont typeface="Wingdings" panose="05000000000000000000" pitchFamily="2" charset="2"/>
              <a:buChar char="q"/>
            </a:pPr>
            <a:r>
              <a:rPr lang="fa-IR" sz="2400" b="1" dirty="0">
                <a:solidFill>
                  <a:schemeClr val="bg1"/>
                </a:solidFill>
                <a:latin typeface="Calibri" panose="020F0502020204030204" pitchFamily="34" charset="0"/>
                <a:cs typeface="Calibri" panose="020F0502020204030204" pitchFamily="34" charset="0"/>
              </a:rPr>
              <a:t>پاداش و انگیزش</a:t>
            </a:r>
          </a:p>
          <a:p>
            <a:pPr marL="285750" indent="-285750" algn="r" rtl="1">
              <a:lnSpc>
                <a:spcPct val="150000"/>
              </a:lnSpc>
              <a:buFont typeface="Wingdings" panose="05000000000000000000" pitchFamily="2" charset="2"/>
              <a:buChar char="q"/>
            </a:pPr>
            <a:r>
              <a:rPr lang="fa-IR" sz="2400" b="1" dirty="0">
                <a:solidFill>
                  <a:schemeClr val="bg1"/>
                </a:solidFill>
                <a:latin typeface="Calibri" panose="020F0502020204030204" pitchFamily="34" charset="0"/>
                <a:cs typeface="Calibri" panose="020F0502020204030204" pitchFamily="34" charset="0"/>
              </a:rPr>
              <a:t>رفاهی و تسهیلات</a:t>
            </a:r>
          </a:p>
          <a:p>
            <a:pPr marL="285750" indent="-285750" algn="r" rtl="1">
              <a:lnSpc>
                <a:spcPct val="150000"/>
              </a:lnSpc>
              <a:buFont typeface="Wingdings" panose="05000000000000000000" pitchFamily="2" charset="2"/>
              <a:buChar char="q"/>
            </a:pPr>
            <a:r>
              <a:rPr lang="fa-IR" sz="2400" b="1" dirty="0">
                <a:solidFill>
                  <a:schemeClr val="bg1"/>
                </a:solidFill>
                <a:latin typeface="Calibri" panose="020F0502020204030204" pitchFamily="34" charset="0"/>
                <a:cs typeface="Calibri" panose="020F0502020204030204" pitchFamily="34" charset="0"/>
              </a:rPr>
              <a:t>سلامت و درمان</a:t>
            </a:r>
            <a:endParaRPr lang="en-US" sz="2400" b="1" dirty="0">
              <a:solidFill>
                <a:schemeClr val="bg1"/>
              </a:solidFill>
              <a:latin typeface="Calibri" panose="020F0502020204030204" pitchFamily="34" charset="0"/>
              <a:cs typeface="Calibri" panose="020F0502020204030204" pitchFamily="34" charset="0"/>
            </a:endParaRPr>
          </a:p>
          <a:p>
            <a:pPr algn="r" rtl="1">
              <a:lnSpc>
                <a:spcPct val="150000"/>
              </a:lnSpc>
            </a:pPr>
            <a:r>
              <a:rPr lang="fa-IR" sz="2400" b="1" dirty="0">
                <a:solidFill>
                  <a:schemeClr val="accent1"/>
                </a:solidFill>
                <a:latin typeface="Calibri" panose="020F0502020204030204" pitchFamily="34" charset="0"/>
                <a:cs typeface="Calibri" panose="020F0502020204030204" pitchFamily="34" charset="0"/>
              </a:rPr>
              <a:t>نظام روابط کار: </a:t>
            </a:r>
            <a:r>
              <a:rPr lang="fa-IR" sz="2400" b="1" dirty="0">
                <a:solidFill>
                  <a:schemeClr val="bg1"/>
                </a:solidFill>
                <a:latin typeface="Calibri" panose="020F0502020204030204" pitchFamily="34" charset="0"/>
                <a:cs typeface="Calibri" panose="020F0502020204030204" pitchFamily="34" charset="0"/>
              </a:rPr>
              <a:t>(ضوابط، مقررات و دستورالعمل ها، روابط کارگری و کارفرمایی)</a:t>
            </a:r>
            <a:endParaRPr lang="en-US" sz="2400" b="1" dirty="0">
              <a:solidFill>
                <a:schemeClr val="bg1"/>
              </a:solidFill>
              <a:latin typeface="Calibri" panose="020F0502020204030204" pitchFamily="34" charset="0"/>
              <a:cs typeface="Calibri" panose="020F0502020204030204" pitchFamily="34" charset="0"/>
            </a:endParaRPr>
          </a:p>
          <a:p>
            <a:pPr algn="r" rtl="1">
              <a:lnSpc>
                <a:spcPct val="150000"/>
              </a:lnSpc>
            </a:pPr>
            <a:r>
              <a:rPr lang="fa-IR" sz="2400" b="1" dirty="0">
                <a:solidFill>
                  <a:schemeClr val="accent1"/>
                </a:solidFill>
                <a:latin typeface="Calibri" panose="020F0502020204030204" pitchFamily="34" charset="0"/>
                <a:cs typeface="Calibri" panose="020F0502020204030204" pitchFamily="34" charset="0"/>
              </a:rPr>
              <a:t>نظام ارگونومی و </a:t>
            </a:r>
            <a:r>
              <a:rPr lang="en-US" sz="2400" b="1" dirty="0">
                <a:solidFill>
                  <a:schemeClr val="accent1"/>
                </a:solidFill>
                <a:latin typeface="Calibri" panose="020F0502020204030204" pitchFamily="34" charset="0"/>
                <a:cs typeface="Calibri" panose="020F0502020204030204" pitchFamily="34" charset="0"/>
              </a:rPr>
              <a:t>HSE</a:t>
            </a:r>
            <a:endParaRPr lang="fa-IR" sz="2400" b="1" dirty="0">
              <a:solidFill>
                <a:schemeClr val="accent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6902875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225142" y="888275"/>
            <a:ext cx="5277395" cy="830997"/>
          </a:xfrm>
          <a:prstGeom prst="rect">
            <a:avLst/>
          </a:prstGeom>
          <a:noFill/>
        </p:spPr>
        <p:txBody>
          <a:bodyPr wrap="square" rtlCol="0">
            <a:spAutoFit/>
          </a:bodyPr>
          <a:lstStyle/>
          <a:p>
            <a:pPr algn="r" rtl="1"/>
            <a:r>
              <a:rPr lang="fa-IR" sz="4800" b="1" dirty="0">
                <a:latin typeface="Calibri" panose="020F0502020204030204" pitchFamily="34" charset="0"/>
                <a:cs typeface="Calibri" panose="020F0502020204030204" pitchFamily="34" charset="0"/>
              </a:rPr>
              <a:t>نظام حقوق و دستمزد</a:t>
            </a:r>
            <a:endParaRPr lang="en-US" sz="4800" b="1" dirty="0">
              <a:latin typeface="Calibri" panose="020F0502020204030204" pitchFamily="34" charset="0"/>
              <a:cs typeface="Calibri" panose="020F0502020204030204" pitchFamily="34" charset="0"/>
            </a:endParaRPr>
          </a:p>
        </p:txBody>
      </p:sp>
      <p:sp>
        <p:nvSpPr>
          <p:cNvPr id="3" name="TextBox 2"/>
          <p:cNvSpPr txBox="1"/>
          <p:nvPr/>
        </p:nvSpPr>
        <p:spPr>
          <a:xfrm>
            <a:off x="927463" y="2220686"/>
            <a:ext cx="9575074" cy="2554545"/>
          </a:xfrm>
          <a:prstGeom prst="rect">
            <a:avLst/>
          </a:prstGeom>
          <a:noFill/>
        </p:spPr>
        <p:txBody>
          <a:bodyPr wrap="square" rtlCol="0">
            <a:spAutoFit/>
          </a:bodyPr>
          <a:lstStyle/>
          <a:p>
            <a:pPr algn="r" rtl="1"/>
            <a:r>
              <a:rPr lang="fa-IR" sz="3200" b="1" dirty="0">
                <a:latin typeface="Calibri" panose="020F0502020204030204" pitchFamily="34" charset="0"/>
                <a:cs typeface="Calibri" panose="020F0502020204030204" pitchFamily="34" charset="0"/>
              </a:rPr>
              <a:t>حقوق: </a:t>
            </a:r>
            <a:r>
              <a:rPr lang="fa-IR" sz="3200" b="1" dirty="0">
                <a:solidFill>
                  <a:schemeClr val="bg1"/>
                </a:solidFill>
                <a:latin typeface="Calibri" panose="020F0502020204030204" pitchFamily="34" charset="0"/>
                <a:cs typeface="Calibri" panose="020F0502020204030204" pitchFamily="34" charset="0"/>
              </a:rPr>
              <a:t>مبنای پرداخت ماهیانه</a:t>
            </a:r>
          </a:p>
          <a:p>
            <a:pPr algn="r" rtl="1"/>
            <a:endParaRPr lang="fa-IR" sz="3200" b="1" dirty="0">
              <a:latin typeface="Calibri" panose="020F0502020204030204" pitchFamily="34" charset="0"/>
              <a:cs typeface="Calibri" panose="020F0502020204030204" pitchFamily="34" charset="0"/>
            </a:endParaRPr>
          </a:p>
          <a:p>
            <a:pPr algn="r" rtl="1"/>
            <a:endParaRPr lang="fa-IR" sz="3200" b="1" dirty="0">
              <a:latin typeface="Calibri" panose="020F0502020204030204" pitchFamily="34" charset="0"/>
              <a:cs typeface="Calibri" panose="020F0502020204030204" pitchFamily="34" charset="0"/>
            </a:endParaRPr>
          </a:p>
          <a:p>
            <a:pPr algn="r" rtl="1"/>
            <a:endParaRPr lang="fa-IR" sz="3200" b="1" dirty="0">
              <a:latin typeface="Calibri" panose="020F0502020204030204" pitchFamily="34" charset="0"/>
              <a:cs typeface="Calibri" panose="020F0502020204030204" pitchFamily="34" charset="0"/>
            </a:endParaRPr>
          </a:p>
          <a:p>
            <a:pPr algn="r" rtl="1"/>
            <a:r>
              <a:rPr lang="fa-IR" sz="3200" b="1" dirty="0">
                <a:latin typeface="Calibri" panose="020F0502020204030204" pitchFamily="34" charset="0"/>
                <a:cs typeface="Calibri" panose="020F0502020204030204" pitchFamily="34" charset="0"/>
              </a:rPr>
              <a:t>دستمزد: </a:t>
            </a:r>
            <a:r>
              <a:rPr lang="fa-IR" sz="3200" b="1" dirty="0">
                <a:solidFill>
                  <a:schemeClr val="bg1"/>
                </a:solidFill>
                <a:latin typeface="Calibri" panose="020F0502020204030204" pitchFamily="34" charset="0"/>
                <a:cs typeface="Calibri" panose="020F0502020204030204" pitchFamily="34" charset="0"/>
              </a:rPr>
              <a:t>مبنای پرداخت روزانه</a:t>
            </a:r>
            <a:endParaRPr lang="en-US" sz="3200" b="1" dirty="0">
              <a:solidFill>
                <a:schemeClr val="bg1"/>
              </a:solidFill>
              <a:latin typeface="Calibri" panose="020F0502020204030204" pitchFamily="34" charset="0"/>
              <a:cs typeface="Calibri" panose="020F050202020403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7463" y="4029868"/>
            <a:ext cx="3740331" cy="249355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7463" y="888275"/>
            <a:ext cx="3740332" cy="2847702"/>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110108599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24744" y="901337"/>
            <a:ext cx="8425542" cy="830997"/>
          </a:xfrm>
          <a:prstGeom prst="rect">
            <a:avLst/>
          </a:prstGeom>
          <a:noFill/>
        </p:spPr>
        <p:txBody>
          <a:bodyPr wrap="square" rtlCol="0">
            <a:spAutoFit/>
          </a:bodyPr>
          <a:lstStyle/>
          <a:p>
            <a:pPr algn="r" rtl="1"/>
            <a:r>
              <a:rPr lang="fa-IR" sz="4800" b="1" dirty="0">
                <a:latin typeface="Calibri" panose="020F0502020204030204" pitchFamily="34" charset="0"/>
                <a:cs typeface="Calibri" panose="020F0502020204030204" pitchFamily="34" charset="0"/>
              </a:rPr>
              <a:t>ارکان نظام پرداخت حقوق و دستمزد</a:t>
            </a:r>
            <a:endParaRPr lang="en-US" sz="4800" b="1" dirty="0">
              <a:latin typeface="Calibri" panose="020F0502020204030204" pitchFamily="34" charset="0"/>
              <a:cs typeface="Calibri" panose="020F0502020204030204" pitchFamily="34" charset="0"/>
            </a:endParaRPr>
          </a:p>
        </p:txBody>
      </p:sp>
      <p:sp>
        <p:nvSpPr>
          <p:cNvPr id="3" name="TextBox 2"/>
          <p:cNvSpPr txBox="1"/>
          <p:nvPr/>
        </p:nvSpPr>
        <p:spPr>
          <a:xfrm>
            <a:off x="1123406" y="2076995"/>
            <a:ext cx="9326880" cy="4401205"/>
          </a:xfrm>
          <a:prstGeom prst="rect">
            <a:avLst/>
          </a:prstGeom>
          <a:noFill/>
        </p:spPr>
        <p:txBody>
          <a:bodyPr wrap="square" rtlCol="0">
            <a:spAutoFit/>
          </a:bodyPr>
          <a:lstStyle/>
          <a:p>
            <a:pPr algn="r" rtl="1"/>
            <a:r>
              <a:rPr lang="fa-IR" sz="2800" b="1" dirty="0">
                <a:solidFill>
                  <a:schemeClr val="accent1"/>
                </a:solidFill>
                <a:latin typeface="Calibri" panose="020F0502020204030204" pitchFamily="34" charset="0"/>
                <a:cs typeface="Calibri" panose="020F0502020204030204" pitchFamily="34" charset="0"/>
              </a:rPr>
              <a:t>شاغل: </a:t>
            </a:r>
            <a:r>
              <a:rPr lang="fa-IR" sz="2800" b="1" dirty="0">
                <a:solidFill>
                  <a:schemeClr val="bg1"/>
                </a:solidFill>
                <a:latin typeface="Calibri" panose="020F0502020204030204" pitchFamily="34" charset="0"/>
                <a:cs typeface="Calibri" panose="020F0502020204030204" pitchFamily="34" charset="0"/>
              </a:rPr>
              <a:t>هر آنچه بر اساس صلاحیت، تخصص، شایستگی و توانمندی منابع انسانی به فرد پرداخت شود.</a:t>
            </a:r>
          </a:p>
          <a:p>
            <a:pPr algn="r" rtl="1"/>
            <a:endParaRPr lang="fa-IR" sz="2800" b="1" dirty="0">
              <a:solidFill>
                <a:schemeClr val="bg1"/>
              </a:solidFill>
              <a:latin typeface="Calibri" panose="020F0502020204030204" pitchFamily="34" charset="0"/>
              <a:cs typeface="Calibri" panose="020F0502020204030204" pitchFamily="34" charset="0"/>
            </a:endParaRPr>
          </a:p>
          <a:p>
            <a:pPr algn="r" rtl="1"/>
            <a:r>
              <a:rPr lang="fa-IR" sz="2800" b="1" dirty="0">
                <a:solidFill>
                  <a:schemeClr val="accent1"/>
                </a:solidFill>
                <a:latin typeface="Calibri" panose="020F0502020204030204" pitchFamily="34" charset="0"/>
                <a:cs typeface="Calibri" panose="020F0502020204030204" pitchFamily="34" charset="0"/>
              </a:rPr>
              <a:t>شغل: </a:t>
            </a:r>
            <a:r>
              <a:rPr lang="fa-IR" sz="2800" b="1" dirty="0">
                <a:solidFill>
                  <a:schemeClr val="bg1"/>
                </a:solidFill>
                <a:latin typeface="Calibri" panose="020F0502020204030204" pitchFamily="34" charset="0"/>
                <a:cs typeface="Calibri" panose="020F0502020204030204" pitchFamily="34" charset="0"/>
              </a:rPr>
              <a:t>هرآنچه مربوط به ویژگی های شغل باشد از قبیل: دانشی بودن، تخصصی بودن، پیچیدگی، مخاطرات، مسئولیت و ...</a:t>
            </a:r>
          </a:p>
          <a:p>
            <a:pPr algn="r" rtl="1"/>
            <a:endParaRPr lang="fa-IR" sz="2800" b="1" dirty="0">
              <a:solidFill>
                <a:schemeClr val="bg1"/>
              </a:solidFill>
              <a:latin typeface="Calibri" panose="020F0502020204030204" pitchFamily="34" charset="0"/>
              <a:cs typeface="Calibri" panose="020F0502020204030204" pitchFamily="34" charset="0"/>
            </a:endParaRPr>
          </a:p>
          <a:p>
            <a:pPr algn="r" rtl="1"/>
            <a:r>
              <a:rPr lang="fa-IR" sz="2800" b="1" dirty="0">
                <a:solidFill>
                  <a:schemeClr val="accent1"/>
                </a:solidFill>
                <a:latin typeface="Calibri" panose="020F0502020204030204" pitchFamily="34" charset="0"/>
                <a:cs typeface="Calibri" panose="020F0502020204030204" pitchFamily="34" charset="0"/>
              </a:rPr>
              <a:t>عملکرد: </a:t>
            </a:r>
            <a:r>
              <a:rPr lang="fa-IR" sz="2800" b="1" dirty="0">
                <a:solidFill>
                  <a:schemeClr val="bg1"/>
                </a:solidFill>
                <a:latin typeface="Calibri" panose="020F0502020204030204" pitchFamily="34" charset="0"/>
                <a:cs typeface="Calibri" panose="020F0502020204030204" pitchFamily="34" charset="0"/>
              </a:rPr>
              <a:t>هر آنچه بر اساس سطح و خروجی عملکرد نیروی انسانی، مبنای پرداخت به فرد قرار گیرد.</a:t>
            </a:r>
          </a:p>
          <a:p>
            <a:pPr algn="r" rtl="1"/>
            <a:endParaRPr lang="fa-IR" sz="2800" b="1" dirty="0">
              <a:solidFill>
                <a:schemeClr val="bg1"/>
              </a:solidFill>
              <a:latin typeface="Calibri" panose="020F0502020204030204" pitchFamily="34" charset="0"/>
              <a:cs typeface="Calibri" panose="020F0502020204030204" pitchFamily="34" charset="0"/>
            </a:endParaRPr>
          </a:p>
          <a:p>
            <a:pPr algn="r" rtl="1"/>
            <a:r>
              <a:rPr lang="fa-IR" sz="2800" b="1" dirty="0">
                <a:solidFill>
                  <a:schemeClr val="bg1"/>
                </a:solidFill>
                <a:latin typeface="Calibri" panose="020F0502020204030204" pitchFamily="34" charset="0"/>
                <a:cs typeface="Calibri" panose="020F0502020204030204" pitchFamily="34" charset="0"/>
              </a:rPr>
              <a:t>       شاغل و شغل عوامل </a:t>
            </a:r>
            <a:r>
              <a:rPr lang="fa-IR" sz="2800" b="1" dirty="0">
                <a:solidFill>
                  <a:schemeClr val="accent1"/>
                </a:solidFill>
                <a:latin typeface="Calibri" panose="020F0502020204030204" pitchFamily="34" charset="0"/>
                <a:cs typeface="Calibri" panose="020F0502020204030204" pitchFamily="34" charset="0"/>
              </a:rPr>
              <a:t>ثابت</a:t>
            </a:r>
            <a:r>
              <a:rPr lang="fa-IR" sz="2800" b="1" dirty="0">
                <a:solidFill>
                  <a:schemeClr val="bg1"/>
                </a:solidFill>
                <a:latin typeface="Calibri" panose="020F0502020204030204" pitchFamily="34" charset="0"/>
                <a:cs typeface="Calibri" panose="020F0502020204030204" pitchFamily="34" charset="0"/>
              </a:rPr>
              <a:t> و عملکرد عامل </a:t>
            </a:r>
            <a:r>
              <a:rPr lang="fa-IR" sz="2800" b="1" dirty="0">
                <a:solidFill>
                  <a:schemeClr val="accent1"/>
                </a:solidFill>
                <a:latin typeface="Calibri" panose="020F0502020204030204" pitchFamily="34" charset="0"/>
                <a:cs typeface="Calibri" panose="020F0502020204030204" pitchFamily="34" charset="0"/>
              </a:rPr>
              <a:t>متغی</a:t>
            </a:r>
            <a:r>
              <a:rPr lang="fa-IR" sz="2800" b="1" dirty="0">
                <a:solidFill>
                  <a:schemeClr val="bg1"/>
                </a:solidFill>
                <a:latin typeface="Calibri" panose="020F0502020204030204" pitchFamily="34" charset="0"/>
                <a:cs typeface="Calibri" panose="020F0502020204030204" pitchFamily="34" charset="0"/>
              </a:rPr>
              <a:t>ر در این نظام هستند.</a:t>
            </a:r>
            <a:endParaRPr lang="en-US" sz="2800" b="1" dirty="0">
              <a:solidFill>
                <a:schemeClr val="bg1"/>
              </a:solidFill>
              <a:latin typeface="Calibri" panose="020F0502020204030204" pitchFamily="34" charset="0"/>
              <a:cs typeface="Calibri" panose="020F0502020204030204" pitchFamily="34" charset="0"/>
            </a:endParaRPr>
          </a:p>
        </p:txBody>
      </p:sp>
      <p:sp>
        <p:nvSpPr>
          <p:cNvPr id="4" name="5-Point Star 3"/>
          <p:cNvSpPr/>
          <p:nvPr/>
        </p:nvSpPr>
        <p:spPr>
          <a:xfrm>
            <a:off x="9953898" y="5904411"/>
            <a:ext cx="496388" cy="444137"/>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dirty="0"/>
          </a:p>
        </p:txBody>
      </p:sp>
    </p:spTree>
    <p:extLst>
      <p:ext uri="{BB962C8B-B14F-4D97-AF65-F5344CB8AC3E}">
        <p14:creationId xmlns:p14="http://schemas.microsoft.com/office/powerpoint/2010/main" val="277649178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081452" y="2093961"/>
            <a:ext cx="6505304" cy="2862322"/>
          </a:xfrm>
          <a:prstGeom prst="rect">
            <a:avLst/>
          </a:prstGeom>
          <a:noFill/>
        </p:spPr>
        <p:txBody>
          <a:bodyPr wrap="square" rtlCol="0">
            <a:spAutoFit/>
          </a:bodyPr>
          <a:lstStyle/>
          <a:p>
            <a:pPr marL="342900" indent="-342900" algn="r" rtl="1">
              <a:lnSpc>
                <a:spcPct val="250000"/>
              </a:lnSpc>
              <a:buFont typeface="Wingdings" panose="05000000000000000000" pitchFamily="2" charset="2"/>
              <a:buChar char="q"/>
            </a:pPr>
            <a:r>
              <a:rPr lang="fa-IR" sz="2400" b="1" dirty="0">
                <a:solidFill>
                  <a:schemeClr val="bg1"/>
                </a:solidFill>
                <a:latin typeface="Calibri" panose="020F0502020204030204" pitchFamily="34" charset="0"/>
                <a:cs typeface="Calibri" panose="020F0502020204030204" pitchFamily="34" charset="0"/>
              </a:rPr>
              <a:t>دریافت بیشتر مبتنی بر بالا رفتن عمودی در سازمان</a:t>
            </a:r>
          </a:p>
          <a:p>
            <a:pPr marL="342900" indent="-342900" algn="r" rtl="1">
              <a:lnSpc>
                <a:spcPct val="250000"/>
              </a:lnSpc>
              <a:buFont typeface="Wingdings" panose="05000000000000000000" pitchFamily="2" charset="2"/>
              <a:buChar char="q"/>
            </a:pPr>
            <a:r>
              <a:rPr lang="fa-IR" sz="2400" b="1" dirty="0">
                <a:solidFill>
                  <a:schemeClr val="bg1"/>
                </a:solidFill>
                <a:latin typeface="Calibri" panose="020F0502020204030204" pitchFamily="34" charset="0"/>
                <a:cs typeface="Calibri" panose="020F0502020204030204" pitchFamily="34" charset="0"/>
              </a:rPr>
              <a:t>تلاش به صورت سازمانی و غیرسازمانی افزایش پیدا میکند.</a:t>
            </a:r>
          </a:p>
          <a:p>
            <a:pPr marL="342900" indent="-342900" algn="r" rtl="1">
              <a:lnSpc>
                <a:spcPct val="250000"/>
              </a:lnSpc>
              <a:buFont typeface="Wingdings" panose="05000000000000000000" pitchFamily="2" charset="2"/>
              <a:buChar char="q"/>
            </a:pPr>
            <a:r>
              <a:rPr lang="fa-IR" sz="2400" b="1" dirty="0">
                <a:solidFill>
                  <a:schemeClr val="bg1"/>
                </a:solidFill>
                <a:latin typeface="Calibri" panose="020F0502020204030204" pitchFamily="34" charset="0"/>
                <a:cs typeface="Calibri" panose="020F0502020204030204" pitchFamily="34" charset="0"/>
              </a:rPr>
              <a:t>شکل گیری</a:t>
            </a:r>
            <a:r>
              <a:rPr lang="en-US" sz="2400" b="1" dirty="0">
                <a:solidFill>
                  <a:schemeClr val="bg1"/>
                </a:solidFill>
                <a:latin typeface="Calibri" panose="020F0502020204030204" pitchFamily="34" charset="0"/>
                <a:cs typeface="Calibri" panose="020F0502020204030204" pitchFamily="34" charset="0"/>
              </a:rPr>
              <a:t> </a:t>
            </a:r>
            <a:r>
              <a:rPr lang="fa-IR" sz="2400" b="1" dirty="0">
                <a:solidFill>
                  <a:schemeClr val="bg1"/>
                </a:solidFill>
                <a:latin typeface="Calibri" panose="020F0502020204030204" pitchFamily="34" charset="0"/>
                <a:cs typeface="Calibri" panose="020F0502020204030204" pitchFamily="34" charset="0"/>
              </a:rPr>
              <a:t> گروه های غیررسمی موثر بر ارتقای افراد</a:t>
            </a:r>
            <a:endParaRPr lang="en-US" sz="2400" b="1" dirty="0">
              <a:solidFill>
                <a:schemeClr val="bg1"/>
              </a:solidFill>
              <a:latin typeface="Calibri" panose="020F0502020204030204" pitchFamily="34" charset="0"/>
              <a:cs typeface="Calibri" panose="020F0502020204030204" pitchFamily="34"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8640" y="734531"/>
            <a:ext cx="4532812" cy="451673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27695397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08915" y="2390503"/>
            <a:ext cx="5447212" cy="1938992"/>
          </a:xfrm>
          <a:prstGeom prst="rect">
            <a:avLst/>
          </a:prstGeom>
          <a:noFill/>
        </p:spPr>
        <p:txBody>
          <a:bodyPr wrap="square" rtlCol="0">
            <a:spAutoFit/>
          </a:bodyPr>
          <a:lstStyle/>
          <a:p>
            <a:pPr marL="342900" indent="-342900" algn="r" rtl="1">
              <a:lnSpc>
                <a:spcPct val="250000"/>
              </a:lnSpc>
              <a:buFont typeface="Wingdings" panose="05000000000000000000" pitchFamily="2" charset="2"/>
              <a:buChar char="q"/>
            </a:pPr>
            <a:r>
              <a:rPr lang="fa-IR" sz="2400" b="1" dirty="0">
                <a:solidFill>
                  <a:schemeClr val="bg1"/>
                </a:solidFill>
                <a:latin typeface="Calibri" panose="020F0502020204030204" pitchFamily="34" charset="0"/>
                <a:cs typeface="Calibri" panose="020F0502020204030204" pitchFamily="34" charset="0"/>
              </a:rPr>
              <a:t>عدم وجود اختلافی معنادار بین پرداخت سطوح</a:t>
            </a:r>
          </a:p>
          <a:p>
            <a:pPr marL="342900" indent="-342900" algn="r" rtl="1">
              <a:lnSpc>
                <a:spcPct val="250000"/>
              </a:lnSpc>
              <a:buFont typeface="Wingdings" panose="05000000000000000000" pitchFamily="2" charset="2"/>
              <a:buChar char="q"/>
            </a:pPr>
            <a:r>
              <a:rPr lang="fa-IR" sz="2400" b="1" dirty="0">
                <a:solidFill>
                  <a:schemeClr val="bg1"/>
                </a:solidFill>
                <a:latin typeface="Calibri" panose="020F0502020204030204" pitchFamily="34" charset="0"/>
                <a:cs typeface="Calibri" panose="020F0502020204030204" pitchFamily="34" charset="0"/>
              </a:rPr>
              <a:t>از بین رفتن انگیزه ی افراد برای ارتقا</a:t>
            </a:r>
            <a:endParaRPr lang="en-US" sz="2400" b="1" dirty="0">
              <a:solidFill>
                <a:schemeClr val="bg1"/>
              </a:solidFill>
              <a:latin typeface="Calibri" panose="020F0502020204030204" pitchFamily="34" charset="0"/>
              <a:cs typeface="Calibri" panose="020F0502020204030204" pitchFamily="34"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8235" y="776015"/>
            <a:ext cx="4617718" cy="451444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54227987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42263" y="2142309"/>
            <a:ext cx="6335485" cy="3046988"/>
          </a:xfrm>
          <a:prstGeom prst="rect">
            <a:avLst/>
          </a:prstGeom>
          <a:noFill/>
        </p:spPr>
        <p:txBody>
          <a:bodyPr wrap="square" rtlCol="0">
            <a:spAutoFit/>
          </a:bodyPr>
          <a:lstStyle/>
          <a:p>
            <a:pPr marL="342900" indent="-342900" algn="r" rtl="1">
              <a:lnSpc>
                <a:spcPct val="200000"/>
              </a:lnSpc>
              <a:buFont typeface="Wingdings" panose="05000000000000000000" pitchFamily="2" charset="2"/>
              <a:buChar char="q"/>
            </a:pPr>
            <a:r>
              <a:rPr lang="fa-IR" sz="2400" b="1" dirty="0">
                <a:solidFill>
                  <a:schemeClr val="bg1"/>
                </a:solidFill>
                <a:latin typeface="Calibri" panose="020F0502020204030204" pitchFamily="34" charset="0"/>
                <a:cs typeface="Calibri" panose="020F0502020204030204" pitchFamily="34" charset="0"/>
              </a:rPr>
              <a:t>ایجاد انگیزه</a:t>
            </a:r>
          </a:p>
          <a:p>
            <a:pPr marL="342900" indent="-342900" algn="r" rtl="1">
              <a:lnSpc>
                <a:spcPct val="200000"/>
              </a:lnSpc>
              <a:buFont typeface="Wingdings" panose="05000000000000000000" pitchFamily="2" charset="2"/>
              <a:buChar char="q"/>
            </a:pPr>
            <a:r>
              <a:rPr lang="fa-IR" sz="2400" b="1" dirty="0">
                <a:solidFill>
                  <a:schemeClr val="bg1"/>
                </a:solidFill>
                <a:latin typeface="Calibri" panose="020F0502020204030204" pitchFamily="34" charset="0"/>
                <a:cs typeface="Calibri" panose="020F0502020204030204" pitchFamily="34" charset="0"/>
              </a:rPr>
              <a:t>ایجاد میل مطلوب در جهت رشد در مسیر سازمان</a:t>
            </a:r>
          </a:p>
          <a:p>
            <a:pPr marL="342900" indent="-342900" algn="r" rtl="1">
              <a:lnSpc>
                <a:spcPct val="200000"/>
              </a:lnSpc>
              <a:buFont typeface="Wingdings" panose="05000000000000000000" pitchFamily="2" charset="2"/>
              <a:buChar char="q"/>
            </a:pPr>
            <a:r>
              <a:rPr lang="fa-IR" sz="2400" b="1" dirty="0">
                <a:solidFill>
                  <a:schemeClr val="bg1"/>
                </a:solidFill>
                <a:latin typeface="Calibri" panose="020F0502020204030204" pitchFamily="34" charset="0"/>
                <a:cs typeface="Calibri" panose="020F0502020204030204" pitchFamily="34" charset="0"/>
              </a:rPr>
              <a:t>افراد شایسته تر در سطوح پایین شغلی از افراد مبتدی در سطوح بالای شغلی دریــــــــــافت بیشتری خواهنـــــــــــــد داشت.</a:t>
            </a:r>
            <a:endParaRPr lang="en-US" sz="2400" b="1" dirty="0">
              <a:solidFill>
                <a:schemeClr val="bg1"/>
              </a:solidFill>
              <a:latin typeface="Calibri" panose="020F0502020204030204" pitchFamily="34" charset="0"/>
              <a:cs typeface="Calibri" panose="020F0502020204030204" pitchFamily="34"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0446" y="710700"/>
            <a:ext cx="4741817" cy="46005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09360007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820195" y="953588"/>
            <a:ext cx="5630091" cy="830997"/>
          </a:xfrm>
          <a:prstGeom prst="rect">
            <a:avLst/>
          </a:prstGeom>
          <a:noFill/>
        </p:spPr>
        <p:txBody>
          <a:bodyPr wrap="square" rtlCol="0">
            <a:spAutoFit/>
          </a:bodyPr>
          <a:lstStyle/>
          <a:p>
            <a:pPr algn="r" rtl="1"/>
            <a:r>
              <a:rPr lang="fa-IR" sz="4800" b="1" dirty="0">
                <a:latin typeface="Calibri" panose="020F0502020204030204" pitchFamily="34" charset="0"/>
                <a:cs typeface="Calibri" panose="020F0502020204030204" pitchFamily="34" charset="0"/>
              </a:rPr>
              <a:t>حق پست</a:t>
            </a:r>
            <a:endParaRPr lang="en-US" sz="4800" b="1" dirty="0">
              <a:latin typeface="Calibri" panose="020F0502020204030204" pitchFamily="34" charset="0"/>
              <a:cs typeface="Calibri" panose="020F0502020204030204" pitchFamily="34" charset="0"/>
            </a:endParaRPr>
          </a:p>
        </p:txBody>
      </p:sp>
      <p:sp>
        <p:nvSpPr>
          <p:cNvPr id="3" name="TextBox 2"/>
          <p:cNvSpPr txBox="1"/>
          <p:nvPr/>
        </p:nvSpPr>
        <p:spPr>
          <a:xfrm>
            <a:off x="1358539" y="1784585"/>
            <a:ext cx="9353004" cy="4448013"/>
          </a:xfrm>
          <a:prstGeom prst="rect">
            <a:avLst/>
          </a:prstGeom>
          <a:noFill/>
        </p:spPr>
        <p:txBody>
          <a:bodyPr wrap="square" rtlCol="0">
            <a:spAutoFit/>
          </a:bodyPr>
          <a:lstStyle/>
          <a:p>
            <a:pPr algn="r" rtl="1">
              <a:lnSpc>
                <a:spcPct val="150000"/>
              </a:lnSpc>
            </a:pPr>
            <a:r>
              <a:rPr lang="fa-IR" sz="3200" b="1" dirty="0">
                <a:solidFill>
                  <a:schemeClr val="bg1"/>
                </a:solidFill>
                <a:latin typeface="Calibri" panose="020F0502020204030204" pitchFamily="34" charset="0"/>
                <a:cs typeface="Calibri" panose="020F0502020204030204" pitchFamily="34" charset="0"/>
              </a:rPr>
              <a:t>حق یا فوق العاده ی حقوق و مزایای مرتبط با پذیرش یک سمت یا پست مدیریت یا سرپرستی است که دارای مسئولیت های مربوطه می باشد.</a:t>
            </a:r>
          </a:p>
          <a:p>
            <a:pPr algn="r" rtl="1">
              <a:lnSpc>
                <a:spcPct val="150000"/>
              </a:lnSpc>
            </a:pPr>
            <a:endParaRPr lang="fa-IR" sz="3200" b="1" dirty="0">
              <a:solidFill>
                <a:schemeClr val="bg1"/>
              </a:solidFill>
              <a:latin typeface="Calibri" panose="020F0502020204030204" pitchFamily="34" charset="0"/>
              <a:cs typeface="Calibri" panose="020F0502020204030204" pitchFamily="34" charset="0"/>
            </a:endParaRPr>
          </a:p>
          <a:p>
            <a:pPr algn="r" rtl="1">
              <a:lnSpc>
                <a:spcPct val="150000"/>
              </a:lnSpc>
            </a:pPr>
            <a:r>
              <a:rPr lang="fa-IR" sz="3200" b="1" dirty="0">
                <a:solidFill>
                  <a:schemeClr val="accent1"/>
                </a:solidFill>
                <a:latin typeface="Calibri" panose="020F0502020204030204" pitchFamily="34" charset="0"/>
                <a:cs typeface="Calibri" panose="020F0502020204030204" pitchFamily="34" charset="0"/>
              </a:rPr>
              <a:t>حق پست بر اساس ویژگی های پست از قبیل مسئولیت، پیچیدگی، دانشی بودن و ... پرداخت می شود.</a:t>
            </a:r>
            <a:endParaRPr lang="en-US" sz="3200" b="1" dirty="0">
              <a:solidFill>
                <a:schemeClr val="accent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0030907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51223" y="862149"/>
            <a:ext cx="2351314" cy="830997"/>
          </a:xfrm>
          <a:prstGeom prst="rect">
            <a:avLst/>
          </a:prstGeom>
          <a:noFill/>
        </p:spPr>
        <p:txBody>
          <a:bodyPr wrap="square" rtlCol="0">
            <a:spAutoFit/>
          </a:bodyPr>
          <a:lstStyle/>
          <a:p>
            <a:pPr algn="r" rtl="1"/>
            <a:r>
              <a:rPr lang="fa-IR" sz="4800" b="1" dirty="0">
                <a:latin typeface="Calibri" panose="020F0502020204030204" pitchFamily="34" charset="0"/>
                <a:cs typeface="Calibri" panose="020F0502020204030204" pitchFamily="34" charset="0"/>
              </a:rPr>
              <a:t>حق جذب</a:t>
            </a:r>
            <a:endParaRPr lang="en-US" sz="4800" b="1" dirty="0">
              <a:latin typeface="Calibri" panose="020F0502020204030204" pitchFamily="34" charset="0"/>
              <a:cs typeface="Calibri" panose="020F0502020204030204" pitchFamily="34" charset="0"/>
            </a:endParaRPr>
          </a:p>
        </p:txBody>
      </p:sp>
      <p:sp>
        <p:nvSpPr>
          <p:cNvPr id="3" name="TextBox 2"/>
          <p:cNvSpPr txBox="1"/>
          <p:nvPr/>
        </p:nvSpPr>
        <p:spPr>
          <a:xfrm>
            <a:off x="1384663" y="2103120"/>
            <a:ext cx="9379132" cy="3046988"/>
          </a:xfrm>
          <a:prstGeom prst="rect">
            <a:avLst/>
          </a:prstGeom>
          <a:noFill/>
        </p:spPr>
        <p:txBody>
          <a:bodyPr wrap="square" rtlCol="0">
            <a:spAutoFit/>
          </a:bodyPr>
          <a:lstStyle/>
          <a:p>
            <a:pPr algn="r" rtl="1">
              <a:lnSpc>
                <a:spcPct val="150000"/>
              </a:lnSpc>
            </a:pPr>
            <a:r>
              <a:rPr lang="fa-IR" sz="3200" b="1" dirty="0">
                <a:solidFill>
                  <a:schemeClr val="bg1"/>
                </a:solidFill>
                <a:latin typeface="Calibri" panose="020F0502020204030204" pitchFamily="34" charset="0"/>
                <a:cs typeface="Calibri" panose="020F0502020204030204" pitchFamily="34" charset="0"/>
              </a:rPr>
              <a:t>مزایایی که جهت جذب و به کارگیری یک فرد خبره پرداخت می شود.</a:t>
            </a:r>
          </a:p>
          <a:p>
            <a:pPr algn="r" rtl="1">
              <a:lnSpc>
                <a:spcPct val="150000"/>
              </a:lnSpc>
            </a:pPr>
            <a:endParaRPr lang="fa-IR" sz="3200" b="1" dirty="0">
              <a:latin typeface="Calibri" panose="020F0502020204030204" pitchFamily="34" charset="0"/>
              <a:cs typeface="Calibri" panose="020F0502020204030204" pitchFamily="34" charset="0"/>
            </a:endParaRPr>
          </a:p>
          <a:p>
            <a:pPr algn="r" rtl="1">
              <a:lnSpc>
                <a:spcPct val="150000"/>
              </a:lnSpc>
            </a:pPr>
            <a:r>
              <a:rPr lang="fa-IR" sz="3200" b="1" dirty="0">
                <a:solidFill>
                  <a:schemeClr val="accent1"/>
                </a:solidFill>
                <a:latin typeface="Calibri" panose="020F0502020204030204" pitchFamily="34" charset="0"/>
                <a:cs typeface="Calibri" panose="020F0502020204030204" pitchFamily="34" charset="0"/>
              </a:rPr>
              <a:t>حق جذب بر اساس ویژگی های تخصصی و شایستگی فرد تعیین و پرداخت می شود.</a:t>
            </a:r>
            <a:endParaRPr lang="en-US" sz="3200" b="1" dirty="0">
              <a:solidFill>
                <a:schemeClr val="accent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783994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48103" y="888275"/>
            <a:ext cx="4454434" cy="830997"/>
          </a:xfrm>
          <a:prstGeom prst="rect">
            <a:avLst/>
          </a:prstGeom>
          <a:noFill/>
        </p:spPr>
        <p:txBody>
          <a:bodyPr wrap="square" rtlCol="0">
            <a:spAutoFit/>
          </a:bodyPr>
          <a:lstStyle/>
          <a:p>
            <a:pPr algn="r" rtl="1"/>
            <a:r>
              <a:rPr lang="fa-IR" sz="4800" b="1" dirty="0">
                <a:latin typeface="Calibri" panose="020F0502020204030204" pitchFamily="34" charset="0"/>
                <a:cs typeface="Calibri" panose="020F0502020204030204" pitchFamily="34" charset="0"/>
              </a:rPr>
              <a:t>ارزشیابی مشاغل</a:t>
            </a:r>
            <a:endParaRPr lang="en-US" sz="4800" b="1" dirty="0">
              <a:latin typeface="Calibri" panose="020F0502020204030204" pitchFamily="34" charset="0"/>
              <a:cs typeface="Calibri" panose="020F0502020204030204" pitchFamily="34" charset="0"/>
            </a:endParaRPr>
          </a:p>
        </p:txBody>
      </p:sp>
      <p:sp>
        <p:nvSpPr>
          <p:cNvPr id="3" name="TextBox 2"/>
          <p:cNvSpPr txBox="1"/>
          <p:nvPr/>
        </p:nvSpPr>
        <p:spPr>
          <a:xfrm>
            <a:off x="1234440" y="2181497"/>
            <a:ext cx="9627326" cy="3046988"/>
          </a:xfrm>
          <a:prstGeom prst="rect">
            <a:avLst/>
          </a:prstGeom>
          <a:noFill/>
        </p:spPr>
        <p:txBody>
          <a:bodyPr wrap="square" rtlCol="0">
            <a:spAutoFit/>
          </a:bodyPr>
          <a:lstStyle/>
          <a:p>
            <a:pPr algn="just" rtl="1">
              <a:lnSpc>
                <a:spcPct val="150000"/>
              </a:lnSpc>
            </a:pPr>
            <a:r>
              <a:rPr lang="fa-IR" sz="3200" b="1">
                <a:solidFill>
                  <a:schemeClr val="bg1"/>
                </a:solidFill>
                <a:latin typeface="Calibri" panose="020F0502020204030204" pitchFamily="34" charset="0"/>
                <a:cs typeface="Calibri" panose="020F0502020204030204" pitchFamily="34" charset="0"/>
              </a:rPr>
              <a:t>اقداماتی </a:t>
            </a:r>
            <a:r>
              <a:rPr lang="fa-IR" sz="3200" b="1" dirty="0">
                <a:solidFill>
                  <a:schemeClr val="bg1"/>
                </a:solidFill>
                <a:latin typeface="Calibri" panose="020F0502020204030204" pitchFamily="34" charset="0"/>
                <a:cs typeface="Calibri" panose="020F0502020204030204" pitchFamily="34" charset="0"/>
              </a:rPr>
              <a:t>که طی آن ارزش و جایگاه نسبی مشاغل نسبت به یکدیگر تعیین می شوند. این ارزش گذاری بر اساس ویژگی هایی چون پیچیدگی، مخاطرات، مسئولیت، دانشی بودن، فیزیکی بودن یا موارد مشابه تعیین می شود.</a:t>
            </a:r>
            <a:endParaRPr lang="en-US" sz="32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5631237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54480" y="2103120"/>
            <a:ext cx="9966959" cy="2308324"/>
          </a:xfrm>
          <a:prstGeom prst="rect">
            <a:avLst/>
          </a:prstGeom>
          <a:noFill/>
        </p:spPr>
        <p:txBody>
          <a:bodyPr wrap="square" rtlCol="0">
            <a:spAutoFit/>
          </a:bodyPr>
          <a:lstStyle/>
          <a:p>
            <a:pPr rtl="1"/>
            <a:r>
              <a:rPr lang="fa-IR" sz="2400" b="1" dirty="0">
                <a:solidFill>
                  <a:schemeClr val="bg1"/>
                </a:solidFill>
                <a:latin typeface="Calibri" panose="020F0502020204030204" pitchFamily="34" charset="0"/>
                <a:cs typeface="Calibri" panose="020F0502020204030204" pitchFamily="34" charset="0"/>
              </a:rPr>
              <a:t>مزایای قانونی + حق پست / سرپرستی + مزد شغل = حقوق و مزایا </a:t>
            </a:r>
          </a:p>
          <a:p>
            <a:pPr rtl="1"/>
            <a:endParaRPr lang="fa-IR" sz="2400" b="1" dirty="0">
              <a:solidFill>
                <a:schemeClr val="bg1"/>
              </a:solidFill>
              <a:latin typeface="Calibri" panose="020F0502020204030204" pitchFamily="34" charset="0"/>
              <a:cs typeface="Calibri" panose="020F0502020204030204" pitchFamily="34" charset="0"/>
            </a:endParaRPr>
          </a:p>
          <a:p>
            <a:pPr algn="r" rtl="1"/>
            <a:r>
              <a:rPr lang="fa-IR" sz="2400" b="1" dirty="0">
                <a:solidFill>
                  <a:srgbClr val="C00000"/>
                </a:solidFill>
                <a:latin typeface="Calibri" panose="020F0502020204030204" pitchFamily="34" charset="0"/>
                <a:cs typeface="Calibri" panose="020F0502020204030204" pitchFamily="34" charset="0"/>
              </a:rPr>
              <a:t>مبلغ مزایای قانونی از قبیل حق اولاد، حق مسکن و خواروبار را قانون تعیین میکند.</a:t>
            </a:r>
          </a:p>
          <a:p>
            <a:pPr rtl="1"/>
            <a:endParaRPr lang="fa-IR" sz="2400" b="1" dirty="0">
              <a:solidFill>
                <a:schemeClr val="bg1"/>
              </a:solidFill>
              <a:latin typeface="Calibri" panose="020F0502020204030204" pitchFamily="34" charset="0"/>
              <a:cs typeface="Calibri" panose="020F0502020204030204" pitchFamily="34" charset="0"/>
            </a:endParaRPr>
          </a:p>
          <a:p>
            <a:pPr rtl="1"/>
            <a:endParaRPr lang="fa-IR" sz="2400" b="1" dirty="0">
              <a:solidFill>
                <a:schemeClr val="bg1"/>
              </a:solidFill>
              <a:latin typeface="Calibri" panose="020F0502020204030204" pitchFamily="34" charset="0"/>
              <a:cs typeface="Calibri" panose="020F0502020204030204" pitchFamily="34" charset="0"/>
            </a:endParaRPr>
          </a:p>
          <a:p>
            <a:pPr rtl="1"/>
            <a:r>
              <a:rPr lang="fa-IR" sz="2400" b="1" dirty="0">
                <a:solidFill>
                  <a:schemeClr val="bg1"/>
                </a:solidFill>
                <a:latin typeface="Calibri" panose="020F0502020204030204" pitchFamily="34" charset="0"/>
                <a:cs typeface="Calibri" panose="020F0502020204030204" pitchFamily="34" charset="0"/>
              </a:rPr>
              <a:t>مزایای قانونی + ضریب ریالی پست + امتیاز پست + ضریب ریالی مزد * امتیاز مزد شغل</a:t>
            </a:r>
          </a:p>
        </p:txBody>
      </p:sp>
      <p:sp>
        <p:nvSpPr>
          <p:cNvPr id="3" name="5-Point Star 2"/>
          <p:cNvSpPr/>
          <p:nvPr/>
        </p:nvSpPr>
        <p:spPr>
          <a:xfrm>
            <a:off x="966651" y="2029374"/>
            <a:ext cx="587829" cy="613954"/>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5-Point Star 3"/>
          <p:cNvSpPr/>
          <p:nvPr/>
        </p:nvSpPr>
        <p:spPr>
          <a:xfrm>
            <a:off x="966651" y="3797490"/>
            <a:ext cx="587829" cy="613954"/>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6889640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693971477"/>
              </p:ext>
            </p:extLst>
          </p:nvPr>
        </p:nvGraphicFramePr>
        <p:xfrm>
          <a:off x="1645919" y="2344107"/>
          <a:ext cx="8660674" cy="4020346"/>
        </p:xfrm>
        <a:graphic>
          <a:graphicData uri="http://schemas.openxmlformats.org/drawingml/2006/table">
            <a:tbl>
              <a:tblPr firstRow="1" bandRow="1">
                <a:tableStyleId>{5C22544A-7EE6-4342-B048-85BDC9FD1C3A}</a:tableStyleId>
              </a:tblPr>
              <a:tblGrid>
                <a:gridCol w="1286729">
                  <a:extLst>
                    <a:ext uri="{9D8B030D-6E8A-4147-A177-3AD203B41FA5}">
                      <a16:colId xmlns:a16="http://schemas.microsoft.com/office/drawing/2014/main" val="3386728027"/>
                    </a:ext>
                  </a:extLst>
                </a:gridCol>
                <a:gridCol w="1976489">
                  <a:extLst>
                    <a:ext uri="{9D8B030D-6E8A-4147-A177-3AD203B41FA5}">
                      <a16:colId xmlns:a16="http://schemas.microsoft.com/office/drawing/2014/main" val="2437053980"/>
                    </a:ext>
                  </a:extLst>
                </a:gridCol>
                <a:gridCol w="4443868">
                  <a:extLst>
                    <a:ext uri="{9D8B030D-6E8A-4147-A177-3AD203B41FA5}">
                      <a16:colId xmlns:a16="http://schemas.microsoft.com/office/drawing/2014/main" val="3359236745"/>
                    </a:ext>
                  </a:extLst>
                </a:gridCol>
                <a:gridCol w="953588">
                  <a:extLst>
                    <a:ext uri="{9D8B030D-6E8A-4147-A177-3AD203B41FA5}">
                      <a16:colId xmlns:a16="http://schemas.microsoft.com/office/drawing/2014/main" val="3242345918"/>
                    </a:ext>
                  </a:extLst>
                </a:gridCol>
              </a:tblGrid>
              <a:tr h="475367">
                <a:tc>
                  <a:txBody>
                    <a:bodyPr/>
                    <a:lstStyle/>
                    <a:p>
                      <a:pPr algn="ctr"/>
                      <a:r>
                        <a:rPr lang="fa-IR" sz="2800" dirty="0">
                          <a:solidFill>
                            <a:schemeClr val="accent2">
                              <a:lumMod val="50000"/>
                            </a:schemeClr>
                          </a:solidFill>
                          <a:latin typeface="Calibri" panose="020F0502020204030204" pitchFamily="34" charset="0"/>
                          <a:cs typeface="Calibri" panose="020F0502020204030204" pitchFamily="34" charset="0"/>
                        </a:rPr>
                        <a:t>درصد</a:t>
                      </a:r>
                      <a:endParaRPr lang="en-US" sz="2800" dirty="0">
                        <a:solidFill>
                          <a:schemeClr val="accent2">
                            <a:lumMod val="50000"/>
                          </a:schemeClr>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tc>
                  <a:txBody>
                    <a:bodyPr/>
                    <a:lstStyle/>
                    <a:p>
                      <a:pPr algn="ctr"/>
                      <a:r>
                        <a:rPr lang="fa-IR" sz="2800" dirty="0">
                          <a:solidFill>
                            <a:schemeClr val="accent2">
                              <a:lumMod val="50000"/>
                            </a:schemeClr>
                          </a:solidFill>
                          <a:latin typeface="Calibri" panose="020F0502020204030204" pitchFamily="34" charset="0"/>
                          <a:cs typeface="Calibri" panose="020F0502020204030204" pitchFamily="34" charset="0"/>
                        </a:rPr>
                        <a:t>امتیاز</a:t>
                      </a:r>
                      <a:endParaRPr lang="en-US" sz="2800" dirty="0">
                        <a:solidFill>
                          <a:schemeClr val="accent2">
                            <a:lumMod val="50000"/>
                          </a:schemeClr>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tc>
                  <a:txBody>
                    <a:bodyPr/>
                    <a:lstStyle/>
                    <a:p>
                      <a:pPr algn="ctr"/>
                      <a:r>
                        <a:rPr lang="fa-IR" sz="2800" dirty="0">
                          <a:solidFill>
                            <a:schemeClr val="accent2">
                              <a:lumMod val="50000"/>
                            </a:schemeClr>
                          </a:solidFill>
                          <a:latin typeface="Calibri" panose="020F0502020204030204" pitchFamily="34" charset="0"/>
                          <a:cs typeface="Calibri" panose="020F0502020204030204" pitchFamily="34" charset="0"/>
                        </a:rPr>
                        <a:t>عنــــــــــــــــــــــــــــــوان</a:t>
                      </a:r>
                      <a:endParaRPr lang="en-US" sz="2800" dirty="0">
                        <a:solidFill>
                          <a:schemeClr val="accent2">
                            <a:lumMod val="50000"/>
                          </a:schemeClr>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tc>
                  <a:txBody>
                    <a:bodyPr/>
                    <a:lstStyle/>
                    <a:p>
                      <a:pPr algn="ctr"/>
                      <a:r>
                        <a:rPr lang="fa-IR" sz="2800" dirty="0">
                          <a:solidFill>
                            <a:schemeClr val="accent2">
                              <a:lumMod val="50000"/>
                            </a:schemeClr>
                          </a:solidFill>
                          <a:latin typeface="Calibri" panose="020F0502020204030204" pitchFamily="34" charset="0"/>
                          <a:cs typeface="Calibri" panose="020F0502020204030204" pitchFamily="34" charset="0"/>
                        </a:rPr>
                        <a:t>ردیف</a:t>
                      </a:r>
                      <a:endParaRPr lang="en-US" sz="2800" dirty="0">
                        <a:solidFill>
                          <a:schemeClr val="accent2">
                            <a:lumMod val="50000"/>
                          </a:schemeClr>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extLst>
                  <a:ext uri="{0D108BD9-81ED-4DB2-BD59-A6C34878D82A}">
                    <a16:rowId xmlns:a16="http://schemas.microsoft.com/office/drawing/2014/main" val="1943657723"/>
                  </a:ext>
                </a:extLst>
              </a:tr>
              <a:tr h="539281">
                <a:tc>
                  <a:txBody>
                    <a:bodyPr/>
                    <a:lstStyle/>
                    <a:p>
                      <a:pPr algn="ctr" rtl="1"/>
                      <a:r>
                        <a:rPr lang="fa-IR" sz="2800" b="1" dirty="0">
                          <a:latin typeface="Calibri" panose="020F0502020204030204" pitchFamily="34" charset="0"/>
                          <a:cs typeface="Calibri" panose="020F0502020204030204" pitchFamily="34" charset="0"/>
                        </a:rPr>
                        <a:t>12%</a:t>
                      </a:r>
                      <a:endParaRPr lang="en-US" sz="2800" b="1"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tc>
                  <a:txBody>
                    <a:bodyPr/>
                    <a:lstStyle/>
                    <a:p>
                      <a:pPr algn="ctr" rtl="1"/>
                      <a:r>
                        <a:rPr lang="fa-IR" sz="2800" b="1" dirty="0">
                          <a:latin typeface="Calibri" panose="020F0502020204030204" pitchFamily="34" charset="0"/>
                          <a:cs typeface="Calibri" panose="020F0502020204030204" pitchFamily="34" charset="0"/>
                        </a:rPr>
                        <a:t>60</a:t>
                      </a:r>
                      <a:endParaRPr lang="en-US" sz="2800" b="1"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tc>
                  <a:txBody>
                    <a:bodyPr/>
                    <a:lstStyle/>
                    <a:p>
                      <a:pPr algn="ctr" rtl="1"/>
                      <a:r>
                        <a:rPr lang="fa-IR" sz="2800" b="1" dirty="0">
                          <a:latin typeface="Calibri" panose="020F0502020204030204" pitchFamily="34" charset="0"/>
                          <a:cs typeface="Calibri" panose="020F0502020204030204" pitchFamily="34" charset="0"/>
                        </a:rPr>
                        <a:t>تحصـــــیلات</a:t>
                      </a:r>
                      <a:endParaRPr lang="en-US" sz="2800" b="1"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tc>
                  <a:txBody>
                    <a:bodyPr/>
                    <a:lstStyle/>
                    <a:p>
                      <a:pPr algn="ctr" rtl="1"/>
                      <a:r>
                        <a:rPr lang="fa-IR" sz="2800" b="1" dirty="0">
                          <a:latin typeface="Calibri" panose="020F0502020204030204" pitchFamily="34" charset="0"/>
                          <a:cs typeface="Calibri" panose="020F0502020204030204" pitchFamily="34" charset="0"/>
                        </a:rPr>
                        <a:t>1</a:t>
                      </a:r>
                      <a:endParaRPr lang="en-US" sz="2800" b="1"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extLst>
                  <a:ext uri="{0D108BD9-81ED-4DB2-BD59-A6C34878D82A}">
                    <a16:rowId xmlns:a16="http://schemas.microsoft.com/office/drawing/2014/main" val="560426195"/>
                  </a:ext>
                </a:extLst>
              </a:tr>
              <a:tr h="575234">
                <a:tc>
                  <a:txBody>
                    <a:bodyPr/>
                    <a:lstStyle/>
                    <a:p>
                      <a:pPr algn="ctr" rtl="1"/>
                      <a:r>
                        <a:rPr lang="fa-IR" sz="2800" b="1" dirty="0">
                          <a:latin typeface="Calibri" panose="020F0502020204030204" pitchFamily="34" charset="0"/>
                          <a:cs typeface="Calibri" panose="020F0502020204030204" pitchFamily="34" charset="0"/>
                        </a:rPr>
                        <a:t>15%</a:t>
                      </a:r>
                      <a:endParaRPr lang="en-US" sz="2800" b="1"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tc>
                  <a:txBody>
                    <a:bodyPr/>
                    <a:lstStyle/>
                    <a:p>
                      <a:pPr algn="ctr" rtl="1"/>
                      <a:r>
                        <a:rPr lang="fa-IR" sz="2800" b="1" dirty="0">
                          <a:latin typeface="Calibri" panose="020F0502020204030204" pitchFamily="34" charset="0"/>
                          <a:cs typeface="Calibri" panose="020F0502020204030204" pitchFamily="34" charset="0"/>
                        </a:rPr>
                        <a:t>75</a:t>
                      </a:r>
                      <a:endParaRPr lang="en-US" sz="2800" b="1"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tc>
                  <a:txBody>
                    <a:bodyPr/>
                    <a:lstStyle/>
                    <a:p>
                      <a:pPr algn="ctr" rtl="1"/>
                      <a:r>
                        <a:rPr lang="fa-IR" sz="2800" b="1" dirty="0">
                          <a:latin typeface="Calibri" panose="020F0502020204030204" pitchFamily="34" charset="0"/>
                          <a:cs typeface="Calibri" panose="020F0502020204030204" pitchFamily="34" charset="0"/>
                        </a:rPr>
                        <a:t>تجربه ی کاری موثر و مرتبط</a:t>
                      </a:r>
                      <a:endParaRPr lang="en-US" sz="2800" b="1"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tc>
                  <a:txBody>
                    <a:bodyPr/>
                    <a:lstStyle/>
                    <a:p>
                      <a:pPr algn="ctr" rtl="1"/>
                      <a:r>
                        <a:rPr lang="fa-IR" sz="2800" b="1" dirty="0">
                          <a:latin typeface="Calibri" panose="020F0502020204030204" pitchFamily="34" charset="0"/>
                          <a:cs typeface="Calibri" panose="020F0502020204030204" pitchFamily="34" charset="0"/>
                        </a:rPr>
                        <a:t>2</a:t>
                      </a:r>
                      <a:endParaRPr lang="en-US" sz="2800" b="1"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extLst>
                  <a:ext uri="{0D108BD9-81ED-4DB2-BD59-A6C34878D82A}">
                    <a16:rowId xmlns:a16="http://schemas.microsoft.com/office/drawing/2014/main" val="2626098492"/>
                  </a:ext>
                </a:extLst>
              </a:tr>
              <a:tr h="623171">
                <a:tc>
                  <a:txBody>
                    <a:bodyPr/>
                    <a:lstStyle/>
                    <a:p>
                      <a:pPr algn="ctr" rtl="1"/>
                      <a:r>
                        <a:rPr lang="fa-IR" sz="2800" b="1" dirty="0">
                          <a:latin typeface="Calibri" panose="020F0502020204030204" pitchFamily="34" charset="0"/>
                          <a:cs typeface="Calibri" panose="020F0502020204030204" pitchFamily="34" charset="0"/>
                        </a:rPr>
                        <a:t>8%</a:t>
                      </a:r>
                      <a:endParaRPr lang="en-US" sz="2800" b="1"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tc>
                  <a:txBody>
                    <a:bodyPr/>
                    <a:lstStyle/>
                    <a:p>
                      <a:pPr algn="ctr" rtl="1"/>
                      <a:r>
                        <a:rPr lang="fa-IR" sz="2800" b="1" dirty="0">
                          <a:latin typeface="Calibri" panose="020F0502020204030204" pitchFamily="34" charset="0"/>
                          <a:cs typeface="Calibri" panose="020F0502020204030204" pitchFamily="34" charset="0"/>
                        </a:rPr>
                        <a:t>40</a:t>
                      </a:r>
                      <a:endParaRPr lang="en-US" sz="2800" b="1"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tc>
                  <a:txBody>
                    <a:bodyPr/>
                    <a:lstStyle/>
                    <a:p>
                      <a:pPr algn="ctr" rtl="1"/>
                      <a:r>
                        <a:rPr lang="fa-IR" sz="2800" b="1" dirty="0">
                          <a:latin typeface="Calibri" panose="020F0502020204030204" pitchFamily="34" charset="0"/>
                          <a:cs typeface="Calibri" panose="020F0502020204030204" pitchFamily="34" charset="0"/>
                        </a:rPr>
                        <a:t>آموزش های موثر</a:t>
                      </a:r>
                      <a:r>
                        <a:rPr lang="fa-IR" sz="2800" b="1" baseline="0" dirty="0">
                          <a:latin typeface="Calibri" panose="020F0502020204030204" pitchFamily="34" charset="0"/>
                          <a:cs typeface="Calibri" panose="020F0502020204030204" pitchFamily="34" charset="0"/>
                        </a:rPr>
                        <a:t> و مرتبط</a:t>
                      </a:r>
                      <a:endParaRPr lang="en-US" sz="2800" b="1"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tc>
                  <a:txBody>
                    <a:bodyPr/>
                    <a:lstStyle/>
                    <a:p>
                      <a:pPr algn="ctr" rtl="1"/>
                      <a:r>
                        <a:rPr lang="fa-IR" sz="2800" b="1" dirty="0">
                          <a:latin typeface="Calibri" panose="020F0502020204030204" pitchFamily="34" charset="0"/>
                          <a:cs typeface="Calibri" panose="020F0502020204030204" pitchFamily="34" charset="0"/>
                        </a:rPr>
                        <a:t>3</a:t>
                      </a:r>
                      <a:endParaRPr lang="en-US" sz="2800" b="1"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extLst>
                  <a:ext uri="{0D108BD9-81ED-4DB2-BD59-A6C34878D82A}">
                    <a16:rowId xmlns:a16="http://schemas.microsoft.com/office/drawing/2014/main" val="481207156"/>
                  </a:ext>
                </a:extLst>
              </a:tr>
              <a:tr h="599202">
                <a:tc>
                  <a:txBody>
                    <a:bodyPr/>
                    <a:lstStyle/>
                    <a:p>
                      <a:pPr algn="ctr" rtl="1"/>
                      <a:r>
                        <a:rPr lang="fa-IR" sz="2800" b="1" dirty="0">
                          <a:latin typeface="Calibri" panose="020F0502020204030204" pitchFamily="34" charset="0"/>
                          <a:cs typeface="Calibri" panose="020F0502020204030204" pitchFamily="34" charset="0"/>
                        </a:rPr>
                        <a:t>25%</a:t>
                      </a:r>
                      <a:endParaRPr lang="en-US" sz="2800" b="1"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tc>
                  <a:txBody>
                    <a:bodyPr/>
                    <a:lstStyle/>
                    <a:p>
                      <a:pPr algn="ctr" rtl="1"/>
                      <a:r>
                        <a:rPr lang="fa-IR" sz="2800" b="1" dirty="0">
                          <a:latin typeface="Calibri" panose="020F0502020204030204" pitchFamily="34" charset="0"/>
                          <a:cs typeface="Calibri" panose="020F0502020204030204" pitchFamily="34" charset="0"/>
                        </a:rPr>
                        <a:t>125</a:t>
                      </a:r>
                      <a:endParaRPr lang="en-US" sz="2800" b="1"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tc>
                  <a:txBody>
                    <a:bodyPr/>
                    <a:lstStyle/>
                    <a:p>
                      <a:pPr algn="ctr" rtl="1"/>
                      <a:r>
                        <a:rPr lang="fa-IR" sz="2800" b="1" dirty="0">
                          <a:latin typeface="Calibri" panose="020F0502020204030204" pitchFamily="34" charset="0"/>
                          <a:cs typeface="Calibri" panose="020F0502020204030204" pitchFamily="34" charset="0"/>
                        </a:rPr>
                        <a:t>سطح تخصص</a:t>
                      </a:r>
                      <a:r>
                        <a:rPr lang="fa-IR" sz="2800" b="1" baseline="0" dirty="0">
                          <a:latin typeface="Calibri" panose="020F0502020204030204" pitchFamily="34" charset="0"/>
                          <a:cs typeface="Calibri" panose="020F0502020204030204" pitchFamily="34" charset="0"/>
                        </a:rPr>
                        <a:t> و شایستگی</a:t>
                      </a:r>
                      <a:endParaRPr lang="en-US" sz="2800" b="1"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tc>
                  <a:txBody>
                    <a:bodyPr/>
                    <a:lstStyle/>
                    <a:p>
                      <a:pPr algn="ctr" rtl="1"/>
                      <a:r>
                        <a:rPr lang="fa-IR" sz="2800" b="1" dirty="0">
                          <a:latin typeface="Calibri" panose="020F0502020204030204" pitchFamily="34" charset="0"/>
                          <a:cs typeface="Calibri" panose="020F0502020204030204" pitchFamily="34" charset="0"/>
                        </a:rPr>
                        <a:t>4</a:t>
                      </a:r>
                      <a:endParaRPr lang="en-US" sz="2800" b="1"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extLst>
                  <a:ext uri="{0D108BD9-81ED-4DB2-BD59-A6C34878D82A}">
                    <a16:rowId xmlns:a16="http://schemas.microsoft.com/office/drawing/2014/main" val="2242226229"/>
                  </a:ext>
                </a:extLst>
              </a:tr>
              <a:tr h="647138">
                <a:tc>
                  <a:txBody>
                    <a:bodyPr/>
                    <a:lstStyle/>
                    <a:p>
                      <a:pPr algn="ctr" rtl="1"/>
                      <a:r>
                        <a:rPr lang="fa-IR" sz="2800" b="1" dirty="0">
                          <a:latin typeface="Calibri" panose="020F0502020204030204" pitchFamily="34" charset="0"/>
                          <a:cs typeface="Calibri" panose="020F0502020204030204" pitchFamily="34" charset="0"/>
                        </a:rPr>
                        <a:t>40%</a:t>
                      </a:r>
                      <a:endParaRPr lang="en-US" sz="2800" b="1"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tc>
                  <a:txBody>
                    <a:bodyPr/>
                    <a:lstStyle/>
                    <a:p>
                      <a:pPr algn="ctr" rtl="1"/>
                      <a:r>
                        <a:rPr lang="fa-IR" sz="2800" b="1" dirty="0">
                          <a:latin typeface="Calibri" panose="020F0502020204030204" pitchFamily="34" charset="0"/>
                          <a:cs typeface="Calibri" panose="020F0502020204030204" pitchFamily="34" charset="0"/>
                        </a:rPr>
                        <a:t>200</a:t>
                      </a:r>
                      <a:endParaRPr lang="en-US" sz="2800" b="1"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tc>
                  <a:txBody>
                    <a:bodyPr/>
                    <a:lstStyle/>
                    <a:p>
                      <a:pPr algn="ctr" rtl="1"/>
                      <a:r>
                        <a:rPr lang="fa-IR" sz="2800" b="1" dirty="0">
                          <a:latin typeface="Calibri" panose="020F0502020204030204" pitchFamily="34" charset="0"/>
                          <a:cs typeface="Calibri" panose="020F0502020204030204" pitchFamily="34" charset="0"/>
                        </a:rPr>
                        <a:t>سطح ویژگی</a:t>
                      </a:r>
                      <a:r>
                        <a:rPr lang="fa-IR" sz="2800" b="1" baseline="0" dirty="0">
                          <a:latin typeface="Calibri" panose="020F0502020204030204" pitchFamily="34" charset="0"/>
                          <a:cs typeface="Calibri" panose="020F0502020204030204" pitchFamily="34" charset="0"/>
                        </a:rPr>
                        <a:t> های شغل</a:t>
                      </a:r>
                      <a:endParaRPr lang="en-US" sz="2800" b="1"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tc>
                  <a:txBody>
                    <a:bodyPr/>
                    <a:lstStyle/>
                    <a:p>
                      <a:pPr algn="ctr" rtl="1"/>
                      <a:r>
                        <a:rPr lang="fa-IR" sz="2800" b="1" dirty="0">
                          <a:latin typeface="Calibri" panose="020F0502020204030204" pitchFamily="34" charset="0"/>
                          <a:cs typeface="Calibri" panose="020F0502020204030204" pitchFamily="34" charset="0"/>
                        </a:rPr>
                        <a:t>5</a:t>
                      </a:r>
                      <a:endParaRPr lang="en-US" sz="2800" b="1"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extLst>
                  <a:ext uri="{0D108BD9-81ED-4DB2-BD59-A6C34878D82A}">
                    <a16:rowId xmlns:a16="http://schemas.microsoft.com/office/drawing/2014/main" val="838310359"/>
                  </a:ext>
                </a:extLst>
              </a:tr>
              <a:tr h="475367">
                <a:tc>
                  <a:txBody>
                    <a:bodyPr/>
                    <a:lstStyle/>
                    <a:p>
                      <a:pPr algn="ctr" rtl="1"/>
                      <a:r>
                        <a:rPr lang="fa-IR" sz="2800" b="1" dirty="0">
                          <a:latin typeface="Calibri" panose="020F0502020204030204" pitchFamily="34" charset="0"/>
                          <a:cs typeface="Calibri" panose="020F0502020204030204" pitchFamily="34" charset="0"/>
                        </a:rPr>
                        <a:t>100%</a:t>
                      </a:r>
                      <a:endParaRPr lang="en-US" sz="2800" b="1"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accent2"/>
                    </a:solidFill>
                  </a:tcPr>
                </a:tc>
                <a:tc>
                  <a:txBody>
                    <a:bodyPr/>
                    <a:lstStyle/>
                    <a:p>
                      <a:pPr algn="ctr" rtl="1"/>
                      <a:r>
                        <a:rPr lang="fa-IR" sz="2800" b="1" dirty="0">
                          <a:latin typeface="Calibri" panose="020F0502020204030204" pitchFamily="34" charset="0"/>
                          <a:cs typeface="Calibri" panose="020F0502020204030204" pitchFamily="34" charset="0"/>
                        </a:rPr>
                        <a:t>500</a:t>
                      </a:r>
                      <a:endParaRPr lang="en-US" sz="2800" b="1"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accent2"/>
                    </a:solidFill>
                  </a:tcPr>
                </a:tc>
                <a:tc>
                  <a:txBody>
                    <a:bodyPr/>
                    <a:lstStyle/>
                    <a:p>
                      <a:pPr algn="ctr" rtl="1"/>
                      <a:r>
                        <a:rPr lang="fa-IR" sz="2800" b="1" dirty="0">
                          <a:latin typeface="Calibri" panose="020F0502020204030204" pitchFamily="34" charset="0"/>
                          <a:cs typeface="Calibri" panose="020F0502020204030204" pitchFamily="34" charset="0"/>
                        </a:rPr>
                        <a:t>کـــــــــــــــــــــــــــــــل</a:t>
                      </a:r>
                      <a:endParaRPr lang="en-US" sz="2800" b="1"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accent2"/>
                    </a:solidFill>
                  </a:tcPr>
                </a:tc>
                <a:tc>
                  <a:txBody>
                    <a:bodyPr/>
                    <a:lstStyle/>
                    <a:p>
                      <a:pPr algn="ctr" rtl="1"/>
                      <a:r>
                        <a:rPr lang="fa-IR" sz="2800" b="1" dirty="0">
                          <a:latin typeface="Calibri" panose="020F0502020204030204" pitchFamily="34" charset="0"/>
                          <a:cs typeface="Calibri" panose="020F0502020204030204" pitchFamily="34" charset="0"/>
                        </a:rPr>
                        <a:t>6</a:t>
                      </a:r>
                      <a:endParaRPr lang="en-US" sz="2800" b="1"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accent2"/>
                    </a:solidFill>
                  </a:tcPr>
                </a:tc>
                <a:extLst>
                  <a:ext uri="{0D108BD9-81ED-4DB2-BD59-A6C34878D82A}">
                    <a16:rowId xmlns:a16="http://schemas.microsoft.com/office/drawing/2014/main" val="4083030402"/>
                  </a:ext>
                </a:extLst>
              </a:tr>
            </a:tbl>
          </a:graphicData>
        </a:graphic>
      </p:graphicFrame>
      <p:sp>
        <p:nvSpPr>
          <p:cNvPr id="3" name="TextBox 2"/>
          <p:cNvSpPr txBox="1"/>
          <p:nvPr/>
        </p:nvSpPr>
        <p:spPr>
          <a:xfrm>
            <a:off x="4558938" y="796835"/>
            <a:ext cx="5603966" cy="830997"/>
          </a:xfrm>
          <a:prstGeom prst="rect">
            <a:avLst/>
          </a:prstGeom>
          <a:noFill/>
        </p:spPr>
        <p:txBody>
          <a:bodyPr wrap="square" rtlCol="0">
            <a:spAutoFit/>
          </a:bodyPr>
          <a:lstStyle/>
          <a:p>
            <a:pPr algn="r" rtl="1"/>
            <a:r>
              <a:rPr lang="fa-IR" sz="4800" b="1" dirty="0">
                <a:latin typeface="Calibri" panose="020F0502020204030204" pitchFamily="34" charset="0"/>
                <a:cs typeface="Calibri" panose="020F0502020204030204" pitchFamily="34" charset="0"/>
              </a:rPr>
              <a:t>جدول امتیازات مزد شغل</a:t>
            </a:r>
            <a:endParaRPr lang="en-US" sz="48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9661504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022574260"/>
              </p:ext>
            </p:extLst>
          </p:nvPr>
        </p:nvGraphicFramePr>
        <p:xfrm>
          <a:off x="1123403" y="2501336"/>
          <a:ext cx="9444444" cy="2990115"/>
        </p:xfrm>
        <a:graphic>
          <a:graphicData uri="http://schemas.openxmlformats.org/drawingml/2006/table">
            <a:tbl>
              <a:tblPr firstRow="1" bandRow="1">
                <a:tableStyleId>{5C22544A-7EE6-4342-B048-85BDC9FD1C3A}</a:tableStyleId>
              </a:tblPr>
              <a:tblGrid>
                <a:gridCol w="1632857">
                  <a:extLst>
                    <a:ext uri="{9D8B030D-6E8A-4147-A177-3AD203B41FA5}">
                      <a16:colId xmlns:a16="http://schemas.microsoft.com/office/drawing/2014/main" val="2087525298"/>
                    </a:ext>
                  </a:extLst>
                </a:gridCol>
                <a:gridCol w="1554480">
                  <a:extLst>
                    <a:ext uri="{9D8B030D-6E8A-4147-A177-3AD203B41FA5}">
                      <a16:colId xmlns:a16="http://schemas.microsoft.com/office/drawing/2014/main" val="2212771553"/>
                    </a:ext>
                  </a:extLst>
                </a:gridCol>
                <a:gridCol w="1306286">
                  <a:extLst>
                    <a:ext uri="{9D8B030D-6E8A-4147-A177-3AD203B41FA5}">
                      <a16:colId xmlns:a16="http://schemas.microsoft.com/office/drawing/2014/main" val="202909742"/>
                    </a:ext>
                  </a:extLst>
                </a:gridCol>
                <a:gridCol w="1058091">
                  <a:extLst>
                    <a:ext uri="{9D8B030D-6E8A-4147-A177-3AD203B41FA5}">
                      <a16:colId xmlns:a16="http://schemas.microsoft.com/office/drawing/2014/main" val="3963084879"/>
                    </a:ext>
                  </a:extLst>
                </a:gridCol>
                <a:gridCol w="1319001">
                  <a:extLst>
                    <a:ext uri="{9D8B030D-6E8A-4147-A177-3AD203B41FA5}">
                      <a16:colId xmlns:a16="http://schemas.microsoft.com/office/drawing/2014/main" val="3631485389"/>
                    </a:ext>
                  </a:extLst>
                </a:gridCol>
                <a:gridCol w="2573729">
                  <a:extLst>
                    <a:ext uri="{9D8B030D-6E8A-4147-A177-3AD203B41FA5}">
                      <a16:colId xmlns:a16="http://schemas.microsoft.com/office/drawing/2014/main" val="3284424452"/>
                    </a:ext>
                  </a:extLst>
                </a:gridCol>
              </a:tblGrid>
              <a:tr h="1260767">
                <a:tc>
                  <a:txBody>
                    <a:bodyPr/>
                    <a:lstStyle/>
                    <a:p>
                      <a:pPr algn="ctr" rtl="1"/>
                      <a:r>
                        <a:rPr lang="fa-IR" sz="2400" b="1" dirty="0">
                          <a:solidFill>
                            <a:schemeClr val="accent2">
                              <a:lumMod val="50000"/>
                            </a:schemeClr>
                          </a:solidFill>
                          <a:latin typeface="Calibri" panose="020F0502020204030204" pitchFamily="34" charset="0"/>
                          <a:cs typeface="Calibri" panose="020F0502020204030204" pitchFamily="34" charset="0"/>
                        </a:rPr>
                        <a:t>ارشد و بالاتر</a:t>
                      </a:r>
                      <a:endParaRPr lang="en-US" sz="2400" b="1" dirty="0">
                        <a:solidFill>
                          <a:schemeClr val="accent2">
                            <a:lumMod val="50000"/>
                          </a:schemeClr>
                        </a:solidFill>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400" b="1" dirty="0">
                          <a:solidFill>
                            <a:schemeClr val="accent2">
                              <a:lumMod val="50000"/>
                            </a:schemeClr>
                          </a:solidFill>
                          <a:latin typeface="Calibri" panose="020F0502020204030204" pitchFamily="34" charset="0"/>
                          <a:cs typeface="Calibri" panose="020F0502020204030204" pitchFamily="34" charset="0"/>
                        </a:rPr>
                        <a:t>کارشناسی</a:t>
                      </a:r>
                      <a:endParaRPr lang="en-US" sz="2400" b="1" dirty="0">
                        <a:solidFill>
                          <a:schemeClr val="accent2">
                            <a:lumMod val="50000"/>
                          </a:schemeClr>
                        </a:solidFill>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400" b="1" dirty="0">
                          <a:solidFill>
                            <a:schemeClr val="accent2">
                              <a:lumMod val="50000"/>
                            </a:schemeClr>
                          </a:solidFill>
                          <a:latin typeface="Calibri" panose="020F0502020204030204" pitchFamily="34" charset="0"/>
                          <a:cs typeface="Calibri" panose="020F0502020204030204" pitchFamily="34" charset="0"/>
                        </a:rPr>
                        <a:t>کاردانی</a:t>
                      </a:r>
                      <a:endParaRPr lang="en-US" sz="2400" b="1" dirty="0">
                        <a:solidFill>
                          <a:schemeClr val="accent2">
                            <a:lumMod val="50000"/>
                          </a:schemeClr>
                        </a:solidFill>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400" b="1" dirty="0">
                          <a:solidFill>
                            <a:schemeClr val="accent2">
                              <a:lumMod val="50000"/>
                            </a:schemeClr>
                          </a:solidFill>
                          <a:latin typeface="Calibri" panose="020F0502020204030204" pitchFamily="34" charset="0"/>
                          <a:cs typeface="Calibri" panose="020F0502020204030204" pitchFamily="34" charset="0"/>
                        </a:rPr>
                        <a:t>دیپلم</a:t>
                      </a:r>
                      <a:endParaRPr lang="en-US" sz="2400" b="1" dirty="0">
                        <a:solidFill>
                          <a:schemeClr val="accent2">
                            <a:lumMod val="50000"/>
                          </a:schemeClr>
                        </a:solidFill>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400" b="1" dirty="0">
                          <a:solidFill>
                            <a:schemeClr val="accent2">
                              <a:lumMod val="50000"/>
                            </a:schemeClr>
                          </a:solidFill>
                          <a:latin typeface="Calibri" panose="020F0502020204030204" pitchFamily="34" charset="0"/>
                          <a:cs typeface="Calibri" panose="020F0502020204030204" pitchFamily="34" charset="0"/>
                        </a:rPr>
                        <a:t>زیر دیپلم</a:t>
                      </a:r>
                      <a:endParaRPr lang="en-US" sz="2400" b="1" dirty="0">
                        <a:solidFill>
                          <a:schemeClr val="accent2">
                            <a:lumMod val="50000"/>
                          </a:schemeClr>
                        </a:solidFill>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400" b="1" dirty="0">
                          <a:solidFill>
                            <a:schemeClr val="accent2">
                              <a:lumMod val="50000"/>
                            </a:schemeClr>
                          </a:solidFill>
                          <a:latin typeface="Calibri" panose="020F0502020204030204" pitchFamily="34" charset="0"/>
                          <a:cs typeface="Calibri" panose="020F0502020204030204" pitchFamily="34" charset="0"/>
                        </a:rPr>
                        <a:t>          تحصیلات</a:t>
                      </a:r>
                    </a:p>
                    <a:p>
                      <a:pPr algn="ctr" rtl="1"/>
                      <a:endParaRPr lang="fa-IR" sz="2400" b="1" dirty="0">
                        <a:solidFill>
                          <a:schemeClr val="accent2">
                            <a:lumMod val="50000"/>
                          </a:schemeClr>
                        </a:solidFill>
                        <a:latin typeface="Calibri" panose="020F0502020204030204" pitchFamily="34" charset="0"/>
                        <a:cs typeface="Calibri" panose="020F0502020204030204" pitchFamily="34" charset="0"/>
                      </a:endParaRPr>
                    </a:p>
                    <a:p>
                      <a:pPr algn="ctr" rtl="1"/>
                      <a:r>
                        <a:rPr lang="fa-IR" sz="2400" b="1" dirty="0">
                          <a:solidFill>
                            <a:schemeClr val="accent2">
                              <a:lumMod val="50000"/>
                            </a:schemeClr>
                          </a:solidFill>
                          <a:latin typeface="Calibri" panose="020F0502020204030204" pitchFamily="34" charset="0"/>
                          <a:cs typeface="Calibri" panose="020F0502020204030204" pitchFamily="34" charset="0"/>
                        </a:rPr>
                        <a:t>درجه</a:t>
                      </a:r>
                      <a:r>
                        <a:rPr lang="fa-IR" sz="2400" b="1" baseline="0" dirty="0">
                          <a:solidFill>
                            <a:schemeClr val="accent2">
                              <a:lumMod val="50000"/>
                            </a:schemeClr>
                          </a:solidFill>
                          <a:latin typeface="Calibri" panose="020F0502020204030204" pitchFamily="34" charset="0"/>
                          <a:cs typeface="Calibri" panose="020F0502020204030204" pitchFamily="34" charset="0"/>
                        </a:rPr>
                        <a:t> اعتبار                  </a:t>
                      </a:r>
                    </a:p>
                  </a:txBody>
                  <a:tcPr>
                    <a:cell3D prstMaterial="dkEdge">
                      <a:bevel/>
                      <a:lightRig rig="flood" dir="t"/>
                    </a:cell3D>
                  </a:tcPr>
                </a:tc>
                <a:extLst>
                  <a:ext uri="{0D108BD9-81ED-4DB2-BD59-A6C34878D82A}">
                    <a16:rowId xmlns:a16="http://schemas.microsoft.com/office/drawing/2014/main" val="1357997995"/>
                  </a:ext>
                </a:extLst>
              </a:tr>
              <a:tr h="594562">
                <a:tc>
                  <a:txBody>
                    <a:bodyPr/>
                    <a:lstStyle/>
                    <a:p>
                      <a:pPr algn="ctr" rtl="1"/>
                      <a:r>
                        <a:rPr lang="fa-IR" sz="2400" b="1" dirty="0">
                          <a:latin typeface="Calibri" panose="020F0502020204030204" pitchFamily="34" charset="0"/>
                          <a:cs typeface="Calibri" panose="020F0502020204030204" pitchFamily="34" charset="0"/>
                        </a:rPr>
                        <a:t>100%</a:t>
                      </a:r>
                      <a:endParaRPr lang="en-US" sz="24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400" b="1" dirty="0">
                          <a:latin typeface="Calibri" panose="020F0502020204030204" pitchFamily="34" charset="0"/>
                          <a:cs typeface="Calibri" panose="020F0502020204030204" pitchFamily="34" charset="0"/>
                        </a:rPr>
                        <a:t>75%</a:t>
                      </a:r>
                      <a:endParaRPr lang="en-US" sz="24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400" b="1" dirty="0">
                          <a:latin typeface="Calibri" panose="020F0502020204030204" pitchFamily="34" charset="0"/>
                          <a:cs typeface="Calibri" panose="020F0502020204030204" pitchFamily="34" charset="0"/>
                        </a:rPr>
                        <a:t>50%</a:t>
                      </a:r>
                      <a:endParaRPr lang="en-US" sz="24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400" b="1" dirty="0">
                          <a:latin typeface="Calibri" panose="020F0502020204030204" pitchFamily="34" charset="0"/>
                          <a:cs typeface="Calibri" panose="020F0502020204030204" pitchFamily="34" charset="0"/>
                        </a:rPr>
                        <a:t>25%</a:t>
                      </a:r>
                      <a:endParaRPr lang="en-US" sz="24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400" b="1" dirty="0">
                          <a:latin typeface="Calibri" panose="020F0502020204030204" pitchFamily="34" charset="0"/>
                          <a:cs typeface="Calibri" panose="020F0502020204030204" pitchFamily="34" charset="0"/>
                        </a:rPr>
                        <a:t>10%</a:t>
                      </a:r>
                      <a:endParaRPr lang="en-US" sz="24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400" b="1" dirty="0">
                          <a:latin typeface="Calibri" panose="020F0502020204030204" pitchFamily="34" charset="0"/>
                          <a:cs typeface="Calibri" panose="020F0502020204030204" pitchFamily="34" charset="0"/>
                        </a:rPr>
                        <a:t>کامـــــــــــــــــــلا مرتبط</a:t>
                      </a:r>
                      <a:endParaRPr lang="en-US" sz="2400" b="1" dirty="0">
                        <a:latin typeface="Calibri" panose="020F0502020204030204" pitchFamily="34" charset="0"/>
                        <a:cs typeface="Calibri" panose="020F0502020204030204" pitchFamily="34" charset="0"/>
                      </a:endParaRPr>
                    </a:p>
                  </a:txBody>
                  <a:tcPr>
                    <a:cell3D prstMaterial="dkEdge">
                      <a:bevel/>
                      <a:lightRig rig="flood" dir="t"/>
                    </a:cell3D>
                  </a:tcPr>
                </a:tc>
                <a:extLst>
                  <a:ext uri="{0D108BD9-81ED-4DB2-BD59-A6C34878D82A}">
                    <a16:rowId xmlns:a16="http://schemas.microsoft.com/office/drawing/2014/main" val="954522939"/>
                  </a:ext>
                </a:extLst>
              </a:tr>
              <a:tr h="576449">
                <a:tc>
                  <a:txBody>
                    <a:bodyPr/>
                    <a:lstStyle/>
                    <a:p>
                      <a:pPr algn="ctr" rtl="1"/>
                      <a:r>
                        <a:rPr lang="fa-IR" sz="2400" b="1" dirty="0">
                          <a:latin typeface="Calibri" panose="020F0502020204030204" pitchFamily="34" charset="0"/>
                          <a:cs typeface="Calibri" panose="020F0502020204030204" pitchFamily="34" charset="0"/>
                        </a:rPr>
                        <a:t>65%</a:t>
                      </a:r>
                      <a:endParaRPr lang="en-US" sz="24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400" b="1" dirty="0">
                          <a:latin typeface="Calibri" panose="020F0502020204030204" pitchFamily="34" charset="0"/>
                          <a:cs typeface="Calibri" panose="020F0502020204030204" pitchFamily="34" charset="0"/>
                        </a:rPr>
                        <a:t>45%</a:t>
                      </a:r>
                      <a:endParaRPr lang="en-US" sz="24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400" b="1" dirty="0">
                          <a:latin typeface="Calibri" panose="020F0502020204030204" pitchFamily="34" charset="0"/>
                          <a:cs typeface="Calibri" panose="020F0502020204030204" pitchFamily="34" charset="0"/>
                        </a:rPr>
                        <a:t>20%</a:t>
                      </a:r>
                      <a:endParaRPr lang="en-US" sz="24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400" b="1" dirty="0">
                          <a:latin typeface="Calibri" panose="020F0502020204030204" pitchFamily="34" charset="0"/>
                          <a:cs typeface="Calibri" panose="020F0502020204030204" pitchFamily="34" charset="0"/>
                        </a:rPr>
                        <a:t>15%</a:t>
                      </a:r>
                      <a:endParaRPr lang="en-US" sz="24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400" b="1" dirty="0">
                          <a:latin typeface="Calibri" panose="020F0502020204030204" pitchFamily="34" charset="0"/>
                          <a:cs typeface="Calibri" panose="020F0502020204030204" pitchFamily="34" charset="0"/>
                        </a:rPr>
                        <a:t>10%</a:t>
                      </a:r>
                      <a:endParaRPr lang="en-US" sz="24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400" b="1" dirty="0">
                          <a:latin typeface="Calibri" panose="020F0502020204030204" pitchFamily="34" charset="0"/>
                          <a:cs typeface="Calibri" panose="020F0502020204030204" pitchFamily="34" charset="0"/>
                        </a:rPr>
                        <a:t>نســـــــــــــــــــبتا مرتبط</a:t>
                      </a:r>
                      <a:endParaRPr lang="en-US" sz="2400" b="1" dirty="0">
                        <a:latin typeface="Calibri" panose="020F0502020204030204" pitchFamily="34" charset="0"/>
                        <a:cs typeface="Calibri" panose="020F0502020204030204" pitchFamily="34" charset="0"/>
                      </a:endParaRPr>
                    </a:p>
                  </a:txBody>
                  <a:tcPr>
                    <a:cell3D prstMaterial="dkEdge">
                      <a:bevel/>
                      <a:lightRig rig="flood" dir="t"/>
                    </a:cell3D>
                  </a:tcPr>
                </a:tc>
                <a:extLst>
                  <a:ext uri="{0D108BD9-81ED-4DB2-BD59-A6C34878D82A}">
                    <a16:rowId xmlns:a16="http://schemas.microsoft.com/office/drawing/2014/main" val="1646944962"/>
                  </a:ext>
                </a:extLst>
              </a:tr>
              <a:tr h="558337">
                <a:tc>
                  <a:txBody>
                    <a:bodyPr/>
                    <a:lstStyle/>
                    <a:p>
                      <a:pPr algn="ctr" rtl="1"/>
                      <a:r>
                        <a:rPr lang="fa-IR" sz="2400" b="1" dirty="0">
                          <a:latin typeface="Calibri" panose="020F0502020204030204" pitchFamily="34" charset="0"/>
                          <a:cs typeface="Calibri" panose="020F0502020204030204" pitchFamily="34" charset="0"/>
                        </a:rPr>
                        <a:t>40%</a:t>
                      </a:r>
                      <a:endParaRPr lang="en-US" sz="24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400" b="1" dirty="0">
                          <a:latin typeface="Calibri" panose="020F0502020204030204" pitchFamily="34" charset="0"/>
                          <a:cs typeface="Calibri" panose="020F0502020204030204" pitchFamily="34" charset="0"/>
                        </a:rPr>
                        <a:t>17.5%</a:t>
                      </a:r>
                      <a:endParaRPr lang="en-US" sz="24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400" b="1" dirty="0">
                          <a:latin typeface="Calibri" panose="020F0502020204030204" pitchFamily="34" charset="0"/>
                          <a:cs typeface="Calibri" panose="020F0502020204030204" pitchFamily="34" charset="0"/>
                        </a:rPr>
                        <a:t>12.5%</a:t>
                      </a:r>
                      <a:endParaRPr lang="en-US" sz="24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400" b="1" dirty="0">
                          <a:latin typeface="Calibri" panose="020F0502020204030204" pitchFamily="34" charset="0"/>
                          <a:cs typeface="Calibri" panose="020F0502020204030204" pitchFamily="34" charset="0"/>
                        </a:rPr>
                        <a:t>11%</a:t>
                      </a:r>
                      <a:endParaRPr lang="en-US" sz="24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400" b="1" dirty="0">
                          <a:latin typeface="Calibri" panose="020F0502020204030204" pitchFamily="34" charset="0"/>
                          <a:cs typeface="Calibri" panose="020F0502020204030204" pitchFamily="34" charset="0"/>
                        </a:rPr>
                        <a:t>10%</a:t>
                      </a:r>
                      <a:endParaRPr lang="en-US" sz="24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400" b="1" dirty="0">
                          <a:latin typeface="Calibri" panose="020F0502020204030204" pitchFamily="34" charset="0"/>
                          <a:cs typeface="Calibri" panose="020F0502020204030204" pitchFamily="34" charset="0"/>
                        </a:rPr>
                        <a:t>غـــــــــــــــــــیر مرتبط</a:t>
                      </a:r>
                      <a:endParaRPr lang="en-US" sz="2400" b="1" dirty="0">
                        <a:latin typeface="Calibri" panose="020F0502020204030204" pitchFamily="34" charset="0"/>
                        <a:cs typeface="Calibri" panose="020F0502020204030204" pitchFamily="34" charset="0"/>
                      </a:endParaRPr>
                    </a:p>
                  </a:txBody>
                  <a:tcPr>
                    <a:cell3D prstMaterial="dkEdge">
                      <a:bevel/>
                      <a:lightRig rig="flood" dir="t"/>
                    </a:cell3D>
                  </a:tcPr>
                </a:tc>
                <a:extLst>
                  <a:ext uri="{0D108BD9-81ED-4DB2-BD59-A6C34878D82A}">
                    <a16:rowId xmlns:a16="http://schemas.microsoft.com/office/drawing/2014/main" val="3425501536"/>
                  </a:ext>
                </a:extLst>
              </a:tr>
            </a:tbl>
          </a:graphicData>
        </a:graphic>
      </p:graphicFrame>
      <p:cxnSp>
        <p:nvCxnSpPr>
          <p:cNvPr id="6" name="Straight Connector 5"/>
          <p:cNvCxnSpPr/>
          <p:nvPr/>
        </p:nvCxnSpPr>
        <p:spPr>
          <a:xfrm flipH="1">
            <a:off x="7981403" y="2501336"/>
            <a:ext cx="2586444" cy="1253356"/>
          </a:xfrm>
          <a:prstGeom prst="line">
            <a:avLst/>
          </a:prstGeom>
        </p:spPr>
        <p:style>
          <a:lnRef idx="1">
            <a:schemeClr val="dk1"/>
          </a:lnRef>
          <a:fillRef idx="0">
            <a:schemeClr val="dk1"/>
          </a:fillRef>
          <a:effectRef idx="0">
            <a:schemeClr val="dk1"/>
          </a:effectRef>
          <a:fontRef idx="minor">
            <a:schemeClr val="tx1"/>
          </a:fontRef>
        </p:style>
      </p:cxnSp>
      <p:sp>
        <p:nvSpPr>
          <p:cNvPr id="20" name="TextBox 19"/>
          <p:cNvSpPr txBox="1"/>
          <p:nvPr/>
        </p:nvSpPr>
        <p:spPr>
          <a:xfrm>
            <a:off x="4585060" y="499502"/>
            <a:ext cx="5695406" cy="830997"/>
          </a:xfrm>
          <a:prstGeom prst="rect">
            <a:avLst/>
          </a:prstGeom>
          <a:noFill/>
        </p:spPr>
        <p:txBody>
          <a:bodyPr wrap="square" rtlCol="0">
            <a:spAutoFit/>
          </a:bodyPr>
          <a:lstStyle/>
          <a:p>
            <a:pPr algn="r" rtl="1"/>
            <a:r>
              <a:rPr lang="fa-IR" sz="4800" b="1" dirty="0">
                <a:latin typeface="Calibri" panose="020F0502020204030204" pitchFamily="34" charset="0"/>
                <a:cs typeface="Calibri" panose="020F0502020204030204" pitchFamily="34" charset="0"/>
              </a:rPr>
              <a:t>جدول امتیازات تحصیلات</a:t>
            </a:r>
            <a:endParaRPr lang="en-US" sz="48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9492620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617918798"/>
              </p:ext>
            </p:extLst>
          </p:nvPr>
        </p:nvGraphicFramePr>
        <p:xfrm>
          <a:off x="1201782" y="2361429"/>
          <a:ext cx="9496698" cy="3209896"/>
        </p:xfrm>
        <a:graphic>
          <a:graphicData uri="http://schemas.openxmlformats.org/drawingml/2006/table">
            <a:tbl>
              <a:tblPr firstRow="1" bandRow="1">
                <a:tableStyleId>{5C22544A-7EE6-4342-B048-85BDC9FD1C3A}</a:tableStyleId>
              </a:tblPr>
              <a:tblGrid>
                <a:gridCol w="1404465">
                  <a:extLst>
                    <a:ext uri="{9D8B030D-6E8A-4147-A177-3AD203B41FA5}">
                      <a16:colId xmlns:a16="http://schemas.microsoft.com/office/drawing/2014/main" val="2483958606"/>
                    </a:ext>
                  </a:extLst>
                </a:gridCol>
                <a:gridCol w="1527663">
                  <a:extLst>
                    <a:ext uri="{9D8B030D-6E8A-4147-A177-3AD203B41FA5}">
                      <a16:colId xmlns:a16="http://schemas.microsoft.com/office/drawing/2014/main" val="516714944"/>
                    </a:ext>
                  </a:extLst>
                </a:gridCol>
                <a:gridCol w="1490704">
                  <a:extLst>
                    <a:ext uri="{9D8B030D-6E8A-4147-A177-3AD203B41FA5}">
                      <a16:colId xmlns:a16="http://schemas.microsoft.com/office/drawing/2014/main" val="839836811"/>
                    </a:ext>
                  </a:extLst>
                </a:gridCol>
                <a:gridCol w="1404465">
                  <a:extLst>
                    <a:ext uri="{9D8B030D-6E8A-4147-A177-3AD203B41FA5}">
                      <a16:colId xmlns:a16="http://schemas.microsoft.com/office/drawing/2014/main" val="4225628991"/>
                    </a:ext>
                  </a:extLst>
                </a:gridCol>
                <a:gridCol w="1182707">
                  <a:extLst>
                    <a:ext uri="{9D8B030D-6E8A-4147-A177-3AD203B41FA5}">
                      <a16:colId xmlns:a16="http://schemas.microsoft.com/office/drawing/2014/main" val="1880693452"/>
                    </a:ext>
                  </a:extLst>
                </a:gridCol>
                <a:gridCol w="2486694">
                  <a:extLst>
                    <a:ext uri="{9D8B030D-6E8A-4147-A177-3AD203B41FA5}">
                      <a16:colId xmlns:a16="http://schemas.microsoft.com/office/drawing/2014/main" val="1826073563"/>
                    </a:ext>
                  </a:extLst>
                </a:gridCol>
              </a:tblGrid>
              <a:tr h="810082">
                <a:tc>
                  <a:txBody>
                    <a:bodyPr/>
                    <a:lstStyle/>
                    <a:p>
                      <a:pPr algn="ctr" rtl="1"/>
                      <a:r>
                        <a:rPr lang="fa-IR" sz="2800" b="1" dirty="0">
                          <a:solidFill>
                            <a:schemeClr val="accent2">
                              <a:lumMod val="50000"/>
                            </a:schemeClr>
                          </a:solidFill>
                          <a:latin typeface="Calibri" panose="020F0502020204030204" pitchFamily="34" charset="0"/>
                          <a:cs typeface="Calibri" panose="020F0502020204030204" pitchFamily="34" charset="0"/>
                        </a:rPr>
                        <a:t>20 سال به بالا</a:t>
                      </a:r>
                      <a:endParaRPr lang="en-US" sz="2800" b="1" dirty="0">
                        <a:solidFill>
                          <a:schemeClr val="accent2">
                            <a:lumMod val="50000"/>
                          </a:schemeClr>
                        </a:solidFill>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800" b="1" dirty="0">
                          <a:solidFill>
                            <a:schemeClr val="accent2">
                              <a:lumMod val="50000"/>
                            </a:schemeClr>
                          </a:solidFill>
                          <a:latin typeface="Calibri" panose="020F0502020204030204" pitchFamily="34" charset="0"/>
                          <a:cs typeface="Calibri" panose="020F0502020204030204" pitchFamily="34" charset="0"/>
                        </a:rPr>
                        <a:t>15 تا 20 سال</a:t>
                      </a:r>
                      <a:endParaRPr lang="en-US" sz="2800" b="1" dirty="0">
                        <a:solidFill>
                          <a:schemeClr val="accent2">
                            <a:lumMod val="50000"/>
                          </a:schemeClr>
                        </a:solidFill>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800" b="1" dirty="0">
                          <a:solidFill>
                            <a:schemeClr val="accent2">
                              <a:lumMod val="50000"/>
                            </a:schemeClr>
                          </a:solidFill>
                          <a:latin typeface="Calibri" panose="020F0502020204030204" pitchFamily="34" charset="0"/>
                          <a:cs typeface="Calibri" panose="020F0502020204030204" pitchFamily="34" charset="0"/>
                        </a:rPr>
                        <a:t>10 تا 15 سال</a:t>
                      </a:r>
                      <a:endParaRPr lang="en-US" sz="2800" b="1" dirty="0">
                        <a:solidFill>
                          <a:schemeClr val="accent2">
                            <a:lumMod val="50000"/>
                          </a:schemeClr>
                        </a:solidFill>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800" b="1" dirty="0">
                          <a:solidFill>
                            <a:schemeClr val="accent2">
                              <a:lumMod val="50000"/>
                            </a:schemeClr>
                          </a:solidFill>
                          <a:latin typeface="Calibri" panose="020F0502020204030204" pitchFamily="34" charset="0"/>
                          <a:cs typeface="Calibri" panose="020F0502020204030204" pitchFamily="34" charset="0"/>
                        </a:rPr>
                        <a:t>5 تا 10 سال</a:t>
                      </a:r>
                      <a:endParaRPr lang="en-US" sz="2800" b="1" dirty="0">
                        <a:solidFill>
                          <a:schemeClr val="accent2">
                            <a:lumMod val="50000"/>
                          </a:schemeClr>
                        </a:solidFill>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800" b="1" dirty="0">
                          <a:solidFill>
                            <a:schemeClr val="accent2">
                              <a:lumMod val="50000"/>
                            </a:schemeClr>
                          </a:solidFill>
                          <a:latin typeface="Calibri" panose="020F0502020204030204" pitchFamily="34" charset="0"/>
                          <a:cs typeface="Calibri" panose="020F0502020204030204" pitchFamily="34" charset="0"/>
                        </a:rPr>
                        <a:t>0</a:t>
                      </a:r>
                      <a:r>
                        <a:rPr lang="fa-IR" sz="2800" b="1" baseline="0" dirty="0">
                          <a:solidFill>
                            <a:schemeClr val="accent2">
                              <a:lumMod val="50000"/>
                            </a:schemeClr>
                          </a:solidFill>
                          <a:latin typeface="Calibri" panose="020F0502020204030204" pitchFamily="34" charset="0"/>
                          <a:cs typeface="Calibri" panose="020F0502020204030204" pitchFamily="34" charset="0"/>
                        </a:rPr>
                        <a:t> تا 5 سال</a:t>
                      </a:r>
                      <a:endParaRPr lang="en-US" sz="2800" b="1" dirty="0">
                        <a:solidFill>
                          <a:schemeClr val="accent2">
                            <a:lumMod val="50000"/>
                          </a:schemeClr>
                        </a:solidFill>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l" rtl="1"/>
                      <a:r>
                        <a:rPr lang="fa-IR" sz="2800" b="1" dirty="0">
                          <a:solidFill>
                            <a:schemeClr val="accent2">
                              <a:lumMod val="50000"/>
                            </a:schemeClr>
                          </a:solidFill>
                          <a:latin typeface="Calibri" panose="020F0502020204030204" pitchFamily="34" charset="0"/>
                          <a:cs typeface="Calibri" panose="020F0502020204030204" pitchFamily="34" charset="0"/>
                        </a:rPr>
                        <a:t>         سنوات</a:t>
                      </a:r>
                    </a:p>
                    <a:p>
                      <a:pPr algn="r" rtl="1"/>
                      <a:r>
                        <a:rPr lang="fa-IR" sz="2800" b="1" baseline="0" dirty="0">
                          <a:solidFill>
                            <a:schemeClr val="accent2">
                              <a:lumMod val="50000"/>
                            </a:schemeClr>
                          </a:solidFill>
                          <a:latin typeface="Calibri" panose="020F0502020204030204" pitchFamily="34" charset="0"/>
                          <a:cs typeface="Calibri" panose="020F0502020204030204" pitchFamily="34" charset="0"/>
                        </a:rPr>
                        <a:t>سطح شغل                                                                                                       </a:t>
                      </a:r>
                      <a:endParaRPr lang="fa-IR" sz="2800" b="1" dirty="0">
                        <a:solidFill>
                          <a:schemeClr val="accent2">
                            <a:lumMod val="50000"/>
                          </a:schemeClr>
                        </a:solidFill>
                        <a:latin typeface="Calibri" panose="020F0502020204030204" pitchFamily="34" charset="0"/>
                        <a:cs typeface="Calibri" panose="020F0502020204030204" pitchFamily="34" charset="0"/>
                      </a:endParaRPr>
                    </a:p>
                  </a:txBody>
                  <a:tcPr>
                    <a:cell3D prstMaterial="dkEdge">
                      <a:bevel/>
                      <a:lightRig rig="flood" dir="t"/>
                    </a:cell3D>
                  </a:tcPr>
                </a:tc>
                <a:extLst>
                  <a:ext uri="{0D108BD9-81ED-4DB2-BD59-A6C34878D82A}">
                    <a16:rowId xmlns:a16="http://schemas.microsoft.com/office/drawing/2014/main" val="3776246290"/>
                  </a:ext>
                </a:extLst>
              </a:tr>
              <a:tr h="528264">
                <a:tc>
                  <a:txBody>
                    <a:bodyPr/>
                    <a:lstStyle/>
                    <a:p>
                      <a:pPr algn="ctr" rtl="1"/>
                      <a:endParaRPr lang="en-US" sz="2800" b="1" dirty="0">
                        <a:latin typeface="Calibri" panose="020F0502020204030204" pitchFamily="34" charset="0"/>
                        <a:cs typeface="Calibri" panose="020F0502020204030204" pitchFamily="34" charset="0"/>
                      </a:endParaRPr>
                    </a:p>
                  </a:txBody>
                  <a:tcPr>
                    <a:cell3D prstMaterial="dkEdge">
                      <a:bevel/>
                      <a:lightRig rig="flood" dir="t"/>
                    </a:cell3D>
                    <a:solidFill>
                      <a:srgbClr val="92D050"/>
                    </a:solidFill>
                  </a:tcPr>
                </a:tc>
                <a:tc>
                  <a:txBody>
                    <a:bodyPr/>
                    <a:lstStyle/>
                    <a:p>
                      <a:pPr algn="ctr" rtl="1"/>
                      <a:r>
                        <a:rPr lang="fa-IR" sz="2800" b="1" dirty="0">
                          <a:latin typeface="Calibri" panose="020F0502020204030204" pitchFamily="34" charset="0"/>
                          <a:cs typeface="Calibri" panose="020F0502020204030204" pitchFamily="34" charset="0"/>
                        </a:rPr>
                        <a:t>2.75</a:t>
                      </a:r>
                      <a:endParaRPr lang="en-US" sz="2800" b="1" dirty="0">
                        <a:latin typeface="Calibri" panose="020F0502020204030204" pitchFamily="34" charset="0"/>
                        <a:cs typeface="Calibri" panose="020F0502020204030204" pitchFamily="34" charset="0"/>
                      </a:endParaRPr>
                    </a:p>
                  </a:txBody>
                  <a:tcPr>
                    <a:cell3D prstMaterial="dkEdge">
                      <a:bevel/>
                      <a:lightRig rig="flood" dir="t"/>
                    </a:cell3D>
                    <a:solidFill>
                      <a:srgbClr val="92D050"/>
                    </a:solidFill>
                  </a:tcPr>
                </a:tc>
                <a:tc>
                  <a:txBody>
                    <a:bodyPr/>
                    <a:lstStyle/>
                    <a:p>
                      <a:pPr algn="ctr" rtl="1"/>
                      <a:r>
                        <a:rPr lang="fa-IR" sz="2800" b="1" dirty="0">
                          <a:latin typeface="Calibri" panose="020F0502020204030204" pitchFamily="34" charset="0"/>
                          <a:cs typeface="Calibri" panose="020F0502020204030204" pitchFamily="34" charset="0"/>
                        </a:rPr>
                        <a:t>3.25</a:t>
                      </a:r>
                      <a:endParaRPr lang="en-US" sz="2800" b="1" dirty="0">
                        <a:latin typeface="Calibri" panose="020F0502020204030204" pitchFamily="34" charset="0"/>
                        <a:cs typeface="Calibri" panose="020F0502020204030204" pitchFamily="34" charset="0"/>
                      </a:endParaRPr>
                    </a:p>
                  </a:txBody>
                  <a:tcPr>
                    <a:cell3D prstMaterial="dkEdge">
                      <a:bevel/>
                      <a:lightRig rig="flood" dir="t"/>
                    </a:cell3D>
                    <a:solidFill>
                      <a:srgbClr val="92D050"/>
                    </a:solidFill>
                  </a:tcPr>
                </a:tc>
                <a:tc>
                  <a:txBody>
                    <a:bodyPr/>
                    <a:lstStyle/>
                    <a:p>
                      <a:pPr algn="ctr" rtl="1"/>
                      <a:r>
                        <a:rPr lang="fa-IR" sz="2800" b="1" dirty="0">
                          <a:latin typeface="Calibri" panose="020F0502020204030204" pitchFamily="34" charset="0"/>
                          <a:cs typeface="Calibri" panose="020F0502020204030204" pitchFamily="34" charset="0"/>
                        </a:rPr>
                        <a:t>4</a:t>
                      </a:r>
                      <a:endParaRPr lang="en-US" sz="2800" b="1" dirty="0">
                        <a:latin typeface="Calibri" panose="020F0502020204030204" pitchFamily="34" charset="0"/>
                        <a:cs typeface="Calibri" panose="020F0502020204030204" pitchFamily="34" charset="0"/>
                      </a:endParaRPr>
                    </a:p>
                  </a:txBody>
                  <a:tcPr>
                    <a:cell3D prstMaterial="dkEdge">
                      <a:bevel/>
                      <a:lightRig rig="flood" dir="t"/>
                    </a:cell3D>
                    <a:solidFill>
                      <a:srgbClr val="92D050"/>
                    </a:solidFill>
                  </a:tcPr>
                </a:tc>
                <a:tc>
                  <a:txBody>
                    <a:bodyPr/>
                    <a:lstStyle/>
                    <a:p>
                      <a:pPr algn="ctr" rtl="1"/>
                      <a:r>
                        <a:rPr lang="fa-IR" sz="2800" b="1" dirty="0">
                          <a:latin typeface="Calibri" panose="020F0502020204030204" pitchFamily="34" charset="0"/>
                          <a:cs typeface="Calibri" panose="020F0502020204030204" pitchFamily="34" charset="0"/>
                        </a:rPr>
                        <a:t>5</a:t>
                      </a:r>
                      <a:endParaRPr lang="en-US" sz="2800" b="1" dirty="0">
                        <a:latin typeface="Calibri" panose="020F0502020204030204" pitchFamily="34" charset="0"/>
                        <a:cs typeface="Calibri" panose="020F0502020204030204" pitchFamily="34" charset="0"/>
                      </a:endParaRPr>
                    </a:p>
                  </a:txBody>
                  <a:tcPr>
                    <a:cell3D prstMaterial="dkEdge">
                      <a:bevel/>
                      <a:lightRig rig="flood" dir="t"/>
                    </a:cell3D>
                    <a:solidFill>
                      <a:srgbClr val="92D050"/>
                    </a:solidFill>
                  </a:tcPr>
                </a:tc>
                <a:tc>
                  <a:txBody>
                    <a:bodyPr/>
                    <a:lstStyle/>
                    <a:p>
                      <a:pPr algn="ctr" rtl="1"/>
                      <a:r>
                        <a:rPr lang="fa-IR" sz="2800" b="1" dirty="0">
                          <a:latin typeface="Calibri" panose="020F0502020204030204" pitchFamily="34" charset="0"/>
                          <a:cs typeface="Calibri" panose="020F0502020204030204" pitchFamily="34" charset="0"/>
                        </a:rPr>
                        <a:t>*مدیریت</a:t>
                      </a:r>
                    </a:p>
                  </a:txBody>
                  <a:tcPr>
                    <a:cell3D prstMaterial="dkEdge">
                      <a:bevel/>
                      <a:lightRig rig="flood" dir="t"/>
                    </a:cell3D>
                    <a:solidFill>
                      <a:srgbClr val="92D050"/>
                    </a:solidFill>
                  </a:tcPr>
                </a:tc>
                <a:extLst>
                  <a:ext uri="{0D108BD9-81ED-4DB2-BD59-A6C34878D82A}">
                    <a16:rowId xmlns:a16="http://schemas.microsoft.com/office/drawing/2014/main" val="2142298650"/>
                  </a:ext>
                </a:extLst>
              </a:tr>
              <a:tr h="575300">
                <a:tc>
                  <a:txBody>
                    <a:bodyPr/>
                    <a:lstStyle/>
                    <a:p>
                      <a:pPr algn="ctr" rtl="1"/>
                      <a:endParaRPr lang="en-US" sz="28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800" b="1" dirty="0">
                          <a:latin typeface="Calibri" panose="020F0502020204030204" pitchFamily="34" charset="0"/>
                          <a:cs typeface="Calibri" panose="020F0502020204030204" pitchFamily="34" charset="0"/>
                        </a:rPr>
                        <a:t>50% *</a:t>
                      </a:r>
                      <a:endParaRPr lang="en-US" sz="28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800" b="1" dirty="0">
                          <a:latin typeface="Calibri" panose="020F0502020204030204" pitchFamily="34" charset="0"/>
                          <a:cs typeface="Calibri" panose="020F0502020204030204" pitchFamily="34" charset="0"/>
                        </a:rPr>
                        <a:t>50% *</a:t>
                      </a:r>
                      <a:endParaRPr lang="en-US" sz="28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800" b="1" dirty="0">
                          <a:latin typeface="Calibri" panose="020F0502020204030204" pitchFamily="34" charset="0"/>
                          <a:cs typeface="Calibri" panose="020F0502020204030204" pitchFamily="34" charset="0"/>
                        </a:rPr>
                        <a:t>50% *</a:t>
                      </a:r>
                      <a:endParaRPr lang="en-US" sz="28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800" b="1" dirty="0">
                          <a:latin typeface="Calibri" panose="020F0502020204030204" pitchFamily="34" charset="0"/>
                          <a:cs typeface="Calibri" panose="020F0502020204030204" pitchFamily="34" charset="0"/>
                        </a:rPr>
                        <a:t>50% *</a:t>
                      </a:r>
                      <a:endParaRPr lang="en-US" sz="28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800" b="1" dirty="0">
                          <a:latin typeface="Calibri" panose="020F0502020204030204" pitchFamily="34" charset="0"/>
                          <a:cs typeface="Calibri" panose="020F0502020204030204" pitchFamily="34" charset="0"/>
                        </a:rPr>
                        <a:t>کارشناسی</a:t>
                      </a:r>
                      <a:endParaRPr lang="en-US" sz="2800" b="1" dirty="0">
                        <a:latin typeface="Calibri" panose="020F0502020204030204" pitchFamily="34" charset="0"/>
                        <a:cs typeface="Calibri" panose="020F0502020204030204" pitchFamily="34" charset="0"/>
                      </a:endParaRPr>
                    </a:p>
                  </a:txBody>
                  <a:tcPr>
                    <a:cell3D prstMaterial="dkEdge">
                      <a:bevel/>
                      <a:lightRig rig="flood" dir="t"/>
                    </a:cell3D>
                  </a:tcPr>
                </a:tc>
                <a:extLst>
                  <a:ext uri="{0D108BD9-81ED-4DB2-BD59-A6C34878D82A}">
                    <a16:rowId xmlns:a16="http://schemas.microsoft.com/office/drawing/2014/main" val="1907497217"/>
                  </a:ext>
                </a:extLst>
              </a:tr>
              <a:tr h="580726">
                <a:tc>
                  <a:txBody>
                    <a:bodyPr/>
                    <a:lstStyle/>
                    <a:p>
                      <a:pPr algn="ctr" rtl="1"/>
                      <a:endParaRPr lang="en-US" sz="2800" b="1">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800" b="1" dirty="0">
                          <a:latin typeface="Calibri" panose="020F0502020204030204" pitchFamily="34" charset="0"/>
                          <a:cs typeface="Calibri" panose="020F0502020204030204" pitchFamily="34" charset="0"/>
                        </a:rPr>
                        <a:t>25% *</a:t>
                      </a:r>
                      <a:endParaRPr lang="en-US" sz="28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800" b="1" dirty="0">
                          <a:latin typeface="Calibri" panose="020F0502020204030204" pitchFamily="34" charset="0"/>
                          <a:cs typeface="Calibri" panose="020F0502020204030204" pitchFamily="34" charset="0"/>
                        </a:rPr>
                        <a:t>25% *</a:t>
                      </a:r>
                      <a:endParaRPr lang="en-US" sz="28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800" b="1" dirty="0">
                          <a:latin typeface="Calibri" panose="020F0502020204030204" pitchFamily="34" charset="0"/>
                          <a:cs typeface="Calibri" panose="020F0502020204030204" pitchFamily="34" charset="0"/>
                        </a:rPr>
                        <a:t>25% *</a:t>
                      </a:r>
                      <a:endParaRPr lang="en-US" sz="28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800" b="1" dirty="0">
                          <a:latin typeface="Calibri" panose="020F0502020204030204" pitchFamily="34" charset="0"/>
                          <a:cs typeface="Calibri" panose="020F0502020204030204" pitchFamily="34" charset="0"/>
                        </a:rPr>
                        <a:t>25% *</a:t>
                      </a:r>
                      <a:endParaRPr lang="en-US" sz="28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800" b="1" dirty="0">
                          <a:latin typeface="Calibri" panose="020F0502020204030204" pitchFamily="34" charset="0"/>
                          <a:cs typeface="Calibri" panose="020F0502020204030204" pitchFamily="34" charset="0"/>
                        </a:rPr>
                        <a:t>غیر کارشناسی</a:t>
                      </a:r>
                      <a:endParaRPr lang="en-US" sz="2800" b="1" dirty="0">
                        <a:latin typeface="Calibri" panose="020F0502020204030204" pitchFamily="34" charset="0"/>
                        <a:cs typeface="Calibri" panose="020F0502020204030204" pitchFamily="34" charset="0"/>
                      </a:endParaRPr>
                    </a:p>
                  </a:txBody>
                  <a:tcPr>
                    <a:cell3D prstMaterial="dkEdge">
                      <a:bevel/>
                      <a:lightRig rig="flood" dir="t"/>
                    </a:cell3D>
                  </a:tcPr>
                </a:tc>
                <a:extLst>
                  <a:ext uri="{0D108BD9-81ED-4DB2-BD59-A6C34878D82A}">
                    <a16:rowId xmlns:a16="http://schemas.microsoft.com/office/drawing/2014/main" val="1567339697"/>
                  </a:ext>
                </a:extLst>
              </a:tr>
              <a:tr h="580726">
                <a:tc>
                  <a:txBody>
                    <a:bodyPr/>
                    <a:lstStyle/>
                    <a:p>
                      <a:pPr algn="ctr" rtl="1"/>
                      <a:endParaRPr lang="en-US" sz="2800" b="1">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800" b="1" dirty="0">
                          <a:latin typeface="Calibri" panose="020F0502020204030204" pitchFamily="34" charset="0"/>
                          <a:cs typeface="Calibri" panose="020F0502020204030204" pitchFamily="34" charset="0"/>
                        </a:rPr>
                        <a:t>75%*</a:t>
                      </a:r>
                      <a:endParaRPr lang="en-US" sz="28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800" b="1" dirty="0">
                          <a:latin typeface="Calibri" panose="020F0502020204030204" pitchFamily="34" charset="0"/>
                          <a:cs typeface="Calibri" panose="020F0502020204030204" pitchFamily="34" charset="0"/>
                        </a:rPr>
                        <a:t>75%*</a:t>
                      </a:r>
                      <a:endParaRPr lang="en-US" sz="28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800" b="1" dirty="0">
                          <a:latin typeface="Calibri" panose="020F0502020204030204" pitchFamily="34" charset="0"/>
                          <a:cs typeface="Calibri" panose="020F0502020204030204" pitchFamily="34" charset="0"/>
                        </a:rPr>
                        <a:t>75%*</a:t>
                      </a:r>
                      <a:endParaRPr lang="en-US" sz="28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800" b="1" dirty="0">
                          <a:latin typeface="Calibri" panose="020F0502020204030204" pitchFamily="34" charset="0"/>
                          <a:cs typeface="Calibri" panose="020F0502020204030204" pitchFamily="34" charset="0"/>
                        </a:rPr>
                        <a:t>75%*</a:t>
                      </a:r>
                      <a:endParaRPr lang="en-US" sz="28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800" b="1" dirty="0">
                          <a:latin typeface="Calibri" panose="020F0502020204030204" pitchFamily="34" charset="0"/>
                          <a:cs typeface="Calibri" panose="020F0502020204030204" pitchFamily="34" charset="0"/>
                        </a:rPr>
                        <a:t>غیر مرتبط</a:t>
                      </a:r>
                      <a:endParaRPr lang="en-US" sz="2800" b="1" dirty="0">
                        <a:latin typeface="Calibri" panose="020F0502020204030204" pitchFamily="34" charset="0"/>
                        <a:cs typeface="Calibri" panose="020F0502020204030204" pitchFamily="34" charset="0"/>
                      </a:endParaRPr>
                    </a:p>
                  </a:txBody>
                  <a:tcPr>
                    <a:cell3D prstMaterial="dkEdge">
                      <a:bevel/>
                      <a:lightRig rig="flood" dir="t"/>
                    </a:cell3D>
                  </a:tcPr>
                </a:tc>
                <a:extLst>
                  <a:ext uri="{0D108BD9-81ED-4DB2-BD59-A6C34878D82A}">
                    <a16:rowId xmlns:a16="http://schemas.microsoft.com/office/drawing/2014/main" val="2378373312"/>
                  </a:ext>
                </a:extLst>
              </a:tr>
            </a:tbl>
          </a:graphicData>
        </a:graphic>
      </p:graphicFrame>
      <p:sp>
        <p:nvSpPr>
          <p:cNvPr id="3" name="TextBox 2"/>
          <p:cNvSpPr txBox="1"/>
          <p:nvPr/>
        </p:nvSpPr>
        <p:spPr>
          <a:xfrm>
            <a:off x="2684416" y="849085"/>
            <a:ext cx="7648304" cy="830997"/>
          </a:xfrm>
          <a:prstGeom prst="rect">
            <a:avLst/>
          </a:prstGeom>
          <a:noFill/>
        </p:spPr>
        <p:txBody>
          <a:bodyPr wrap="square" rtlCol="0">
            <a:spAutoFit/>
          </a:bodyPr>
          <a:lstStyle/>
          <a:p>
            <a:pPr algn="r" rtl="1"/>
            <a:r>
              <a:rPr lang="fa-IR" sz="4800" b="1" dirty="0">
                <a:latin typeface="Calibri" panose="020F0502020204030204" pitchFamily="34" charset="0"/>
                <a:cs typeface="Calibri" panose="020F0502020204030204" pitchFamily="34" charset="0"/>
              </a:rPr>
              <a:t>جدول تجربه ی کاری مرتبط و موثر</a:t>
            </a:r>
            <a:endParaRPr lang="en-US" sz="4800" b="1" dirty="0">
              <a:latin typeface="Calibri" panose="020F0502020204030204" pitchFamily="34" charset="0"/>
              <a:cs typeface="Calibri" panose="020F0502020204030204" pitchFamily="34" charset="0"/>
            </a:endParaRPr>
          </a:p>
        </p:txBody>
      </p:sp>
      <p:cxnSp>
        <p:nvCxnSpPr>
          <p:cNvPr id="5" name="Straight Connector 4"/>
          <p:cNvCxnSpPr/>
          <p:nvPr/>
        </p:nvCxnSpPr>
        <p:spPr>
          <a:xfrm flipH="1">
            <a:off x="8301447" y="2361429"/>
            <a:ext cx="2397033" cy="927465"/>
          </a:xfrm>
          <a:prstGeom prst="line">
            <a:avLst/>
          </a:prstGeom>
        </p:spPr>
        <p:style>
          <a:lnRef idx="1">
            <a:schemeClr val="dk1"/>
          </a:lnRef>
          <a:fillRef idx="0">
            <a:schemeClr val="dk1"/>
          </a:fillRef>
          <a:effectRef idx="0">
            <a:schemeClr val="dk1"/>
          </a:effectRef>
          <a:fontRef idx="minor">
            <a:schemeClr val="tx1"/>
          </a:fontRef>
        </p:style>
      </p:cxnSp>
      <p:sp>
        <p:nvSpPr>
          <p:cNvPr id="11" name="TextBox 10"/>
          <p:cNvSpPr txBox="1"/>
          <p:nvPr/>
        </p:nvSpPr>
        <p:spPr>
          <a:xfrm>
            <a:off x="914401" y="6037571"/>
            <a:ext cx="9627326" cy="461665"/>
          </a:xfrm>
          <a:prstGeom prst="rect">
            <a:avLst/>
          </a:prstGeom>
          <a:noFill/>
        </p:spPr>
        <p:txBody>
          <a:bodyPr wrap="square" rtlCol="0">
            <a:spAutoFit/>
          </a:bodyPr>
          <a:lstStyle/>
          <a:p>
            <a:pPr algn="r" rtl="1"/>
            <a:r>
              <a:rPr lang="fa-IR" sz="2400" b="1" dirty="0">
                <a:solidFill>
                  <a:schemeClr val="accent1"/>
                </a:solidFill>
                <a:latin typeface="Calibri" panose="020F0502020204030204" pitchFamily="34" charset="0"/>
                <a:cs typeface="Calibri" panose="020F0502020204030204" pitchFamily="34" charset="0"/>
              </a:rPr>
              <a:t>تبصره: تجربه ی غیر مرتبط، 75% تجربه ی مرتبط است.</a:t>
            </a:r>
            <a:endParaRPr lang="en-US" sz="2400" b="1" dirty="0">
              <a:solidFill>
                <a:schemeClr val="accent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1675444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971761867"/>
              </p:ext>
            </p:extLst>
          </p:nvPr>
        </p:nvGraphicFramePr>
        <p:xfrm>
          <a:off x="4317274" y="2300270"/>
          <a:ext cx="6152606" cy="2519924"/>
        </p:xfrm>
        <a:graphic>
          <a:graphicData uri="http://schemas.openxmlformats.org/drawingml/2006/table">
            <a:tbl>
              <a:tblPr firstRow="1" bandRow="1">
                <a:tableStyleId>{5C22544A-7EE6-4342-B048-85BDC9FD1C3A}</a:tableStyleId>
              </a:tblPr>
              <a:tblGrid>
                <a:gridCol w="3076303">
                  <a:extLst>
                    <a:ext uri="{9D8B030D-6E8A-4147-A177-3AD203B41FA5}">
                      <a16:colId xmlns:a16="http://schemas.microsoft.com/office/drawing/2014/main" val="1684262120"/>
                    </a:ext>
                  </a:extLst>
                </a:gridCol>
                <a:gridCol w="3076303">
                  <a:extLst>
                    <a:ext uri="{9D8B030D-6E8A-4147-A177-3AD203B41FA5}">
                      <a16:colId xmlns:a16="http://schemas.microsoft.com/office/drawing/2014/main" val="1341897364"/>
                    </a:ext>
                  </a:extLst>
                </a:gridCol>
              </a:tblGrid>
              <a:tr h="629981">
                <a:tc>
                  <a:txBody>
                    <a:bodyPr/>
                    <a:lstStyle/>
                    <a:p>
                      <a:pPr algn="ctr" rtl="1"/>
                      <a:r>
                        <a:rPr lang="fa-IR" sz="2800" b="1" dirty="0">
                          <a:solidFill>
                            <a:schemeClr val="accent2">
                              <a:lumMod val="50000"/>
                            </a:schemeClr>
                          </a:solidFill>
                          <a:latin typeface="Calibri" panose="020F0502020204030204" pitchFamily="34" charset="0"/>
                          <a:cs typeface="Calibri" panose="020F0502020204030204" pitchFamily="34" charset="0"/>
                        </a:rPr>
                        <a:t>امتیاز</a:t>
                      </a:r>
                      <a:endParaRPr lang="en-US" sz="2800" b="1" dirty="0">
                        <a:solidFill>
                          <a:schemeClr val="accent2">
                            <a:lumMod val="50000"/>
                          </a:schemeClr>
                        </a:solidFill>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800" b="1" dirty="0">
                          <a:solidFill>
                            <a:schemeClr val="accent2">
                              <a:lumMod val="50000"/>
                            </a:schemeClr>
                          </a:solidFill>
                          <a:latin typeface="Calibri" panose="020F0502020204030204" pitchFamily="34" charset="0"/>
                          <a:cs typeface="Calibri" panose="020F0502020204030204" pitchFamily="34" charset="0"/>
                        </a:rPr>
                        <a:t>نوع آموزش</a:t>
                      </a:r>
                      <a:endParaRPr lang="en-US" sz="2800" b="1" dirty="0">
                        <a:solidFill>
                          <a:schemeClr val="accent2">
                            <a:lumMod val="50000"/>
                          </a:schemeClr>
                        </a:solidFill>
                        <a:latin typeface="Calibri" panose="020F0502020204030204" pitchFamily="34" charset="0"/>
                        <a:cs typeface="Calibri" panose="020F0502020204030204" pitchFamily="34" charset="0"/>
                      </a:endParaRPr>
                    </a:p>
                  </a:txBody>
                  <a:tcPr>
                    <a:cell3D prstMaterial="dkEdge">
                      <a:bevel/>
                      <a:lightRig rig="flood" dir="t"/>
                    </a:cell3D>
                  </a:tcPr>
                </a:tc>
                <a:extLst>
                  <a:ext uri="{0D108BD9-81ED-4DB2-BD59-A6C34878D82A}">
                    <a16:rowId xmlns:a16="http://schemas.microsoft.com/office/drawing/2014/main" val="293575468"/>
                  </a:ext>
                </a:extLst>
              </a:tr>
              <a:tr h="629981">
                <a:tc>
                  <a:txBody>
                    <a:bodyPr/>
                    <a:lstStyle/>
                    <a:p>
                      <a:pPr algn="ctr" rtl="1"/>
                      <a:r>
                        <a:rPr lang="fa-IR" sz="2800" b="1" dirty="0">
                          <a:latin typeface="Calibri" panose="020F0502020204030204" pitchFamily="34" charset="0"/>
                          <a:cs typeface="Calibri" panose="020F0502020204030204" pitchFamily="34" charset="0"/>
                        </a:rPr>
                        <a:t>10%</a:t>
                      </a:r>
                      <a:endParaRPr lang="en-US" sz="28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800" b="1" dirty="0">
                          <a:latin typeface="Calibri" panose="020F0502020204030204" pitchFamily="34" charset="0"/>
                          <a:cs typeface="Calibri" panose="020F0502020204030204" pitchFamily="34" charset="0"/>
                        </a:rPr>
                        <a:t>تخصصی</a:t>
                      </a:r>
                      <a:endParaRPr lang="en-US" sz="2800" b="1" dirty="0">
                        <a:latin typeface="Calibri" panose="020F0502020204030204" pitchFamily="34" charset="0"/>
                        <a:cs typeface="Calibri" panose="020F0502020204030204" pitchFamily="34" charset="0"/>
                      </a:endParaRPr>
                    </a:p>
                  </a:txBody>
                  <a:tcPr>
                    <a:cell3D prstMaterial="dkEdge">
                      <a:bevel/>
                      <a:lightRig rig="flood" dir="t"/>
                    </a:cell3D>
                  </a:tcPr>
                </a:tc>
                <a:extLst>
                  <a:ext uri="{0D108BD9-81ED-4DB2-BD59-A6C34878D82A}">
                    <a16:rowId xmlns:a16="http://schemas.microsoft.com/office/drawing/2014/main" val="2875716224"/>
                  </a:ext>
                </a:extLst>
              </a:tr>
              <a:tr h="629981">
                <a:tc>
                  <a:txBody>
                    <a:bodyPr/>
                    <a:lstStyle/>
                    <a:p>
                      <a:pPr algn="ctr" rtl="1"/>
                      <a:r>
                        <a:rPr lang="fa-IR" sz="2800" b="1" dirty="0">
                          <a:latin typeface="Calibri" panose="020F0502020204030204" pitchFamily="34" charset="0"/>
                          <a:cs typeface="Calibri" panose="020F0502020204030204" pitchFamily="34" charset="0"/>
                        </a:rPr>
                        <a:t>0.08%</a:t>
                      </a:r>
                      <a:endParaRPr lang="en-US" sz="28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800" b="1" dirty="0">
                          <a:latin typeface="Calibri" panose="020F0502020204030204" pitchFamily="34" charset="0"/>
                          <a:cs typeface="Calibri" panose="020F0502020204030204" pitchFamily="34" charset="0"/>
                        </a:rPr>
                        <a:t>مدیریتی</a:t>
                      </a:r>
                      <a:endParaRPr lang="en-US" sz="2800" b="1" dirty="0">
                        <a:latin typeface="Calibri" panose="020F0502020204030204" pitchFamily="34" charset="0"/>
                        <a:cs typeface="Calibri" panose="020F0502020204030204" pitchFamily="34" charset="0"/>
                      </a:endParaRPr>
                    </a:p>
                  </a:txBody>
                  <a:tcPr>
                    <a:cell3D prstMaterial="dkEdge">
                      <a:bevel/>
                      <a:lightRig rig="flood" dir="t"/>
                    </a:cell3D>
                  </a:tcPr>
                </a:tc>
                <a:extLst>
                  <a:ext uri="{0D108BD9-81ED-4DB2-BD59-A6C34878D82A}">
                    <a16:rowId xmlns:a16="http://schemas.microsoft.com/office/drawing/2014/main" val="2722430033"/>
                  </a:ext>
                </a:extLst>
              </a:tr>
              <a:tr h="629981">
                <a:tc>
                  <a:txBody>
                    <a:bodyPr/>
                    <a:lstStyle/>
                    <a:p>
                      <a:pPr algn="ctr" rtl="1"/>
                      <a:r>
                        <a:rPr lang="fa-IR" sz="2800" b="1" dirty="0">
                          <a:latin typeface="Calibri" panose="020F0502020204030204" pitchFamily="34" charset="0"/>
                          <a:cs typeface="Calibri" panose="020F0502020204030204" pitchFamily="34" charset="0"/>
                        </a:rPr>
                        <a:t>0.05%</a:t>
                      </a:r>
                      <a:endParaRPr lang="en-US" sz="28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800" b="1" dirty="0">
                          <a:latin typeface="Calibri" panose="020F0502020204030204" pitchFamily="34" charset="0"/>
                          <a:cs typeface="Calibri" panose="020F0502020204030204" pitchFamily="34" charset="0"/>
                        </a:rPr>
                        <a:t>عمومی</a:t>
                      </a:r>
                      <a:endParaRPr lang="en-US" sz="2800" b="1" dirty="0">
                        <a:latin typeface="Calibri" panose="020F0502020204030204" pitchFamily="34" charset="0"/>
                        <a:cs typeface="Calibri" panose="020F0502020204030204" pitchFamily="34" charset="0"/>
                      </a:endParaRPr>
                    </a:p>
                  </a:txBody>
                  <a:tcPr>
                    <a:cell3D prstMaterial="dkEdge">
                      <a:bevel/>
                      <a:lightRig rig="flood" dir="t"/>
                    </a:cell3D>
                  </a:tcPr>
                </a:tc>
                <a:extLst>
                  <a:ext uri="{0D108BD9-81ED-4DB2-BD59-A6C34878D82A}">
                    <a16:rowId xmlns:a16="http://schemas.microsoft.com/office/drawing/2014/main" val="1186351010"/>
                  </a:ext>
                </a:extLst>
              </a:tr>
            </a:tbl>
          </a:graphicData>
        </a:graphic>
      </p:graphicFrame>
      <p:sp>
        <p:nvSpPr>
          <p:cNvPr id="3" name="TextBox 2"/>
          <p:cNvSpPr txBox="1"/>
          <p:nvPr/>
        </p:nvSpPr>
        <p:spPr>
          <a:xfrm>
            <a:off x="4376057" y="942461"/>
            <a:ext cx="6035040" cy="830997"/>
          </a:xfrm>
          <a:prstGeom prst="rect">
            <a:avLst/>
          </a:prstGeom>
          <a:noFill/>
        </p:spPr>
        <p:txBody>
          <a:bodyPr wrap="square" rtlCol="0">
            <a:spAutoFit/>
          </a:bodyPr>
          <a:lstStyle/>
          <a:p>
            <a:pPr algn="r" rtl="1"/>
            <a:r>
              <a:rPr lang="fa-IR" sz="4800" b="1" dirty="0">
                <a:latin typeface="Calibri" panose="020F0502020204030204" pitchFamily="34" charset="0"/>
                <a:cs typeface="Calibri" panose="020F0502020204030204" pitchFamily="34" charset="0"/>
              </a:rPr>
              <a:t>جدول آموزش های مرتبط</a:t>
            </a:r>
            <a:endParaRPr lang="en-US" sz="4800" b="1" dirty="0">
              <a:latin typeface="Calibri" panose="020F0502020204030204" pitchFamily="34" charset="0"/>
              <a:cs typeface="Calibri" panose="020F0502020204030204" pitchFamily="34" charset="0"/>
            </a:endParaRPr>
          </a:p>
        </p:txBody>
      </p:sp>
      <p:sp>
        <p:nvSpPr>
          <p:cNvPr id="4" name="TextBox 3"/>
          <p:cNvSpPr txBox="1"/>
          <p:nvPr/>
        </p:nvSpPr>
        <p:spPr>
          <a:xfrm>
            <a:off x="4500155" y="5026668"/>
            <a:ext cx="5969725" cy="1200329"/>
          </a:xfrm>
          <a:prstGeom prst="rect">
            <a:avLst/>
          </a:prstGeom>
          <a:noFill/>
        </p:spPr>
        <p:txBody>
          <a:bodyPr wrap="square" rtlCol="0">
            <a:spAutoFit/>
          </a:bodyPr>
          <a:lstStyle/>
          <a:p>
            <a:pPr algn="r" rtl="1"/>
            <a:r>
              <a:rPr lang="fa-IR" sz="2400" b="1" dirty="0">
                <a:solidFill>
                  <a:schemeClr val="accent1"/>
                </a:solidFill>
                <a:latin typeface="Calibri" panose="020F0502020204030204" pitchFamily="34" charset="0"/>
                <a:cs typeface="Calibri" panose="020F0502020204030204" pitchFamily="34" charset="0"/>
              </a:rPr>
              <a:t>تبصره: مدرک معتبر</a:t>
            </a:r>
          </a:p>
          <a:p>
            <a:pPr algn="r" rtl="1"/>
            <a:r>
              <a:rPr lang="fa-IR" sz="2400" b="1" dirty="0">
                <a:solidFill>
                  <a:schemeClr val="accent1"/>
                </a:solidFill>
                <a:latin typeface="Calibri" panose="020F0502020204030204" pitchFamily="34" charset="0"/>
                <a:cs typeface="Calibri" panose="020F0502020204030204" pitchFamily="34" charset="0"/>
              </a:rPr>
              <a:t>امتیاز به ازای هر ساعت است.</a:t>
            </a:r>
          </a:p>
          <a:p>
            <a:pPr algn="r" rtl="1"/>
            <a:r>
              <a:rPr lang="fa-IR" sz="2400" b="1" dirty="0">
                <a:solidFill>
                  <a:schemeClr val="accent1"/>
                </a:solidFill>
                <a:latin typeface="Calibri" panose="020F0502020204030204" pitchFamily="34" charset="0"/>
                <a:cs typeface="Calibri" panose="020F0502020204030204" pitchFamily="34" charset="0"/>
              </a:rPr>
              <a:t>سقف امتیاز برای 400 ساعت آموزش فرض شده است.</a:t>
            </a:r>
            <a:endParaRPr lang="en-US" sz="2400" b="1" dirty="0">
              <a:solidFill>
                <a:schemeClr val="accent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4962904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818508530"/>
              </p:ext>
            </p:extLst>
          </p:nvPr>
        </p:nvGraphicFramePr>
        <p:xfrm>
          <a:off x="3060337" y="2587653"/>
          <a:ext cx="7190377" cy="3421260"/>
        </p:xfrm>
        <a:graphic>
          <a:graphicData uri="http://schemas.openxmlformats.org/drawingml/2006/table">
            <a:tbl>
              <a:tblPr firstRow="1" bandRow="1">
                <a:tableStyleId>{5C22544A-7EE6-4342-B048-85BDC9FD1C3A}</a:tableStyleId>
              </a:tblPr>
              <a:tblGrid>
                <a:gridCol w="1854090">
                  <a:extLst>
                    <a:ext uri="{9D8B030D-6E8A-4147-A177-3AD203B41FA5}">
                      <a16:colId xmlns:a16="http://schemas.microsoft.com/office/drawing/2014/main" val="1199439828"/>
                    </a:ext>
                  </a:extLst>
                </a:gridCol>
                <a:gridCol w="3836581">
                  <a:extLst>
                    <a:ext uri="{9D8B030D-6E8A-4147-A177-3AD203B41FA5}">
                      <a16:colId xmlns:a16="http://schemas.microsoft.com/office/drawing/2014/main" val="4056147272"/>
                    </a:ext>
                  </a:extLst>
                </a:gridCol>
                <a:gridCol w="1499706">
                  <a:extLst>
                    <a:ext uri="{9D8B030D-6E8A-4147-A177-3AD203B41FA5}">
                      <a16:colId xmlns:a16="http://schemas.microsoft.com/office/drawing/2014/main" val="3727784700"/>
                    </a:ext>
                  </a:extLst>
                </a:gridCol>
              </a:tblGrid>
              <a:tr h="570210">
                <a:tc>
                  <a:txBody>
                    <a:bodyPr/>
                    <a:lstStyle/>
                    <a:p>
                      <a:pPr algn="ctr" rtl="1"/>
                      <a:r>
                        <a:rPr lang="fa-IR" sz="2800" b="1" dirty="0">
                          <a:solidFill>
                            <a:schemeClr val="accent2">
                              <a:lumMod val="50000"/>
                            </a:schemeClr>
                          </a:solidFill>
                          <a:latin typeface="Calibri" panose="020F0502020204030204" pitchFamily="34" charset="0"/>
                          <a:cs typeface="Calibri" panose="020F0502020204030204" pitchFamily="34" charset="0"/>
                        </a:rPr>
                        <a:t>امتیاز</a:t>
                      </a:r>
                      <a:endParaRPr lang="en-US" sz="2800" b="1" dirty="0">
                        <a:solidFill>
                          <a:schemeClr val="accent2">
                            <a:lumMod val="50000"/>
                          </a:schemeClr>
                        </a:solidFill>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800" b="1" dirty="0">
                          <a:solidFill>
                            <a:schemeClr val="accent2">
                              <a:lumMod val="50000"/>
                            </a:schemeClr>
                          </a:solidFill>
                          <a:latin typeface="Calibri" panose="020F0502020204030204" pitchFamily="34" charset="0"/>
                          <a:cs typeface="Calibri" panose="020F0502020204030204" pitchFamily="34" charset="0"/>
                        </a:rPr>
                        <a:t>سطح شایستگی</a:t>
                      </a:r>
                      <a:endParaRPr lang="en-US" sz="2800" b="1" dirty="0">
                        <a:solidFill>
                          <a:schemeClr val="accent2">
                            <a:lumMod val="50000"/>
                          </a:schemeClr>
                        </a:solidFill>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800" b="1" dirty="0">
                          <a:solidFill>
                            <a:schemeClr val="accent2">
                              <a:lumMod val="50000"/>
                            </a:schemeClr>
                          </a:solidFill>
                          <a:latin typeface="Calibri" panose="020F0502020204030204" pitchFamily="34" charset="0"/>
                          <a:cs typeface="Calibri" panose="020F0502020204030204" pitchFamily="34" charset="0"/>
                        </a:rPr>
                        <a:t>ردیف</a:t>
                      </a:r>
                      <a:endParaRPr lang="en-US" sz="2800" b="1" dirty="0">
                        <a:solidFill>
                          <a:schemeClr val="accent2">
                            <a:lumMod val="50000"/>
                          </a:schemeClr>
                        </a:solidFill>
                        <a:latin typeface="Calibri" panose="020F0502020204030204" pitchFamily="34" charset="0"/>
                        <a:cs typeface="Calibri" panose="020F0502020204030204" pitchFamily="34" charset="0"/>
                      </a:endParaRPr>
                    </a:p>
                  </a:txBody>
                  <a:tcPr>
                    <a:cell3D prstMaterial="dkEdge">
                      <a:bevel/>
                      <a:lightRig rig="flood" dir="t"/>
                    </a:cell3D>
                  </a:tcPr>
                </a:tc>
                <a:extLst>
                  <a:ext uri="{0D108BD9-81ED-4DB2-BD59-A6C34878D82A}">
                    <a16:rowId xmlns:a16="http://schemas.microsoft.com/office/drawing/2014/main" val="869491530"/>
                  </a:ext>
                </a:extLst>
              </a:tr>
              <a:tr h="570210">
                <a:tc>
                  <a:txBody>
                    <a:bodyPr/>
                    <a:lstStyle/>
                    <a:p>
                      <a:pPr algn="ctr" rtl="1"/>
                      <a:r>
                        <a:rPr lang="fa-IR" sz="2800" b="1" dirty="0">
                          <a:latin typeface="Calibri" panose="020F0502020204030204" pitchFamily="34" charset="0"/>
                          <a:cs typeface="Calibri" panose="020F0502020204030204" pitchFamily="34" charset="0"/>
                        </a:rPr>
                        <a:t>125</a:t>
                      </a:r>
                      <a:endParaRPr lang="en-US" sz="28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800" b="1" dirty="0">
                          <a:latin typeface="Calibri" panose="020F0502020204030204" pitchFamily="34" charset="0"/>
                          <a:cs typeface="Calibri" panose="020F0502020204030204" pitchFamily="34" charset="0"/>
                        </a:rPr>
                        <a:t>خبره</a:t>
                      </a:r>
                      <a:endParaRPr lang="en-US" sz="28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800" b="1" dirty="0">
                          <a:latin typeface="Calibri" panose="020F0502020204030204" pitchFamily="34" charset="0"/>
                          <a:cs typeface="Calibri" panose="020F0502020204030204" pitchFamily="34" charset="0"/>
                        </a:rPr>
                        <a:t>1</a:t>
                      </a:r>
                      <a:endParaRPr lang="en-US" sz="2800" b="1" dirty="0">
                        <a:latin typeface="Calibri" panose="020F0502020204030204" pitchFamily="34" charset="0"/>
                        <a:cs typeface="Calibri" panose="020F0502020204030204" pitchFamily="34" charset="0"/>
                      </a:endParaRPr>
                    </a:p>
                  </a:txBody>
                  <a:tcPr>
                    <a:cell3D prstMaterial="dkEdge">
                      <a:bevel/>
                      <a:lightRig rig="flood" dir="t"/>
                    </a:cell3D>
                  </a:tcPr>
                </a:tc>
                <a:extLst>
                  <a:ext uri="{0D108BD9-81ED-4DB2-BD59-A6C34878D82A}">
                    <a16:rowId xmlns:a16="http://schemas.microsoft.com/office/drawing/2014/main" val="2613316282"/>
                  </a:ext>
                </a:extLst>
              </a:tr>
              <a:tr h="570210">
                <a:tc>
                  <a:txBody>
                    <a:bodyPr/>
                    <a:lstStyle/>
                    <a:p>
                      <a:pPr algn="ctr" rtl="1"/>
                      <a:r>
                        <a:rPr lang="fa-IR" sz="2800" b="1" dirty="0">
                          <a:latin typeface="Calibri" panose="020F0502020204030204" pitchFamily="34" charset="0"/>
                          <a:cs typeface="Calibri" panose="020F0502020204030204" pitchFamily="34" charset="0"/>
                        </a:rPr>
                        <a:t>85</a:t>
                      </a:r>
                      <a:endParaRPr lang="en-US" sz="28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800" b="1" dirty="0">
                          <a:latin typeface="Calibri" panose="020F0502020204030204" pitchFamily="34" charset="0"/>
                          <a:cs typeface="Calibri" panose="020F0502020204030204" pitchFamily="34" charset="0"/>
                        </a:rPr>
                        <a:t>حرفه ای</a:t>
                      </a:r>
                      <a:endParaRPr lang="en-US" sz="28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800" b="1" dirty="0">
                          <a:latin typeface="Calibri" panose="020F0502020204030204" pitchFamily="34" charset="0"/>
                          <a:cs typeface="Calibri" panose="020F0502020204030204" pitchFamily="34" charset="0"/>
                        </a:rPr>
                        <a:t>2</a:t>
                      </a:r>
                      <a:endParaRPr lang="en-US" sz="2800" b="1" dirty="0">
                        <a:latin typeface="Calibri" panose="020F0502020204030204" pitchFamily="34" charset="0"/>
                        <a:cs typeface="Calibri" panose="020F0502020204030204" pitchFamily="34" charset="0"/>
                      </a:endParaRPr>
                    </a:p>
                  </a:txBody>
                  <a:tcPr>
                    <a:cell3D prstMaterial="dkEdge">
                      <a:bevel/>
                      <a:lightRig rig="flood" dir="t"/>
                    </a:cell3D>
                  </a:tcPr>
                </a:tc>
                <a:extLst>
                  <a:ext uri="{0D108BD9-81ED-4DB2-BD59-A6C34878D82A}">
                    <a16:rowId xmlns:a16="http://schemas.microsoft.com/office/drawing/2014/main" val="3002316979"/>
                  </a:ext>
                </a:extLst>
              </a:tr>
              <a:tr h="570210">
                <a:tc>
                  <a:txBody>
                    <a:bodyPr/>
                    <a:lstStyle/>
                    <a:p>
                      <a:pPr algn="ctr" rtl="1"/>
                      <a:r>
                        <a:rPr lang="fa-IR" sz="2800" b="1" dirty="0">
                          <a:latin typeface="Calibri" panose="020F0502020204030204" pitchFamily="34" charset="0"/>
                          <a:cs typeface="Calibri" panose="020F0502020204030204" pitchFamily="34" charset="0"/>
                        </a:rPr>
                        <a:t>55</a:t>
                      </a:r>
                      <a:endParaRPr lang="en-US" sz="28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800" b="1" dirty="0">
                          <a:latin typeface="Calibri" panose="020F0502020204030204" pitchFamily="34" charset="0"/>
                          <a:cs typeface="Calibri" panose="020F0502020204030204" pitchFamily="34" charset="0"/>
                        </a:rPr>
                        <a:t>متخصص</a:t>
                      </a:r>
                      <a:endParaRPr lang="en-US" sz="28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800" b="1" dirty="0">
                          <a:latin typeface="Calibri" panose="020F0502020204030204" pitchFamily="34" charset="0"/>
                          <a:cs typeface="Calibri" panose="020F0502020204030204" pitchFamily="34" charset="0"/>
                        </a:rPr>
                        <a:t>3</a:t>
                      </a:r>
                      <a:endParaRPr lang="en-US" sz="2800" b="1" dirty="0">
                        <a:latin typeface="Calibri" panose="020F0502020204030204" pitchFamily="34" charset="0"/>
                        <a:cs typeface="Calibri" panose="020F0502020204030204" pitchFamily="34" charset="0"/>
                      </a:endParaRPr>
                    </a:p>
                  </a:txBody>
                  <a:tcPr>
                    <a:cell3D prstMaterial="dkEdge">
                      <a:bevel/>
                      <a:lightRig rig="flood" dir="t"/>
                    </a:cell3D>
                  </a:tcPr>
                </a:tc>
                <a:extLst>
                  <a:ext uri="{0D108BD9-81ED-4DB2-BD59-A6C34878D82A}">
                    <a16:rowId xmlns:a16="http://schemas.microsoft.com/office/drawing/2014/main" val="3729202273"/>
                  </a:ext>
                </a:extLst>
              </a:tr>
              <a:tr h="570210">
                <a:tc>
                  <a:txBody>
                    <a:bodyPr/>
                    <a:lstStyle/>
                    <a:p>
                      <a:pPr algn="ctr" rtl="1"/>
                      <a:r>
                        <a:rPr lang="fa-IR" sz="2800" b="1" dirty="0">
                          <a:latin typeface="Calibri" panose="020F0502020204030204" pitchFamily="34" charset="0"/>
                          <a:cs typeface="Calibri" panose="020F0502020204030204" pitchFamily="34" charset="0"/>
                        </a:rPr>
                        <a:t>30</a:t>
                      </a:r>
                      <a:endParaRPr lang="en-US" sz="28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800" b="1" dirty="0">
                          <a:latin typeface="Calibri" panose="020F0502020204030204" pitchFamily="34" charset="0"/>
                          <a:cs typeface="Calibri" panose="020F0502020204030204" pitchFamily="34" charset="0"/>
                        </a:rPr>
                        <a:t>نسبتا متخصص</a:t>
                      </a:r>
                      <a:endParaRPr lang="en-US" sz="28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800" b="1" dirty="0">
                          <a:latin typeface="Calibri" panose="020F0502020204030204" pitchFamily="34" charset="0"/>
                          <a:cs typeface="Calibri" panose="020F0502020204030204" pitchFamily="34" charset="0"/>
                        </a:rPr>
                        <a:t>4</a:t>
                      </a:r>
                      <a:endParaRPr lang="en-US" sz="2800" b="1" dirty="0">
                        <a:latin typeface="Calibri" panose="020F0502020204030204" pitchFamily="34" charset="0"/>
                        <a:cs typeface="Calibri" panose="020F0502020204030204" pitchFamily="34" charset="0"/>
                      </a:endParaRPr>
                    </a:p>
                  </a:txBody>
                  <a:tcPr>
                    <a:cell3D prstMaterial="dkEdge">
                      <a:bevel/>
                      <a:lightRig rig="flood" dir="t"/>
                    </a:cell3D>
                  </a:tcPr>
                </a:tc>
                <a:extLst>
                  <a:ext uri="{0D108BD9-81ED-4DB2-BD59-A6C34878D82A}">
                    <a16:rowId xmlns:a16="http://schemas.microsoft.com/office/drawing/2014/main" val="1109127214"/>
                  </a:ext>
                </a:extLst>
              </a:tr>
              <a:tr h="570210">
                <a:tc>
                  <a:txBody>
                    <a:bodyPr/>
                    <a:lstStyle/>
                    <a:p>
                      <a:pPr algn="ctr" rtl="1"/>
                      <a:r>
                        <a:rPr lang="fa-IR" sz="2800" b="1" dirty="0">
                          <a:latin typeface="Calibri" panose="020F0502020204030204" pitchFamily="34" charset="0"/>
                          <a:cs typeface="Calibri" panose="020F0502020204030204" pitchFamily="34" charset="0"/>
                        </a:rPr>
                        <a:t>10</a:t>
                      </a:r>
                      <a:endParaRPr lang="en-US" sz="28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800" b="1" dirty="0">
                          <a:latin typeface="Calibri" panose="020F0502020204030204" pitchFamily="34" charset="0"/>
                          <a:cs typeface="Calibri" panose="020F0502020204030204" pitchFamily="34" charset="0"/>
                        </a:rPr>
                        <a:t>غیرمتخصص (مبتدی)</a:t>
                      </a:r>
                      <a:endParaRPr lang="en-US" sz="28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800" b="1" dirty="0">
                          <a:latin typeface="Calibri" panose="020F0502020204030204" pitchFamily="34" charset="0"/>
                          <a:cs typeface="Calibri" panose="020F0502020204030204" pitchFamily="34" charset="0"/>
                        </a:rPr>
                        <a:t>5</a:t>
                      </a:r>
                      <a:endParaRPr lang="en-US" sz="2800" b="1" dirty="0">
                        <a:latin typeface="Calibri" panose="020F0502020204030204" pitchFamily="34" charset="0"/>
                        <a:cs typeface="Calibri" panose="020F0502020204030204" pitchFamily="34" charset="0"/>
                      </a:endParaRPr>
                    </a:p>
                  </a:txBody>
                  <a:tcPr>
                    <a:cell3D prstMaterial="dkEdge">
                      <a:bevel/>
                      <a:lightRig rig="flood" dir="t"/>
                    </a:cell3D>
                  </a:tcPr>
                </a:tc>
                <a:extLst>
                  <a:ext uri="{0D108BD9-81ED-4DB2-BD59-A6C34878D82A}">
                    <a16:rowId xmlns:a16="http://schemas.microsoft.com/office/drawing/2014/main" val="683802071"/>
                  </a:ext>
                </a:extLst>
              </a:tr>
            </a:tbl>
          </a:graphicData>
        </a:graphic>
      </p:graphicFrame>
      <p:sp>
        <p:nvSpPr>
          <p:cNvPr id="3" name="TextBox 2"/>
          <p:cNvSpPr txBox="1"/>
          <p:nvPr/>
        </p:nvSpPr>
        <p:spPr>
          <a:xfrm>
            <a:off x="3069772" y="888274"/>
            <a:ext cx="7171508" cy="830997"/>
          </a:xfrm>
          <a:prstGeom prst="rect">
            <a:avLst/>
          </a:prstGeom>
          <a:noFill/>
        </p:spPr>
        <p:txBody>
          <a:bodyPr wrap="square" rtlCol="0">
            <a:spAutoFit/>
          </a:bodyPr>
          <a:lstStyle/>
          <a:p>
            <a:pPr algn="r" rtl="1"/>
            <a:r>
              <a:rPr lang="fa-IR" sz="4800" b="1" dirty="0">
                <a:latin typeface="Calibri" panose="020F0502020204030204" pitchFamily="34" charset="0"/>
                <a:cs typeface="Calibri" panose="020F0502020204030204" pitchFamily="34" charset="0"/>
              </a:rPr>
              <a:t>جدول سطح تخصص و شایستگی</a:t>
            </a:r>
            <a:endParaRPr lang="en-US" sz="48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6326287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836975835"/>
              </p:ext>
            </p:extLst>
          </p:nvPr>
        </p:nvGraphicFramePr>
        <p:xfrm>
          <a:off x="3775167" y="2233418"/>
          <a:ext cx="6779622" cy="3394428"/>
        </p:xfrm>
        <a:graphic>
          <a:graphicData uri="http://schemas.openxmlformats.org/drawingml/2006/table">
            <a:tbl>
              <a:tblPr firstRow="1" bandRow="1">
                <a:tableStyleId>{5C22544A-7EE6-4342-B048-85BDC9FD1C3A}</a:tableStyleId>
              </a:tblPr>
              <a:tblGrid>
                <a:gridCol w="822959">
                  <a:extLst>
                    <a:ext uri="{9D8B030D-6E8A-4147-A177-3AD203B41FA5}">
                      <a16:colId xmlns:a16="http://schemas.microsoft.com/office/drawing/2014/main" val="304797073"/>
                    </a:ext>
                  </a:extLst>
                </a:gridCol>
                <a:gridCol w="1580605">
                  <a:extLst>
                    <a:ext uri="{9D8B030D-6E8A-4147-A177-3AD203B41FA5}">
                      <a16:colId xmlns:a16="http://schemas.microsoft.com/office/drawing/2014/main" val="4121815778"/>
                    </a:ext>
                  </a:extLst>
                </a:gridCol>
                <a:gridCol w="3533821">
                  <a:extLst>
                    <a:ext uri="{9D8B030D-6E8A-4147-A177-3AD203B41FA5}">
                      <a16:colId xmlns:a16="http://schemas.microsoft.com/office/drawing/2014/main" val="2649373112"/>
                    </a:ext>
                  </a:extLst>
                </a:gridCol>
                <a:gridCol w="842237">
                  <a:extLst>
                    <a:ext uri="{9D8B030D-6E8A-4147-A177-3AD203B41FA5}">
                      <a16:colId xmlns:a16="http://schemas.microsoft.com/office/drawing/2014/main" val="986770589"/>
                    </a:ext>
                  </a:extLst>
                </a:gridCol>
              </a:tblGrid>
              <a:tr h="720472">
                <a:tc>
                  <a:txBody>
                    <a:bodyPr/>
                    <a:lstStyle/>
                    <a:p>
                      <a:pPr algn="ctr" rtl="1"/>
                      <a:r>
                        <a:rPr lang="fa-IR" sz="2400" b="1" dirty="0">
                          <a:solidFill>
                            <a:schemeClr val="accent2">
                              <a:lumMod val="50000"/>
                            </a:schemeClr>
                          </a:solidFill>
                          <a:latin typeface="Calibri" panose="020F0502020204030204" pitchFamily="34" charset="0"/>
                          <a:cs typeface="Calibri" panose="020F0502020204030204" pitchFamily="34" charset="0"/>
                        </a:rPr>
                        <a:t>امتیاز</a:t>
                      </a:r>
                      <a:endParaRPr lang="en-US" sz="2400" b="1" dirty="0">
                        <a:solidFill>
                          <a:schemeClr val="accent2">
                            <a:lumMod val="50000"/>
                          </a:schemeClr>
                        </a:solidFill>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400" b="1" dirty="0">
                          <a:solidFill>
                            <a:schemeClr val="accent2">
                              <a:lumMod val="50000"/>
                            </a:schemeClr>
                          </a:solidFill>
                          <a:latin typeface="Calibri" panose="020F0502020204030204" pitchFamily="34" charset="0"/>
                          <a:cs typeface="Calibri" panose="020F0502020204030204" pitchFamily="34" charset="0"/>
                        </a:rPr>
                        <a:t>حداکثر امتیاز</a:t>
                      </a:r>
                      <a:endParaRPr lang="en-US" sz="2400" b="1" dirty="0">
                        <a:solidFill>
                          <a:schemeClr val="accent2">
                            <a:lumMod val="50000"/>
                          </a:schemeClr>
                        </a:solidFill>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400" b="1" dirty="0">
                          <a:solidFill>
                            <a:schemeClr val="accent2">
                              <a:lumMod val="50000"/>
                            </a:schemeClr>
                          </a:solidFill>
                          <a:latin typeface="Calibri" panose="020F0502020204030204" pitchFamily="34" charset="0"/>
                          <a:cs typeface="Calibri" panose="020F0502020204030204" pitchFamily="34" charset="0"/>
                        </a:rPr>
                        <a:t>عنوان</a:t>
                      </a:r>
                      <a:endParaRPr lang="en-US" sz="2400" b="1" dirty="0">
                        <a:solidFill>
                          <a:schemeClr val="accent2">
                            <a:lumMod val="50000"/>
                          </a:schemeClr>
                        </a:solidFill>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400" b="1" dirty="0">
                          <a:solidFill>
                            <a:schemeClr val="accent2">
                              <a:lumMod val="50000"/>
                            </a:schemeClr>
                          </a:solidFill>
                          <a:latin typeface="Calibri" panose="020F0502020204030204" pitchFamily="34" charset="0"/>
                          <a:cs typeface="Calibri" panose="020F0502020204030204" pitchFamily="34" charset="0"/>
                        </a:rPr>
                        <a:t>ردیف</a:t>
                      </a:r>
                      <a:endParaRPr lang="en-US" sz="2400" b="1" dirty="0">
                        <a:solidFill>
                          <a:schemeClr val="accent2">
                            <a:lumMod val="50000"/>
                          </a:schemeClr>
                        </a:solidFill>
                        <a:latin typeface="Calibri" panose="020F0502020204030204" pitchFamily="34" charset="0"/>
                        <a:cs typeface="Calibri" panose="020F0502020204030204" pitchFamily="34" charset="0"/>
                      </a:endParaRPr>
                    </a:p>
                  </a:txBody>
                  <a:tcPr>
                    <a:cell3D prstMaterial="dkEdge">
                      <a:bevel/>
                      <a:lightRig rig="flood" dir="t"/>
                    </a:cell3D>
                  </a:tcPr>
                </a:tc>
                <a:extLst>
                  <a:ext uri="{0D108BD9-81ED-4DB2-BD59-A6C34878D82A}">
                    <a16:rowId xmlns:a16="http://schemas.microsoft.com/office/drawing/2014/main" val="2370234811"/>
                  </a:ext>
                </a:extLst>
              </a:tr>
              <a:tr h="512540">
                <a:tc>
                  <a:txBody>
                    <a:bodyPr/>
                    <a:lstStyle/>
                    <a:p>
                      <a:pPr algn="ctr" rtl="1"/>
                      <a:r>
                        <a:rPr lang="fa-IR" sz="2400" b="1" dirty="0">
                          <a:latin typeface="Calibri" panose="020F0502020204030204" pitchFamily="34" charset="0"/>
                          <a:cs typeface="Calibri" panose="020F0502020204030204" pitchFamily="34" charset="0"/>
                        </a:rPr>
                        <a:t>8</a:t>
                      </a:r>
                      <a:endParaRPr lang="en-US" sz="24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400" b="1" dirty="0">
                          <a:latin typeface="Calibri" panose="020F0502020204030204" pitchFamily="34" charset="0"/>
                          <a:cs typeface="Calibri" panose="020F0502020204030204" pitchFamily="34" charset="0"/>
                        </a:rPr>
                        <a:t>10</a:t>
                      </a:r>
                      <a:endParaRPr lang="en-US" sz="24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400" b="1" dirty="0">
                          <a:latin typeface="Calibri" panose="020F0502020204030204" pitchFamily="34" charset="0"/>
                          <a:cs typeface="Calibri" panose="020F0502020204030204" pitchFamily="34" charset="0"/>
                        </a:rPr>
                        <a:t>برخورداری از دانش روز</a:t>
                      </a:r>
                      <a:endParaRPr lang="en-US" sz="24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400" b="1" dirty="0">
                          <a:latin typeface="Calibri" panose="020F0502020204030204" pitchFamily="34" charset="0"/>
                          <a:cs typeface="Calibri" panose="020F0502020204030204" pitchFamily="34" charset="0"/>
                        </a:rPr>
                        <a:t>1</a:t>
                      </a:r>
                      <a:endParaRPr lang="en-US" sz="2400" b="1" dirty="0">
                        <a:latin typeface="Calibri" panose="020F0502020204030204" pitchFamily="34" charset="0"/>
                        <a:cs typeface="Calibri" panose="020F0502020204030204" pitchFamily="34" charset="0"/>
                      </a:endParaRPr>
                    </a:p>
                  </a:txBody>
                  <a:tcPr>
                    <a:cell3D prstMaterial="dkEdge">
                      <a:bevel/>
                      <a:lightRig rig="flood" dir="t"/>
                    </a:cell3D>
                  </a:tcPr>
                </a:tc>
                <a:extLst>
                  <a:ext uri="{0D108BD9-81ED-4DB2-BD59-A6C34878D82A}">
                    <a16:rowId xmlns:a16="http://schemas.microsoft.com/office/drawing/2014/main" val="2896882916"/>
                  </a:ext>
                </a:extLst>
              </a:tr>
              <a:tr h="720472">
                <a:tc>
                  <a:txBody>
                    <a:bodyPr/>
                    <a:lstStyle/>
                    <a:p>
                      <a:pPr algn="ctr" rtl="1"/>
                      <a:r>
                        <a:rPr lang="fa-IR" sz="2400" b="1" dirty="0">
                          <a:latin typeface="Calibri" panose="020F0502020204030204" pitchFamily="34" charset="0"/>
                          <a:cs typeface="Calibri" panose="020F0502020204030204" pitchFamily="34" charset="0"/>
                        </a:rPr>
                        <a:t>10</a:t>
                      </a:r>
                      <a:endParaRPr lang="en-US" sz="24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400" b="1" dirty="0">
                          <a:latin typeface="Calibri" panose="020F0502020204030204" pitchFamily="34" charset="0"/>
                          <a:cs typeface="Calibri" panose="020F0502020204030204" pitchFamily="34" charset="0"/>
                        </a:rPr>
                        <a:t>14</a:t>
                      </a:r>
                      <a:endParaRPr lang="en-US" sz="24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400" b="1" dirty="0">
                          <a:latin typeface="Calibri" panose="020F0502020204030204" pitchFamily="34" charset="0"/>
                          <a:cs typeface="Calibri" panose="020F0502020204030204" pitchFamily="34" charset="0"/>
                        </a:rPr>
                        <a:t>تسلط و استفاده از دانش خود</a:t>
                      </a:r>
                      <a:endParaRPr lang="en-US" sz="24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400" b="1" dirty="0">
                          <a:latin typeface="Calibri" panose="020F0502020204030204" pitchFamily="34" charset="0"/>
                          <a:cs typeface="Calibri" panose="020F0502020204030204" pitchFamily="34" charset="0"/>
                        </a:rPr>
                        <a:t>2</a:t>
                      </a:r>
                      <a:endParaRPr lang="en-US" sz="2400" b="1" dirty="0">
                        <a:latin typeface="Calibri" panose="020F0502020204030204" pitchFamily="34" charset="0"/>
                        <a:cs typeface="Calibri" panose="020F0502020204030204" pitchFamily="34" charset="0"/>
                      </a:endParaRPr>
                    </a:p>
                  </a:txBody>
                  <a:tcPr>
                    <a:cell3D prstMaterial="dkEdge">
                      <a:bevel/>
                      <a:lightRig rig="flood" dir="t"/>
                    </a:cell3D>
                  </a:tcPr>
                </a:tc>
                <a:extLst>
                  <a:ext uri="{0D108BD9-81ED-4DB2-BD59-A6C34878D82A}">
                    <a16:rowId xmlns:a16="http://schemas.microsoft.com/office/drawing/2014/main" val="1047874541"/>
                  </a:ext>
                </a:extLst>
              </a:tr>
              <a:tr h="720472">
                <a:tc>
                  <a:txBody>
                    <a:bodyPr/>
                    <a:lstStyle/>
                    <a:p>
                      <a:pPr algn="ctr" rtl="1"/>
                      <a:r>
                        <a:rPr lang="fa-IR" sz="2400" b="1" dirty="0">
                          <a:latin typeface="Calibri" panose="020F0502020204030204" pitchFamily="34" charset="0"/>
                          <a:cs typeface="Calibri" panose="020F0502020204030204" pitchFamily="34" charset="0"/>
                        </a:rPr>
                        <a:t>5</a:t>
                      </a:r>
                      <a:endParaRPr lang="en-US" sz="24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400" b="1" dirty="0">
                          <a:latin typeface="Calibri" panose="020F0502020204030204" pitchFamily="34" charset="0"/>
                          <a:cs typeface="Calibri" panose="020F0502020204030204" pitchFamily="34" charset="0"/>
                        </a:rPr>
                        <a:t>8</a:t>
                      </a:r>
                      <a:endParaRPr lang="en-US" sz="24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400" b="1" dirty="0">
                          <a:latin typeface="Calibri" panose="020F0502020204030204" pitchFamily="34" charset="0"/>
                          <a:cs typeface="Calibri" panose="020F0502020204030204" pitchFamily="34" charset="0"/>
                        </a:rPr>
                        <a:t>مهارت انجام وظایف محوله</a:t>
                      </a:r>
                      <a:endParaRPr lang="en-US" sz="24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400" b="1" dirty="0">
                          <a:latin typeface="Calibri" panose="020F0502020204030204" pitchFamily="34" charset="0"/>
                          <a:cs typeface="Calibri" panose="020F0502020204030204" pitchFamily="34" charset="0"/>
                        </a:rPr>
                        <a:t>3</a:t>
                      </a:r>
                      <a:endParaRPr lang="en-US" sz="2400" b="1" dirty="0">
                        <a:latin typeface="Calibri" panose="020F0502020204030204" pitchFamily="34" charset="0"/>
                        <a:cs typeface="Calibri" panose="020F0502020204030204" pitchFamily="34" charset="0"/>
                      </a:endParaRPr>
                    </a:p>
                  </a:txBody>
                  <a:tcPr>
                    <a:cell3D prstMaterial="dkEdge">
                      <a:bevel/>
                      <a:lightRig rig="flood" dir="t"/>
                    </a:cell3D>
                  </a:tcPr>
                </a:tc>
                <a:extLst>
                  <a:ext uri="{0D108BD9-81ED-4DB2-BD59-A6C34878D82A}">
                    <a16:rowId xmlns:a16="http://schemas.microsoft.com/office/drawing/2014/main" val="1862441278"/>
                  </a:ext>
                </a:extLst>
              </a:tr>
              <a:tr h="720472">
                <a:tc>
                  <a:txBody>
                    <a:bodyPr/>
                    <a:lstStyle/>
                    <a:p>
                      <a:pPr algn="ctr" rtl="1"/>
                      <a:r>
                        <a:rPr lang="fa-IR" sz="2400" b="1" dirty="0">
                          <a:latin typeface="Calibri" panose="020F0502020204030204" pitchFamily="34" charset="0"/>
                          <a:cs typeface="Calibri" panose="020F0502020204030204" pitchFamily="34" charset="0"/>
                        </a:rPr>
                        <a:t>9</a:t>
                      </a:r>
                      <a:endParaRPr lang="en-US" sz="24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400" b="1" dirty="0">
                          <a:latin typeface="Calibri" panose="020F0502020204030204" pitchFamily="34" charset="0"/>
                          <a:cs typeface="Calibri" panose="020F0502020204030204" pitchFamily="34" charset="0"/>
                        </a:rPr>
                        <a:t>12</a:t>
                      </a:r>
                      <a:endParaRPr lang="en-US" sz="24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400" b="1" dirty="0">
                          <a:latin typeface="Calibri" panose="020F0502020204030204" pitchFamily="34" charset="0"/>
                          <a:cs typeface="Calibri" panose="020F0502020204030204" pitchFamily="34" charset="0"/>
                        </a:rPr>
                        <a:t>داشتن اطلاعات مرتبط شغلی</a:t>
                      </a:r>
                      <a:endParaRPr lang="en-US" sz="24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400" b="1" dirty="0">
                          <a:latin typeface="Calibri" panose="020F0502020204030204" pitchFamily="34" charset="0"/>
                          <a:cs typeface="Calibri" panose="020F0502020204030204" pitchFamily="34" charset="0"/>
                        </a:rPr>
                        <a:t>4</a:t>
                      </a:r>
                      <a:endParaRPr lang="en-US" sz="2400" b="1" dirty="0">
                        <a:latin typeface="Calibri" panose="020F0502020204030204" pitchFamily="34" charset="0"/>
                        <a:cs typeface="Calibri" panose="020F0502020204030204" pitchFamily="34" charset="0"/>
                      </a:endParaRPr>
                    </a:p>
                  </a:txBody>
                  <a:tcPr>
                    <a:cell3D prstMaterial="dkEdge">
                      <a:bevel/>
                      <a:lightRig rig="flood" dir="t"/>
                    </a:cell3D>
                  </a:tcPr>
                </a:tc>
                <a:extLst>
                  <a:ext uri="{0D108BD9-81ED-4DB2-BD59-A6C34878D82A}">
                    <a16:rowId xmlns:a16="http://schemas.microsoft.com/office/drawing/2014/main" val="775360377"/>
                  </a:ext>
                </a:extLst>
              </a:tr>
            </a:tbl>
          </a:graphicData>
        </a:graphic>
      </p:graphicFrame>
      <p:sp>
        <p:nvSpPr>
          <p:cNvPr id="3" name="TextBox 2"/>
          <p:cNvSpPr txBox="1"/>
          <p:nvPr/>
        </p:nvSpPr>
        <p:spPr>
          <a:xfrm>
            <a:off x="117565" y="2037806"/>
            <a:ext cx="3200400" cy="3785652"/>
          </a:xfrm>
          <a:prstGeom prst="rect">
            <a:avLst/>
          </a:prstGeom>
          <a:noFill/>
        </p:spPr>
        <p:txBody>
          <a:bodyPr wrap="square" rtlCol="0">
            <a:spAutoFit/>
          </a:bodyPr>
          <a:lstStyle/>
          <a:p>
            <a:pPr algn="r" rtl="1">
              <a:lnSpc>
                <a:spcPct val="200000"/>
              </a:lnSpc>
            </a:pPr>
            <a:r>
              <a:rPr lang="fa-IR" sz="2400" b="1" dirty="0">
                <a:solidFill>
                  <a:schemeClr val="accent1"/>
                </a:solidFill>
                <a:latin typeface="Calibri" panose="020F0502020204030204" pitchFamily="34" charset="0"/>
                <a:cs typeface="Calibri" panose="020F0502020204030204" pitchFamily="34" charset="0"/>
              </a:rPr>
              <a:t>85 تا 100 = خبره</a:t>
            </a:r>
          </a:p>
          <a:p>
            <a:pPr algn="r" rtl="1">
              <a:lnSpc>
                <a:spcPct val="200000"/>
              </a:lnSpc>
            </a:pPr>
            <a:r>
              <a:rPr lang="fa-IR" sz="2400" b="1" dirty="0">
                <a:solidFill>
                  <a:schemeClr val="accent1"/>
                </a:solidFill>
                <a:latin typeface="Calibri" panose="020F0502020204030204" pitchFamily="34" charset="0"/>
                <a:cs typeface="Calibri" panose="020F0502020204030204" pitchFamily="34" charset="0"/>
              </a:rPr>
              <a:t>70 تا 85 = حرفه ای</a:t>
            </a:r>
          </a:p>
          <a:p>
            <a:pPr algn="r" rtl="1">
              <a:lnSpc>
                <a:spcPct val="200000"/>
              </a:lnSpc>
            </a:pPr>
            <a:r>
              <a:rPr lang="fa-IR" sz="2400" b="1" dirty="0">
                <a:solidFill>
                  <a:schemeClr val="accent1"/>
                </a:solidFill>
                <a:latin typeface="Calibri" panose="020F0502020204030204" pitchFamily="34" charset="0"/>
                <a:cs typeface="Calibri" panose="020F0502020204030204" pitchFamily="34" charset="0"/>
              </a:rPr>
              <a:t>55 تا 70 = متخصص</a:t>
            </a:r>
          </a:p>
          <a:p>
            <a:pPr algn="r" rtl="1">
              <a:lnSpc>
                <a:spcPct val="200000"/>
              </a:lnSpc>
            </a:pPr>
            <a:r>
              <a:rPr lang="fa-IR" sz="2400" b="1" dirty="0">
                <a:solidFill>
                  <a:schemeClr val="accent1"/>
                </a:solidFill>
                <a:latin typeface="Calibri" panose="020F0502020204030204" pitchFamily="34" charset="0"/>
                <a:cs typeface="Calibri" panose="020F0502020204030204" pitchFamily="34" charset="0"/>
              </a:rPr>
              <a:t>40 تا 55 = نسبتا متخصص</a:t>
            </a:r>
          </a:p>
          <a:p>
            <a:pPr algn="r" rtl="1">
              <a:lnSpc>
                <a:spcPct val="200000"/>
              </a:lnSpc>
            </a:pPr>
            <a:r>
              <a:rPr lang="fa-IR" sz="2400" b="1" dirty="0">
                <a:solidFill>
                  <a:schemeClr val="accent1"/>
                </a:solidFill>
                <a:latin typeface="Calibri" panose="020F0502020204030204" pitchFamily="34" charset="0"/>
                <a:cs typeface="Calibri" panose="020F0502020204030204" pitchFamily="34" charset="0"/>
              </a:rPr>
              <a:t>کمتر از 40 = غیرمتخصص</a:t>
            </a:r>
            <a:endParaRPr lang="en-US" sz="2400" b="1" dirty="0">
              <a:solidFill>
                <a:schemeClr val="accent1"/>
              </a:solidFill>
              <a:latin typeface="Calibri" panose="020F0502020204030204" pitchFamily="34" charset="0"/>
              <a:cs typeface="Calibri" panose="020F0502020204030204" pitchFamily="34" charset="0"/>
            </a:endParaRPr>
          </a:p>
        </p:txBody>
      </p:sp>
      <p:sp>
        <p:nvSpPr>
          <p:cNvPr id="4" name="TextBox 3"/>
          <p:cNvSpPr txBox="1"/>
          <p:nvPr/>
        </p:nvSpPr>
        <p:spPr>
          <a:xfrm>
            <a:off x="1717765" y="744583"/>
            <a:ext cx="8608423" cy="769441"/>
          </a:xfrm>
          <a:prstGeom prst="rect">
            <a:avLst/>
          </a:prstGeom>
          <a:noFill/>
        </p:spPr>
        <p:txBody>
          <a:bodyPr wrap="square" rtlCol="0">
            <a:spAutoFit/>
          </a:bodyPr>
          <a:lstStyle/>
          <a:p>
            <a:pPr algn="r" rtl="1"/>
            <a:r>
              <a:rPr lang="fa-IR" sz="4400" b="1" dirty="0">
                <a:latin typeface="Calibri" panose="020F0502020204030204" pitchFamily="34" charset="0"/>
                <a:cs typeface="Calibri" panose="020F0502020204030204" pitchFamily="34" charset="0"/>
              </a:rPr>
              <a:t>جدول سنجش سطح تخصص و شایستگی</a:t>
            </a:r>
            <a:endParaRPr lang="en-US" sz="44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3814818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723527215"/>
              </p:ext>
            </p:extLst>
          </p:nvPr>
        </p:nvGraphicFramePr>
        <p:xfrm>
          <a:off x="1528354" y="2090056"/>
          <a:ext cx="8884218" cy="3699925"/>
        </p:xfrm>
        <a:graphic>
          <a:graphicData uri="http://schemas.openxmlformats.org/drawingml/2006/table">
            <a:tbl>
              <a:tblPr firstRow="1" bandRow="1">
                <a:tableStyleId>{5C22544A-7EE6-4342-B048-85BDC9FD1C3A}</a:tableStyleId>
              </a:tblPr>
              <a:tblGrid>
                <a:gridCol w="806758">
                  <a:extLst>
                    <a:ext uri="{9D8B030D-6E8A-4147-A177-3AD203B41FA5}">
                      <a16:colId xmlns:a16="http://schemas.microsoft.com/office/drawing/2014/main" val="3382519966"/>
                    </a:ext>
                  </a:extLst>
                </a:gridCol>
                <a:gridCol w="806758">
                  <a:extLst>
                    <a:ext uri="{9D8B030D-6E8A-4147-A177-3AD203B41FA5}">
                      <a16:colId xmlns:a16="http://schemas.microsoft.com/office/drawing/2014/main" val="1035468671"/>
                    </a:ext>
                  </a:extLst>
                </a:gridCol>
                <a:gridCol w="478017">
                  <a:extLst>
                    <a:ext uri="{9D8B030D-6E8A-4147-A177-3AD203B41FA5}">
                      <a16:colId xmlns:a16="http://schemas.microsoft.com/office/drawing/2014/main" val="1730867712"/>
                    </a:ext>
                  </a:extLst>
                </a:gridCol>
                <a:gridCol w="735927">
                  <a:extLst>
                    <a:ext uri="{9D8B030D-6E8A-4147-A177-3AD203B41FA5}">
                      <a16:colId xmlns:a16="http://schemas.microsoft.com/office/drawing/2014/main" val="2820626536"/>
                    </a:ext>
                  </a:extLst>
                </a:gridCol>
                <a:gridCol w="661320">
                  <a:extLst>
                    <a:ext uri="{9D8B030D-6E8A-4147-A177-3AD203B41FA5}">
                      <a16:colId xmlns:a16="http://schemas.microsoft.com/office/drawing/2014/main" val="904173581"/>
                    </a:ext>
                  </a:extLst>
                </a:gridCol>
                <a:gridCol w="624580">
                  <a:extLst>
                    <a:ext uri="{9D8B030D-6E8A-4147-A177-3AD203B41FA5}">
                      <a16:colId xmlns:a16="http://schemas.microsoft.com/office/drawing/2014/main" val="1137146094"/>
                    </a:ext>
                  </a:extLst>
                </a:gridCol>
                <a:gridCol w="722553">
                  <a:extLst>
                    <a:ext uri="{9D8B030D-6E8A-4147-A177-3AD203B41FA5}">
                      <a16:colId xmlns:a16="http://schemas.microsoft.com/office/drawing/2014/main" val="2509587143"/>
                    </a:ext>
                  </a:extLst>
                </a:gridCol>
                <a:gridCol w="759294">
                  <a:extLst>
                    <a:ext uri="{9D8B030D-6E8A-4147-A177-3AD203B41FA5}">
                      <a16:colId xmlns:a16="http://schemas.microsoft.com/office/drawing/2014/main" val="3170293542"/>
                    </a:ext>
                  </a:extLst>
                </a:gridCol>
                <a:gridCol w="624580">
                  <a:extLst>
                    <a:ext uri="{9D8B030D-6E8A-4147-A177-3AD203B41FA5}">
                      <a16:colId xmlns:a16="http://schemas.microsoft.com/office/drawing/2014/main" val="1684656479"/>
                    </a:ext>
                  </a:extLst>
                </a:gridCol>
                <a:gridCol w="673567">
                  <a:extLst>
                    <a:ext uri="{9D8B030D-6E8A-4147-A177-3AD203B41FA5}">
                      <a16:colId xmlns:a16="http://schemas.microsoft.com/office/drawing/2014/main" val="2844731151"/>
                    </a:ext>
                  </a:extLst>
                </a:gridCol>
                <a:gridCol w="1350201">
                  <a:extLst>
                    <a:ext uri="{9D8B030D-6E8A-4147-A177-3AD203B41FA5}">
                      <a16:colId xmlns:a16="http://schemas.microsoft.com/office/drawing/2014/main" val="2522703481"/>
                    </a:ext>
                  </a:extLst>
                </a:gridCol>
                <a:gridCol w="640663">
                  <a:extLst>
                    <a:ext uri="{9D8B030D-6E8A-4147-A177-3AD203B41FA5}">
                      <a16:colId xmlns:a16="http://schemas.microsoft.com/office/drawing/2014/main" val="330905570"/>
                    </a:ext>
                  </a:extLst>
                </a:gridCol>
              </a:tblGrid>
              <a:tr h="640617">
                <a:tc rowSpan="2">
                  <a:txBody>
                    <a:bodyPr/>
                    <a:lstStyle/>
                    <a:p>
                      <a:pPr algn="ctr" rtl="1"/>
                      <a:r>
                        <a:rPr lang="fa-IR" sz="2000" b="1" dirty="0">
                          <a:solidFill>
                            <a:schemeClr val="accent2">
                              <a:lumMod val="50000"/>
                            </a:schemeClr>
                          </a:solidFill>
                          <a:latin typeface="Calibri" panose="020F0502020204030204" pitchFamily="34" charset="0"/>
                          <a:cs typeface="Calibri" panose="020F0502020204030204" pitchFamily="34" charset="0"/>
                        </a:rPr>
                        <a:t>امتیاز</a:t>
                      </a:r>
                      <a:endParaRPr lang="en-US" sz="2000" b="1" dirty="0">
                        <a:solidFill>
                          <a:schemeClr val="accent2">
                            <a:lumMod val="50000"/>
                          </a:schemeClr>
                        </a:solidFill>
                        <a:latin typeface="Calibri" panose="020F0502020204030204" pitchFamily="34" charset="0"/>
                        <a:cs typeface="Calibri" panose="020F0502020204030204" pitchFamily="34" charset="0"/>
                      </a:endParaRPr>
                    </a:p>
                  </a:txBody>
                  <a:tcPr vert="vert">
                    <a:cell3D prstMaterial="dkEdge">
                      <a:bevel/>
                      <a:lightRig rig="flood" dir="t"/>
                    </a:cell3D>
                    <a:solidFill>
                      <a:schemeClr val="accent1"/>
                    </a:solidFill>
                  </a:tcPr>
                </a:tc>
                <a:tc gridSpan="3">
                  <a:txBody>
                    <a:bodyPr/>
                    <a:lstStyle/>
                    <a:p>
                      <a:pPr algn="ctr" rtl="1"/>
                      <a:r>
                        <a:rPr lang="fa-IR" sz="2000" b="1" dirty="0">
                          <a:solidFill>
                            <a:schemeClr val="accent2">
                              <a:lumMod val="50000"/>
                            </a:schemeClr>
                          </a:solidFill>
                          <a:latin typeface="Calibri" panose="020F0502020204030204" pitchFamily="34" charset="0"/>
                          <a:cs typeface="Calibri" panose="020F0502020204030204" pitchFamily="34" charset="0"/>
                        </a:rPr>
                        <a:t>مخاطرات یا فیزیکی بودن</a:t>
                      </a:r>
                      <a:endParaRPr lang="en-US" sz="2000" b="1" dirty="0">
                        <a:solidFill>
                          <a:schemeClr val="accent2">
                            <a:lumMod val="50000"/>
                          </a:schemeClr>
                        </a:solidFill>
                        <a:latin typeface="Calibri" panose="020F0502020204030204" pitchFamily="34" charset="0"/>
                        <a:cs typeface="Calibri" panose="020F0502020204030204" pitchFamily="34" charset="0"/>
                      </a:endParaRPr>
                    </a:p>
                  </a:txBody>
                  <a:tcPr>
                    <a:cell3D prstMaterial="dkEdge">
                      <a:bevel/>
                      <a:lightRig rig="flood" dir="t"/>
                    </a:cell3D>
                    <a:solidFill>
                      <a:schemeClr val="accent1"/>
                    </a:solidFill>
                  </a:tcPr>
                </a:tc>
                <a:tc hMerge="1">
                  <a:txBody>
                    <a:bodyPr/>
                    <a:lstStyle/>
                    <a:p>
                      <a:endParaRPr lang="en-US"/>
                    </a:p>
                  </a:txBody>
                  <a:tcPr/>
                </a:tc>
                <a:tc hMerge="1">
                  <a:txBody>
                    <a:bodyPr/>
                    <a:lstStyle/>
                    <a:p>
                      <a:endParaRPr lang="en-US" dirty="0"/>
                    </a:p>
                  </a:txBody>
                  <a:tcPr/>
                </a:tc>
                <a:tc gridSpan="3">
                  <a:txBody>
                    <a:bodyPr/>
                    <a:lstStyle/>
                    <a:p>
                      <a:pPr algn="ctr" rtl="1"/>
                      <a:r>
                        <a:rPr lang="fa-IR" sz="2000" b="1" dirty="0">
                          <a:solidFill>
                            <a:schemeClr val="accent2">
                              <a:lumMod val="50000"/>
                            </a:schemeClr>
                          </a:solidFill>
                          <a:latin typeface="Calibri" panose="020F0502020204030204" pitchFamily="34" charset="0"/>
                          <a:cs typeface="Calibri" panose="020F0502020204030204" pitchFamily="34" charset="0"/>
                        </a:rPr>
                        <a:t>مسئولیت های شغلی</a:t>
                      </a:r>
                      <a:endParaRPr lang="en-US" sz="2000" b="1" dirty="0">
                        <a:solidFill>
                          <a:schemeClr val="accent2">
                            <a:lumMod val="50000"/>
                          </a:schemeClr>
                        </a:solidFill>
                        <a:latin typeface="Calibri" panose="020F0502020204030204" pitchFamily="34" charset="0"/>
                        <a:cs typeface="Calibri" panose="020F0502020204030204" pitchFamily="34" charset="0"/>
                      </a:endParaRPr>
                    </a:p>
                  </a:txBody>
                  <a:tcPr>
                    <a:cell3D prstMaterial="dkEdge">
                      <a:bevel/>
                      <a:lightRig rig="flood" dir="t"/>
                    </a:cell3D>
                    <a:solidFill>
                      <a:schemeClr val="accent1"/>
                    </a:solidFill>
                  </a:tcPr>
                </a:tc>
                <a:tc hMerge="1">
                  <a:txBody>
                    <a:bodyPr/>
                    <a:lstStyle/>
                    <a:p>
                      <a:endParaRPr lang="en-US"/>
                    </a:p>
                  </a:txBody>
                  <a:tcPr/>
                </a:tc>
                <a:tc hMerge="1">
                  <a:txBody>
                    <a:bodyPr/>
                    <a:lstStyle/>
                    <a:p>
                      <a:endParaRPr lang="en-US" dirty="0"/>
                    </a:p>
                  </a:txBody>
                  <a:tcPr/>
                </a:tc>
                <a:tc gridSpan="3">
                  <a:txBody>
                    <a:bodyPr/>
                    <a:lstStyle/>
                    <a:p>
                      <a:pPr algn="ctr" rtl="1"/>
                      <a:r>
                        <a:rPr lang="fa-IR" sz="2000" b="1" dirty="0">
                          <a:solidFill>
                            <a:schemeClr val="accent2">
                              <a:lumMod val="50000"/>
                            </a:schemeClr>
                          </a:solidFill>
                          <a:latin typeface="Calibri" panose="020F0502020204030204" pitchFamily="34" charset="0"/>
                          <a:cs typeface="Calibri" panose="020F0502020204030204" pitchFamily="34" charset="0"/>
                        </a:rPr>
                        <a:t>دانشی یا تخصصی بودن</a:t>
                      </a:r>
                      <a:endParaRPr lang="en-US" sz="2000" b="1" dirty="0">
                        <a:solidFill>
                          <a:schemeClr val="accent2">
                            <a:lumMod val="50000"/>
                          </a:schemeClr>
                        </a:solidFill>
                        <a:latin typeface="Calibri" panose="020F0502020204030204" pitchFamily="34" charset="0"/>
                        <a:cs typeface="Calibri" panose="020F0502020204030204" pitchFamily="34" charset="0"/>
                      </a:endParaRPr>
                    </a:p>
                  </a:txBody>
                  <a:tcPr>
                    <a:cell3D prstMaterial="dkEdge">
                      <a:bevel/>
                      <a:lightRig rig="flood" dir="t"/>
                    </a:cell3D>
                    <a:solidFill>
                      <a:schemeClr val="accent1"/>
                    </a:solidFill>
                  </a:tcPr>
                </a:tc>
                <a:tc hMerge="1">
                  <a:txBody>
                    <a:bodyPr/>
                    <a:lstStyle/>
                    <a:p>
                      <a:endParaRPr lang="en-US" dirty="0"/>
                    </a:p>
                  </a:txBody>
                  <a:tcPr/>
                </a:tc>
                <a:tc hMerge="1">
                  <a:txBody>
                    <a:bodyPr/>
                    <a:lstStyle/>
                    <a:p>
                      <a:endParaRPr lang="en-US" dirty="0"/>
                    </a:p>
                  </a:txBody>
                  <a:tcPr/>
                </a:tc>
                <a:tc rowSpan="2">
                  <a:txBody>
                    <a:bodyPr/>
                    <a:lstStyle/>
                    <a:p>
                      <a:pPr algn="ctr" rtl="1"/>
                      <a:r>
                        <a:rPr lang="fa-IR" sz="2000" b="1" dirty="0">
                          <a:solidFill>
                            <a:schemeClr val="accent2">
                              <a:lumMod val="50000"/>
                            </a:schemeClr>
                          </a:solidFill>
                          <a:latin typeface="Calibri" panose="020F0502020204030204" pitchFamily="34" charset="0"/>
                          <a:cs typeface="Calibri" panose="020F0502020204030204" pitchFamily="34" charset="0"/>
                        </a:rPr>
                        <a:t>عنوان پست</a:t>
                      </a:r>
                      <a:endParaRPr lang="en-US" sz="2000" b="1" dirty="0">
                        <a:solidFill>
                          <a:schemeClr val="accent2">
                            <a:lumMod val="50000"/>
                          </a:schemeClr>
                        </a:solidFill>
                        <a:latin typeface="Calibri" panose="020F0502020204030204" pitchFamily="34" charset="0"/>
                        <a:cs typeface="Calibri" panose="020F0502020204030204" pitchFamily="34" charset="0"/>
                      </a:endParaRPr>
                    </a:p>
                  </a:txBody>
                  <a:tcPr>
                    <a:cell3D prstMaterial="dkEdge">
                      <a:bevel/>
                      <a:lightRig rig="flood" dir="t"/>
                    </a:cell3D>
                  </a:tcPr>
                </a:tc>
                <a:tc rowSpan="2">
                  <a:txBody>
                    <a:bodyPr/>
                    <a:lstStyle/>
                    <a:p>
                      <a:pPr algn="ctr" rtl="1"/>
                      <a:r>
                        <a:rPr lang="fa-IR" sz="2000" b="1" dirty="0">
                          <a:solidFill>
                            <a:schemeClr val="accent2">
                              <a:lumMod val="50000"/>
                            </a:schemeClr>
                          </a:solidFill>
                          <a:latin typeface="Calibri" panose="020F0502020204030204" pitchFamily="34" charset="0"/>
                          <a:cs typeface="Calibri" panose="020F0502020204030204" pitchFamily="34" charset="0"/>
                        </a:rPr>
                        <a:t>ردیف</a:t>
                      </a:r>
                      <a:endParaRPr lang="en-US" sz="2000" b="1" dirty="0">
                        <a:solidFill>
                          <a:schemeClr val="accent2">
                            <a:lumMod val="50000"/>
                          </a:schemeClr>
                        </a:solidFill>
                        <a:latin typeface="Calibri" panose="020F0502020204030204" pitchFamily="34" charset="0"/>
                        <a:cs typeface="Calibri" panose="020F0502020204030204" pitchFamily="34" charset="0"/>
                      </a:endParaRPr>
                    </a:p>
                  </a:txBody>
                  <a:tcPr vert="vert">
                    <a:cell3D prstMaterial="dkEdge">
                      <a:bevel/>
                      <a:lightRig rig="flood" dir="t"/>
                    </a:cell3D>
                  </a:tcPr>
                </a:tc>
                <a:extLst>
                  <a:ext uri="{0D108BD9-81ED-4DB2-BD59-A6C34878D82A}">
                    <a16:rowId xmlns:a16="http://schemas.microsoft.com/office/drawing/2014/main" val="3492934499"/>
                  </a:ext>
                </a:extLst>
              </a:tr>
              <a:tr h="362088">
                <a:tc vMerge="1">
                  <a:txBody>
                    <a:bodyPr/>
                    <a:lstStyle/>
                    <a:p>
                      <a:pPr algn="ctr" rtl="1"/>
                      <a:endParaRPr lang="en-US" sz="2000" b="1" dirty="0">
                        <a:latin typeface="Calibri" panose="020F0502020204030204" pitchFamily="34" charset="0"/>
                        <a:cs typeface="Calibri" panose="020F0502020204030204" pitchFamily="34" charset="0"/>
                      </a:endParaRPr>
                    </a:p>
                  </a:txBody>
                  <a:tcPr>
                    <a:cell3D prstMaterial="dkEdge">
                      <a:bevel/>
                      <a:lightRig rig="flood" dir="t"/>
                    </a:cell3D>
                    <a:solidFill>
                      <a:schemeClr val="accent1"/>
                    </a:solidFill>
                  </a:tcPr>
                </a:tc>
                <a:tc>
                  <a:txBody>
                    <a:bodyPr/>
                    <a:lstStyle/>
                    <a:p>
                      <a:pPr algn="ctr" rtl="1"/>
                      <a:r>
                        <a:rPr lang="en-US" sz="2000" b="1" dirty="0">
                          <a:latin typeface="Calibri" panose="020F0502020204030204" pitchFamily="34" charset="0"/>
                          <a:cs typeface="Calibri" panose="020F0502020204030204" pitchFamily="34" charset="0"/>
                        </a:rPr>
                        <a:t>S*W</a:t>
                      </a:r>
                    </a:p>
                  </a:txBody>
                  <a:tcPr>
                    <a:cell3D prstMaterial="dkEdge">
                      <a:bevel/>
                      <a:lightRig rig="flood" dir="t"/>
                    </a:cell3D>
                    <a:solidFill>
                      <a:schemeClr val="accent1"/>
                    </a:solidFill>
                  </a:tcPr>
                </a:tc>
                <a:tc>
                  <a:txBody>
                    <a:bodyPr/>
                    <a:lstStyle/>
                    <a:p>
                      <a:pPr algn="ctr" rtl="1"/>
                      <a:r>
                        <a:rPr lang="en-US" sz="2000" b="1" dirty="0">
                          <a:latin typeface="Calibri" panose="020F0502020204030204" pitchFamily="34" charset="0"/>
                          <a:cs typeface="Calibri" panose="020F0502020204030204" pitchFamily="34" charset="0"/>
                        </a:rPr>
                        <a:t>S</a:t>
                      </a:r>
                    </a:p>
                  </a:txBody>
                  <a:tcPr>
                    <a:cell3D prstMaterial="dkEdge">
                      <a:bevel/>
                      <a:lightRig rig="flood" dir="t"/>
                    </a:cell3D>
                    <a:solidFill>
                      <a:schemeClr val="accent1"/>
                    </a:solidFill>
                  </a:tcPr>
                </a:tc>
                <a:tc>
                  <a:txBody>
                    <a:bodyPr/>
                    <a:lstStyle/>
                    <a:p>
                      <a:pPr algn="ctr" rtl="1"/>
                      <a:r>
                        <a:rPr lang="en-US" sz="2000" b="1" dirty="0">
                          <a:latin typeface="Calibri" panose="020F0502020204030204" pitchFamily="34" charset="0"/>
                          <a:cs typeface="Calibri" panose="020F0502020204030204" pitchFamily="34" charset="0"/>
                        </a:rPr>
                        <a:t>W</a:t>
                      </a:r>
                    </a:p>
                  </a:txBody>
                  <a:tcPr>
                    <a:cell3D prstMaterial="dkEdge">
                      <a:bevel/>
                      <a:lightRig rig="flood" dir="t"/>
                    </a:cell3D>
                    <a:solidFill>
                      <a:schemeClr val="accent1"/>
                    </a:solidFill>
                  </a:tcPr>
                </a:tc>
                <a:tc>
                  <a:txBody>
                    <a:bodyPr/>
                    <a:lstStyle/>
                    <a:p>
                      <a:pPr algn="ctr" rtl="1"/>
                      <a:r>
                        <a:rPr lang="en-US" sz="2000" b="1" dirty="0">
                          <a:latin typeface="Calibri" panose="020F0502020204030204" pitchFamily="34" charset="0"/>
                          <a:cs typeface="Calibri" panose="020F0502020204030204" pitchFamily="34" charset="0"/>
                        </a:rPr>
                        <a:t>S*W</a:t>
                      </a:r>
                    </a:p>
                  </a:txBody>
                  <a:tcPr>
                    <a:cell3D prstMaterial="dkEdge">
                      <a:bevel/>
                      <a:lightRig rig="flood" dir="t"/>
                    </a:cell3D>
                    <a:solidFill>
                      <a:schemeClr val="accent1"/>
                    </a:solidFill>
                  </a:tcPr>
                </a:tc>
                <a:tc>
                  <a:txBody>
                    <a:bodyPr/>
                    <a:lstStyle/>
                    <a:p>
                      <a:pPr algn="ctr" rtl="1"/>
                      <a:r>
                        <a:rPr lang="en-US" sz="2000" b="1" dirty="0">
                          <a:latin typeface="Calibri" panose="020F0502020204030204" pitchFamily="34" charset="0"/>
                          <a:cs typeface="Calibri" panose="020F0502020204030204" pitchFamily="34" charset="0"/>
                        </a:rPr>
                        <a:t>S</a:t>
                      </a:r>
                    </a:p>
                  </a:txBody>
                  <a:tcPr>
                    <a:cell3D prstMaterial="dkEdge">
                      <a:bevel/>
                      <a:lightRig rig="flood" dir="t"/>
                    </a:cell3D>
                    <a:solidFill>
                      <a:schemeClr val="accent1"/>
                    </a:solidFill>
                  </a:tcPr>
                </a:tc>
                <a:tc>
                  <a:txBody>
                    <a:bodyPr/>
                    <a:lstStyle/>
                    <a:p>
                      <a:pPr algn="ctr" rtl="1"/>
                      <a:r>
                        <a:rPr lang="en-US" sz="2000" b="1" dirty="0">
                          <a:latin typeface="Calibri" panose="020F0502020204030204" pitchFamily="34" charset="0"/>
                          <a:cs typeface="Calibri" panose="020F0502020204030204" pitchFamily="34" charset="0"/>
                        </a:rPr>
                        <a:t>W</a:t>
                      </a:r>
                    </a:p>
                  </a:txBody>
                  <a:tcPr>
                    <a:cell3D prstMaterial="dkEdge">
                      <a:bevel/>
                      <a:lightRig rig="flood" dir="t"/>
                    </a:cell3D>
                    <a:solidFill>
                      <a:schemeClr val="accent1"/>
                    </a:solidFill>
                  </a:tcPr>
                </a:tc>
                <a:tc>
                  <a:txBody>
                    <a:bodyPr/>
                    <a:lstStyle/>
                    <a:p>
                      <a:pPr algn="ctr" rtl="1"/>
                      <a:r>
                        <a:rPr lang="en-US" sz="2000" b="1" dirty="0">
                          <a:latin typeface="Calibri" panose="020F0502020204030204" pitchFamily="34" charset="0"/>
                          <a:cs typeface="Calibri" panose="020F0502020204030204" pitchFamily="34" charset="0"/>
                        </a:rPr>
                        <a:t>S*W</a:t>
                      </a:r>
                    </a:p>
                  </a:txBody>
                  <a:tcPr>
                    <a:cell3D prstMaterial="dkEdge">
                      <a:bevel/>
                      <a:lightRig rig="flood" dir="t"/>
                    </a:cell3D>
                    <a:solidFill>
                      <a:schemeClr val="accent1"/>
                    </a:solidFill>
                  </a:tcPr>
                </a:tc>
                <a:tc>
                  <a:txBody>
                    <a:bodyPr/>
                    <a:lstStyle/>
                    <a:p>
                      <a:pPr algn="ctr" rtl="1"/>
                      <a:r>
                        <a:rPr lang="en-US" sz="2000" b="1" dirty="0">
                          <a:latin typeface="Calibri" panose="020F0502020204030204" pitchFamily="34" charset="0"/>
                          <a:cs typeface="Calibri" panose="020F0502020204030204" pitchFamily="34" charset="0"/>
                        </a:rPr>
                        <a:t>S</a:t>
                      </a:r>
                    </a:p>
                  </a:txBody>
                  <a:tcPr>
                    <a:cell3D prstMaterial="dkEdge">
                      <a:bevel/>
                      <a:lightRig rig="flood" dir="t"/>
                    </a:cell3D>
                    <a:solidFill>
                      <a:schemeClr val="accent1"/>
                    </a:solidFill>
                  </a:tcPr>
                </a:tc>
                <a:tc>
                  <a:txBody>
                    <a:bodyPr/>
                    <a:lstStyle/>
                    <a:p>
                      <a:pPr algn="ctr" rtl="1"/>
                      <a:r>
                        <a:rPr lang="en-US" sz="2000" b="1" dirty="0">
                          <a:latin typeface="Calibri" panose="020F0502020204030204" pitchFamily="34" charset="0"/>
                          <a:cs typeface="Calibri" panose="020F0502020204030204" pitchFamily="34" charset="0"/>
                        </a:rPr>
                        <a:t>W</a:t>
                      </a:r>
                    </a:p>
                  </a:txBody>
                  <a:tcPr>
                    <a:cell3D prstMaterial="dkEdge">
                      <a:bevel/>
                      <a:lightRig rig="flood" dir="t"/>
                    </a:cell3D>
                    <a:solidFill>
                      <a:schemeClr val="accent1"/>
                    </a:solidFill>
                  </a:tcPr>
                </a:tc>
                <a:tc vMerge="1">
                  <a:txBody>
                    <a:bodyPr/>
                    <a:lstStyle/>
                    <a:p>
                      <a:endParaRPr lang="en-US" dirty="0"/>
                    </a:p>
                  </a:txBody>
                  <a:tcPr/>
                </a:tc>
                <a:tc vMerge="1">
                  <a:txBody>
                    <a:bodyPr/>
                    <a:lstStyle/>
                    <a:p>
                      <a:endParaRPr lang="en-US" dirty="0"/>
                    </a:p>
                  </a:txBody>
                  <a:tcPr/>
                </a:tc>
                <a:extLst>
                  <a:ext uri="{0D108BD9-81ED-4DB2-BD59-A6C34878D82A}">
                    <a16:rowId xmlns:a16="http://schemas.microsoft.com/office/drawing/2014/main" val="1900059128"/>
                  </a:ext>
                </a:extLst>
              </a:tr>
              <a:tr h="494655">
                <a:tc>
                  <a:txBody>
                    <a:bodyPr/>
                    <a:lstStyle/>
                    <a:p>
                      <a:pPr algn="ctr" rtl="1"/>
                      <a:r>
                        <a:rPr lang="fa-IR" sz="2000" b="1" dirty="0">
                          <a:latin typeface="Calibri" panose="020F0502020204030204" pitchFamily="34" charset="0"/>
                          <a:cs typeface="Calibri" panose="020F0502020204030204" pitchFamily="34" charset="0"/>
                        </a:rPr>
                        <a:t>3.55</a:t>
                      </a:r>
                      <a:endParaRPr lang="en-US" sz="20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000" b="1" dirty="0">
                          <a:latin typeface="Calibri" panose="020F0502020204030204" pitchFamily="34" charset="0"/>
                          <a:cs typeface="Calibri" panose="020F0502020204030204" pitchFamily="34" charset="0"/>
                        </a:rPr>
                        <a:t>0.5</a:t>
                      </a:r>
                      <a:endParaRPr lang="en-US" sz="20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000" b="1" dirty="0">
                          <a:latin typeface="Calibri" panose="020F0502020204030204" pitchFamily="34" charset="0"/>
                          <a:cs typeface="Calibri" panose="020F0502020204030204" pitchFamily="34" charset="0"/>
                        </a:rPr>
                        <a:t>2</a:t>
                      </a:r>
                      <a:endParaRPr lang="en-US" sz="20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000" b="1" dirty="0">
                          <a:latin typeface="Calibri" panose="020F0502020204030204" pitchFamily="34" charset="0"/>
                          <a:cs typeface="Calibri" panose="020F0502020204030204" pitchFamily="34" charset="0"/>
                        </a:rPr>
                        <a:t>0.25</a:t>
                      </a:r>
                      <a:endParaRPr lang="en-US" sz="20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000" b="1" dirty="0">
                          <a:latin typeface="Calibri" panose="020F0502020204030204" pitchFamily="34" charset="0"/>
                          <a:cs typeface="Calibri" panose="020F0502020204030204" pitchFamily="34" charset="0"/>
                        </a:rPr>
                        <a:t>2</a:t>
                      </a:r>
                      <a:endParaRPr lang="en-US" sz="20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000" b="1" dirty="0">
                          <a:latin typeface="Calibri" panose="020F0502020204030204" pitchFamily="34" charset="0"/>
                          <a:cs typeface="Calibri" panose="020F0502020204030204" pitchFamily="34" charset="0"/>
                        </a:rPr>
                        <a:t>5</a:t>
                      </a:r>
                      <a:endParaRPr lang="en-US" sz="20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000" b="1" dirty="0">
                          <a:latin typeface="Calibri" panose="020F0502020204030204" pitchFamily="34" charset="0"/>
                          <a:cs typeface="Calibri" panose="020F0502020204030204" pitchFamily="34" charset="0"/>
                        </a:rPr>
                        <a:t>0.4</a:t>
                      </a:r>
                      <a:endParaRPr lang="en-US" sz="20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000" b="1" dirty="0">
                          <a:latin typeface="Calibri" panose="020F0502020204030204" pitchFamily="34" charset="0"/>
                          <a:cs typeface="Calibri" panose="020F0502020204030204" pitchFamily="34" charset="0"/>
                        </a:rPr>
                        <a:t>1.05</a:t>
                      </a:r>
                      <a:endParaRPr lang="en-US" sz="20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000" b="1" dirty="0">
                          <a:latin typeface="Calibri" panose="020F0502020204030204" pitchFamily="34" charset="0"/>
                          <a:cs typeface="Calibri" panose="020F0502020204030204" pitchFamily="34" charset="0"/>
                        </a:rPr>
                        <a:t>3</a:t>
                      </a:r>
                      <a:endParaRPr lang="en-US" sz="20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000" b="1" dirty="0">
                          <a:latin typeface="Calibri" panose="020F0502020204030204" pitchFamily="34" charset="0"/>
                          <a:cs typeface="Calibri" panose="020F0502020204030204" pitchFamily="34" charset="0"/>
                        </a:rPr>
                        <a:t>0.35</a:t>
                      </a:r>
                      <a:endParaRPr lang="en-US" sz="20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000" b="1" dirty="0">
                          <a:latin typeface="Calibri" panose="020F0502020204030204" pitchFamily="34" charset="0"/>
                          <a:cs typeface="Calibri" panose="020F0502020204030204" pitchFamily="34" charset="0"/>
                        </a:rPr>
                        <a:t>مدیر فروش</a:t>
                      </a:r>
                      <a:endParaRPr lang="en-US" sz="20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000" b="1" dirty="0">
                          <a:latin typeface="Calibri" panose="020F0502020204030204" pitchFamily="34" charset="0"/>
                          <a:cs typeface="Calibri" panose="020F0502020204030204" pitchFamily="34" charset="0"/>
                        </a:rPr>
                        <a:t>1</a:t>
                      </a:r>
                      <a:endParaRPr lang="en-US" sz="2000" b="1" dirty="0">
                        <a:latin typeface="Calibri" panose="020F0502020204030204" pitchFamily="34" charset="0"/>
                        <a:cs typeface="Calibri" panose="020F0502020204030204" pitchFamily="34" charset="0"/>
                      </a:endParaRPr>
                    </a:p>
                  </a:txBody>
                  <a:tcPr>
                    <a:cell3D prstMaterial="dkEdge">
                      <a:bevel/>
                      <a:lightRig rig="flood" dir="t"/>
                    </a:cell3D>
                  </a:tcPr>
                </a:tc>
                <a:extLst>
                  <a:ext uri="{0D108BD9-81ED-4DB2-BD59-A6C34878D82A}">
                    <a16:rowId xmlns:a16="http://schemas.microsoft.com/office/drawing/2014/main" val="2967421010"/>
                  </a:ext>
                </a:extLst>
              </a:tr>
              <a:tr h="523532">
                <a:tc>
                  <a:txBody>
                    <a:bodyPr/>
                    <a:lstStyle/>
                    <a:p>
                      <a:pPr algn="ctr" rtl="1"/>
                      <a:r>
                        <a:rPr lang="fa-IR" sz="2000" b="1" dirty="0">
                          <a:latin typeface="Calibri" panose="020F0502020204030204" pitchFamily="34" charset="0"/>
                          <a:cs typeface="Calibri" panose="020F0502020204030204" pitchFamily="34" charset="0"/>
                        </a:rPr>
                        <a:t>4.1</a:t>
                      </a:r>
                      <a:endParaRPr lang="en-US" sz="20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000" b="1" dirty="0">
                          <a:latin typeface="Calibri" panose="020F0502020204030204" pitchFamily="34" charset="0"/>
                          <a:cs typeface="Calibri" panose="020F0502020204030204" pitchFamily="34" charset="0"/>
                        </a:rPr>
                        <a:t>0.75</a:t>
                      </a:r>
                      <a:endParaRPr lang="en-US" sz="20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000" b="1" dirty="0">
                          <a:latin typeface="Calibri" panose="020F0502020204030204" pitchFamily="34" charset="0"/>
                          <a:cs typeface="Calibri" panose="020F0502020204030204" pitchFamily="34" charset="0"/>
                        </a:rPr>
                        <a:t>3</a:t>
                      </a:r>
                      <a:endParaRPr lang="en-US" sz="20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000" b="1" dirty="0">
                          <a:latin typeface="Calibri" panose="020F0502020204030204" pitchFamily="34" charset="0"/>
                          <a:cs typeface="Calibri" panose="020F0502020204030204" pitchFamily="34" charset="0"/>
                        </a:rPr>
                        <a:t>0.25</a:t>
                      </a:r>
                      <a:endParaRPr lang="en-US" sz="20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000" b="1" dirty="0">
                          <a:latin typeface="Calibri" panose="020F0502020204030204" pitchFamily="34" charset="0"/>
                          <a:cs typeface="Calibri" panose="020F0502020204030204" pitchFamily="34" charset="0"/>
                        </a:rPr>
                        <a:t>1.6</a:t>
                      </a:r>
                      <a:endParaRPr lang="en-US" sz="20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000" b="1" dirty="0">
                          <a:latin typeface="Calibri" panose="020F0502020204030204" pitchFamily="34" charset="0"/>
                          <a:cs typeface="Calibri" panose="020F0502020204030204" pitchFamily="34" charset="0"/>
                        </a:rPr>
                        <a:t>4</a:t>
                      </a:r>
                      <a:endParaRPr lang="en-US" sz="20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000" b="1" dirty="0">
                          <a:latin typeface="Calibri" panose="020F0502020204030204" pitchFamily="34" charset="0"/>
                          <a:cs typeface="Calibri" panose="020F0502020204030204" pitchFamily="34" charset="0"/>
                        </a:rPr>
                        <a:t>0.4</a:t>
                      </a:r>
                      <a:endParaRPr lang="en-US" sz="20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000" b="1" dirty="0">
                          <a:latin typeface="Calibri" panose="020F0502020204030204" pitchFamily="34" charset="0"/>
                          <a:cs typeface="Calibri" panose="020F0502020204030204" pitchFamily="34" charset="0"/>
                        </a:rPr>
                        <a:t>1.75</a:t>
                      </a:r>
                      <a:endParaRPr lang="en-US" sz="20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000" b="1" dirty="0">
                          <a:latin typeface="Calibri" panose="020F0502020204030204" pitchFamily="34" charset="0"/>
                          <a:cs typeface="Calibri" panose="020F0502020204030204" pitchFamily="34" charset="0"/>
                        </a:rPr>
                        <a:t>5</a:t>
                      </a:r>
                      <a:endParaRPr lang="en-US" sz="20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000" b="1" dirty="0">
                          <a:latin typeface="Calibri" panose="020F0502020204030204" pitchFamily="34" charset="0"/>
                          <a:cs typeface="Calibri" panose="020F0502020204030204" pitchFamily="34" charset="0"/>
                        </a:rPr>
                        <a:t>0.35</a:t>
                      </a:r>
                      <a:endParaRPr lang="en-US" sz="20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000" b="1" dirty="0">
                          <a:latin typeface="Calibri" panose="020F0502020204030204" pitchFamily="34" charset="0"/>
                          <a:cs typeface="Calibri" panose="020F0502020204030204" pitchFamily="34" charset="0"/>
                        </a:rPr>
                        <a:t>مدیر بازاریابی</a:t>
                      </a:r>
                      <a:endParaRPr lang="en-US" sz="20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000" b="1" dirty="0">
                          <a:latin typeface="Calibri" panose="020F0502020204030204" pitchFamily="34" charset="0"/>
                          <a:cs typeface="Calibri" panose="020F0502020204030204" pitchFamily="34" charset="0"/>
                        </a:rPr>
                        <a:t>2</a:t>
                      </a:r>
                      <a:endParaRPr lang="en-US" sz="2000" b="1" dirty="0">
                        <a:latin typeface="Calibri" panose="020F0502020204030204" pitchFamily="34" charset="0"/>
                        <a:cs typeface="Calibri" panose="020F0502020204030204" pitchFamily="34" charset="0"/>
                      </a:endParaRPr>
                    </a:p>
                  </a:txBody>
                  <a:tcPr>
                    <a:cell3D prstMaterial="dkEdge">
                      <a:bevel/>
                      <a:lightRig rig="flood" dir="t"/>
                    </a:cell3D>
                  </a:tcPr>
                </a:tc>
                <a:extLst>
                  <a:ext uri="{0D108BD9-81ED-4DB2-BD59-A6C34878D82A}">
                    <a16:rowId xmlns:a16="http://schemas.microsoft.com/office/drawing/2014/main" val="3520394221"/>
                  </a:ext>
                </a:extLst>
              </a:tr>
              <a:tr h="520328">
                <a:tc>
                  <a:txBody>
                    <a:bodyPr/>
                    <a:lstStyle/>
                    <a:p>
                      <a:pPr algn="ctr" rtl="1"/>
                      <a:r>
                        <a:rPr lang="fa-IR" sz="2000" b="1" dirty="0">
                          <a:latin typeface="Calibri" panose="020F0502020204030204" pitchFamily="34" charset="0"/>
                          <a:cs typeface="Calibri" panose="020F0502020204030204" pitchFamily="34" charset="0"/>
                        </a:rPr>
                        <a:t>3.6</a:t>
                      </a:r>
                      <a:endParaRPr lang="en-US" sz="20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000" b="1" dirty="0">
                          <a:latin typeface="Calibri" panose="020F0502020204030204" pitchFamily="34" charset="0"/>
                          <a:cs typeface="Calibri" panose="020F0502020204030204" pitchFamily="34" charset="0"/>
                        </a:rPr>
                        <a:t>0.25</a:t>
                      </a:r>
                      <a:endParaRPr lang="en-US" sz="20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000" b="1" dirty="0">
                          <a:latin typeface="Calibri" panose="020F0502020204030204" pitchFamily="34" charset="0"/>
                          <a:cs typeface="Calibri" panose="020F0502020204030204" pitchFamily="34" charset="0"/>
                        </a:rPr>
                        <a:t>1</a:t>
                      </a:r>
                      <a:endParaRPr lang="en-US" sz="20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000" b="1" dirty="0">
                          <a:latin typeface="Calibri" panose="020F0502020204030204" pitchFamily="34" charset="0"/>
                          <a:cs typeface="Calibri" panose="020F0502020204030204" pitchFamily="34" charset="0"/>
                        </a:rPr>
                        <a:t>0.25</a:t>
                      </a:r>
                      <a:endParaRPr lang="en-US" sz="20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000" b="1" dirty="0">
                          <a:latin typeface="Calibri" panose="020F0502020204030204" pitchFamily="34" charset="0"/>
                          <a:cs typeface="Calibri" panose="020F0502020204030204" pitchFamily="34" charset="0"/>
                        </a:rPr>
                        <a:t>1.6</a:t>
                      </a:r>
                      <a:endParaRPr lang="en-US" sz="20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000" b="1" dirty="0">
                          <a:latin typeface="Calibri" panose="020F0502020204030204" pitchFamily="34" charset="0"/>
                          <a:cs typeface="Calibri" panose="020F0502020204030204" pitchFamily="34" charset="0"/>
                        </a:rPr>
                        <a:t>4</a:t>
                      </a:r>
                      <a:endParaRPr lang="en-US" sz="20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000" b="1" dirty="0">
                          <a:latin typeface="Calibri" panose="020F0502020204030204" pitchFamily="34" charset="0"/>
                          <a:cs typeface="Calibri" panose="020F0502020204030204" pitchFamily="34" charset="0"/>
                        </a:rPr>
                        <a:t>0.4</a:t>
                      </a:r>
                      <a:endParaRPr lang="en-US" sz="20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000" b="1" dirty="0">
                          <a:latin typeface="Calibri" panose="020F0502020204030204" pitchFamily="34" charset="0"/>
                          <a:cs typeface="Calibri" panose="020F0502020204030204" pitchFamily="34" charset="0"/>
                        </a:rPr>
                        <a:t>1.75</a:t>
                      </a:r>
                      <a:endParaRPr lang="en-US" sz="20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000" b="1" dirty="0">
                          <a:latin typeface="Calibri" panose="020F0502020204030204" pitchFamily="34" charset="0"/>
                          <a:cs typeface="Calibri" panose="020F0502020204030204" pitchFamily="34" charset="0"/>
                        </a:rPr>
                        <a:t>5</a:t>
                      </a:r>
                      <a:endParaRPr lang="en-US" sz="20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000" b="1" dirty="0">
                          <a:latin typeface="Calibri" panose="020F0502020204030204" pitchFamily="34" charset="0"/>
                          <a:cs typeface="Calibri" panose="020F0502020204030204" pitchFamily="34" charset="0"/>
                        </a:rPr>
                        <a:t>0.35</a:t>
                      </a:r>
                      <a:endParaRPr lang="en-US" sz="20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000" b="1" dirty="0">
                          <a:latin typeface="Calibri" panose="020F0502020204030204" pitchFamily="34" charset="0"/>
                          <a:cs typeface="Calibri" panose="020F0502020204030204" pitchFamily="34" charset="0"/>
                        </a:rPr>
                        <a:t>مدیر مالی</a:t>
                      </a:r>
                      <a:endParaRPr lang="en-US" sz="20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000" b="1" dirty="0">
                          <a:latin typeface="Calibri" panose="020F0502020204030204" pitchFamily="34" charset="0"/>
                          <a:cs typeface="Calibri" panose="020F0502020204030204" pitchFamily="34" charset="0"/>
                        </a:rPr>
                        <a:t>3</a:t>
                      </a:r>
                      <a:endParaRPr lang="en-US" sz="2000" b="1" dirty="0">
                        <a:latin typeface="Calibri" panose="020F0502020204030204" pitchFamily="34" charset="0"/>
                        <a:cs typeface="Calibri" panose="020F0502020204030204" pitchFamily="34" charset="0"/>
                      </a:endParaRPr>
                    </a:p>
                  </a:txBody>
                  <a:tcPr>
                    <a:cell3D prstMaterial="dkEdge">
                      <a:bevel/>
                      <a:lightRig rig="flood" dir="t"/>
                    </a:cell3D>
                  </a:tcPr>
                </a:tc>
                <a:extLst>
                  <a:ext uri="{0D108BD9-81ED-4DB2-BD59-A6C34878D82A}">
                    <a16:rowId xmlns:a16="http://schemas.microsoft.com/office/drawing/2014/main" val="4208161401"/>
                  </a:ext>
                </a:extLst>
              </a:tr>
              <a:tr h="515781">
                <a:tc>
                  <a:txBody>
                    <a:bodyPr/>
                    <a:lstStyle/>
                    <a:p>
                      <a:pPr algn="ctr" rtl="1"/>
                      <a:r>
                        <a:rPr lang="fa-IR" sz="2000" b="1" dirty="0">
                          <a:latin typeface="Calibri" panose="020F0502020204030204" pitchFamily="34" charset="0"/>
                          <a:cs typeface="Calibri" panose="020F0502020204030204" pitchFamily="34" charset="0"/>
                        </a:rPr>
                        <a:t>4</a:t>
                      </a:r>
                      <a:endParaRPr lang="en-US" sz="20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000" b="1" dirty="0">
                          <a:latin typeface="Calibri" panose="020F0502020204030204" pitchFamily="34" charset="0"/>
                          <a:cs typeface="Calibri" panose="020F0502020204030204" pitchFamily="34" charset="0"/>
                        </a:rPr>
                        <a:t>1.05</a:t>
                      </a:r>
                      <a:endParaRPr lang="en-US" sz="20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000" b="1" dirty="0">
                          <a:latin typeface="Calibri" panose="020F0502020204030204" pitchFamily="34" charset="0"/>
                          <a:cs typeface="Calibri" panose="020F0502020204030204" pitchFamily="34" charset="0"/>
                        </a:rPr>
                        <a:t>5</a:t>
                      </a:r>
                      <a:endParaRPr lang="en-US" sz="20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000" b="1" dirty="0">
                          <a:latin typeface="Calibri" panose="020F0502020204030204" pitchFamily="34" charset="0"/>
                          <a:cs typeface="Calibri" panose="020F0502020204030204" pitchFamily="34" charset="0"/>
                        </a:rPr>
                        <a:t>0.25</a:t>
                      </a:r>
                      <a:endParaRPr lang="en-US" sz="20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000" b="1" dirty="0">
                          <a:latin typeface="Calibri" panose="020F0502020204030204" pitchFamily="34" charset="0"/>
                          <a:cs typeface="Calibri" panose="020F0502020204030204" pitchFamily="34" charset="0"/>
                        </a:rPr>
                        <a:t>1.2</a:t>
                      </a:r>
                      <a:endParaRPr lang="en-US" sz="20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000" b="1" dirty="0">
                          <a:latin typeface="Calibri" panose="020F0502020204030204" pitchFamily="34" charset="0"/>
                          <a:cs typeface="Calibri" panose="020F0502020204030204" pitchFamily="34" charset="0"/>
                        </a:rPr>
                        <a:t>3</a:t>
                      </a:r>
                      <a:endParaRPr lang="en-US" sz="20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000" b="1" dirty="0">
                          <a:latin typeface="Calibri" panose="020F0502020204030204" pitchFamily="34" charset="0"/>
                          <a:cs typeface="Calibri" panose="020F0502020204030204" pitchFamily="34" charset="0"/>
                        </a:rPr>
                        <a:t>0.4</a:t>
                      </a:r>
                      <a:endParaRPr lang="en-US" sz="20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000" b="1" dirty="0">
                          <a:latin typeface="Calibri" panose="020F0502020204030204" pitchFamily="34" charset="0"/>
                          <a:cs typeface="Calibri" panose="020F0502020204030204" pitchFamily="34" charset="0"/>
                        </a:rPr>
                        <a:t>1.75</a:t>
                      </a:r>
                      <a:endParaRPr lang="en-US" sz="20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000" b="1" dirty="0">
                          <a:latin typeface="Calibri" panose="020F0502020204030204" pitchFamily="34" charset="0"/>
                          <a:cs typeface="Calibri" panose="020F0502020204030204" pitchFamily="34" charset="0"/>
                        </a:rPr>
                        <a:t>5</a:t>
                      </a:r>
                      <a:endParaRPr lang="en-US" sz="20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000" b="1" dirty="0">
                          <a:latin typeface="Calibri" panose="020F0502020204030204" pitchFamily="34" charset="0"/>
                          <a:cs typeface="Calibri" panose="020F0502020204030204" pitchFamily="34" charset="0"/>
                        </a:rPr>
                        <a:t>0.35</a:t>
                      </a:r>
                      <a:endParaRPr lang="en-US" sz="20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000" b="1" dirty="0">
                          <a:latin typeface="Calibri" panose="020F0502020204030204" pitchFamily="34" charset="0"/>
                          <a:cs typeface="Calibri" panose="020F0502020204030204" pitchFamily="34" charset="0"/>
                        </a:rPr>
                        <a:t>مدیر کیفیت</a:t>
                      </a:r>
                      <a:endParaRPr lang="en-US" sz="20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000" b="1" dirty="0">
                          <a:latin typeface="Calibri" panose="020F0502020204030204" pitchFamily="34" charset="0"/>
                          <a:cs typeface="Calibri" panose="020F0502020204030204" pitchFamily="34" charset="0"/>
                        </a:rPr>
                        <a:t>4</a:t>
                      </a:r>
                      <a:endParaRPr lang="en-US" sz="2000" b="1" dirty="0">
                        <a:latin typeface="Calibri" panose="020F0502020204030204" pitchFamily="34" charset="0"/>
                        <a:cs typeface="Calibri" panose="020F0502020204030204" pitchFamily="34" charset="0"/>
                      </a:endParaRPr>
                    </a:p>
                  </a:txBody>
                  <a:tcPr>
                    <a:cell3D prstMaterial="dkEdge">
                      <a:bevel/>
                      <a:lightRig rig="flood" dir="t"/>
                    </a:cell3D>
                  </a:tcPr>
                </a:tc>
                <a:extLst>
                  <a:ext uri="{0D108BD9-81ED-4DB2-BD59-A6C34878D82A}">
                    <a16:rowId xmlns:a16="http://schemas.microsoft.com/office/drawing/2014/main" val="1568026903"/>
                  </a:ext>
                </a:extLst>
              </a:tr>
              <a:tr h="548349">
                <a:tc>
                  <a:txBody>
                    <a:bodyPr/>
                    <a:lstStyle/>
                    <a:p>
                      <a:pPr algn="ctr" rtl="1"/>
                      <a:r>
                        <a:rPr lang="fa-IR" sz="2000" b="1" dirty="0">
                          <a:latin typeface="Calibri" panose="020F0502020204030204" pitchFamily="34" charset="0"/>
                          <a:cs typeface="Calibri" panose="020F0502020204030204" pitchFamily="34" charset="0"/>
                        </a:rPr>
                        <a:t>4.4</a:t>
                      </a:r>
                      <a:endParaRPr lang="en-US" sz="20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000" b="1" dirty="0">
                          <a:latin typeface="Calibri" panose="020F0502020204030204" pitchFamily="34" charset="0"/>
                          <a:cs typeface="Calibri" panose="020F0502020204030204" pitchFamily="34" charset="0"/>
                        </a:rPr>
                        <a:t>1.05</a:t>
                      </a:r>
                      <a:endParaRPr lang="en-US" sz="20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000" b="1" dirty="0">
                          <a:latin typeface="Calibri" panose="020F0502020204030204" pitchFamily="34" charset="0"/>
                          <a:cs typeface="Calibri" panose="020F0502020204030204" pitchFamily="34" charset="0"/>
                        </a:rPr>
                        <a:t>5</a:t>
                      </a:r>
                      <a:endParaRPr lang="en-US" sz="20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000" b="1" dirty="0">
                          <a:latin typeface="Calibri" panose="020F0502020204030204" pitchFamily="34" charset="0"/>
                          <a:cs typeface="Calibri" panose="020F0502020204030204" pitchFamily="34" charset="0"/>
                        </a:rPr>
                        <a:t>0.25</a:t>
                      </a:r>
                      <a:endParaRPr lang="en-US" sz="20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000" b="1" dirty="0">
                          <a:latin typeface="Calibri" panose="020F0502020204030204" pitchFamily="34" charset="0"/>
                          <a:cs typeface="Calibri" panose="020F0502020204030204" pitchFamily="34" charset="0"/>
                        </a:rPr>
                        <a:t>1.6</a:t>
                      </a:r>
                      <a:endParaRPr lang="en-US" sz="20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000" b="1" dirty="0">
                          <a:latin typeface="Calibri" panose="020F0502020204030204" pitchFamily="34" charset="0"/>
                          <a:cs typeface="Calibri" panose="020F0502020204030204" pitchFamily="34" charset="0"/>
                        </a:rPr>
                        <a:t>4</a:t>
                      </a:r>
                      <a:endParaRPr lang="en-US" sz="20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000" b="1" dirty="0">
                          <a:latin typeface="Calibri" panose="020F0502020204030204" pitchFamily="34" charset="0"/>
                          <a:cs typeface="Calibri" panose="020F0502020204030204" pitchFamily="34" charset="0"/>
                        </a:rPr>
                        <a:t>0.4</a:t>
                      </a:r>
                      <a:endParaRPr lang="en-US" sz="20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000" b="1" dirty="0">
                          <a:latin typeface="Calibri" panose="020F0502020204030204" pitchFamily="34" charset="0"/>
                          <a:cs typeface="Calibri" panose="020F0502020204030204" pitchFamily="34" charset="0"/>
                        </a:rPr>
                        <a:t>1.75</a:t>
                      </a:r>
                      <a:endParaRPr lang="en-US" sz="20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000" b="1" dirty="0">
                          <a:latin typeface="Calibri" panose="020F0502020204030204" pitchFamily="34" charset="0"/>
                          <a:cs typeface="Calibri" panose="020F0502020204030204" pitchFamily="34" charset="0"/>
                        </a:rPr>
                        <a:t>5</a:t>
                      </a:r>
                      <a:endParaRPr lang="en-US" sz="20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000" b="1" dirty="0">
                          <a:latin typeface="Calibri" panose="020F0502020204030204" pitchFamily="34" charset="0"/>
                          <a:cs typeface="Calibri" panose="020F0502020204030204" pitchFamily="34" charset="0"/>
                        </a:rPr>
                        <a:t>0.35</a:t>
                      </a:r>
                      <a:endParaRPr lang="en-US" sz="20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000" b="1" dirty="0">
                          <a:latin typeface="Calibri" panose="020F0502020204030204" pitchFamily="34" charset="0"/>
                          <a:cs typeface="Calibri" panose="020F0502020204030204" pitchFamily="34" charset="0"/>
                        </a:rPr>
                        <a:t>مدیر تولید</a:t>
                      </a:r>
                      <a:endParaRPr lang="en-US" sz="20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000" b="1" dirty="0">
                          <a:latin typeface="Calibri" panose="020F0502020204030204" pitchFamily="34" charset="0"/>
                          <a:cs typeface="Calibri" panose="020F0502020204030204" pitchFamily="34" charset="0"/>
                        </a:rPr>
                        <a:t>5</a:t>
                      </a:r>
                      <a:endParaRPr lang="en-US" sz="2000" b="1" dirty="0">
                        <a:latin typeface="Calibri" panose="020F0502020204030204" pitchFamily="34" charset="0"/>
                        <a:cs typeface="Calibri" panose="020F0502020204030204" pitchFamily="34" charset="0"/>
                      </a:endParaRPr>
                    </a:p>
                  </a:txBody>
                  <a:tcPr>
                    <a:cell3D prstMaterial="dkEdge">
                      <a:bevel/>
                      <a:lightRig rig="flood" dir="t"/>
                    </a:cell3D>
                  </a:tcPr>
                </a:tc>
                <a:extLst>
                  <a:ext uri="{0D108BD9-81ED-4DB2-BD59-A6C34878D82A}">
                    <a16:rowId xmlns:a16="http://schemas.microsoft.com/office/drawing/2014/main" val="3990066866"/>
                  </a:ext>
                </a:extLst>
              </a:tr>
            </a:tbl>
          </a:graphicData>
        </a:graphic>
      </p:graphicFrame>
      <p:sp>
        <p:nvSpPr>
          <p:cNvPr id="3" name="TextBox 2"/>
          <p:cNvSpPr txBox="1"/>
          <p:nvPr/>
        </p:nvSpPr>
        <p:spPr>
          <a:xfrm>
            <a:off x="1528354" y="862584"/>
            <a:ext cx="8778240" cy="830997"/>
          </a:xfrm>
          <a:prstGeom prst="rect">
            <a:avLst/>
          </a:prstGeom>
          <a:noFill/>
        </p:spPr>
        <p:txBody>
          <a:bodyPr wrap="square" rtlCol="0">
            <a:spAutoFit/>
          </a:bodyPr>
          <a:lstStyle/>
          <a:p>
            <a:pPr algn="r" rtl="1"/>
            <a:r>
              <a:rPr lang="fa-IR" sz="4800" b="1" dirty="0">
                <a:latin typeface="Calibri" panose="020F0502020204030204" pitchFamily="34" charset="0"/>
                <a:cs typeface="Calibri" panose="020F0502020204030204" pitchFamily="34" charset="0"/>
              </a:rPr>
              <a:t>جدول تعیین ویژگی های مشاغل</a:t>
            </a:r>
            <a:endParaRPr lang="en-US" sz="4800" b="1" dirty="0">
              <a:latin typeface="Calibri" panose="020F0502020204030204" pitchFamily="34" charset="0"/>
              <a:cs typeface="Calibri" panose="020F0502020204030204" pitchFamily="34" charset="0"/>
            </a:endParaRPr>
          </a:p>
        </p:txBody>
      </p:sp>
      <p:sp>
        <p:nvSpPr>
          <p:cNvPr id="4" name="TextBox 3"/>
          <p:cNvSpPr txBox="1"/>
          <p:nvPr/>
        </p:nvSpPr>
        <p:spPr>
          <a:xfrm>
            <a:off x="4493623" y="6186456"/>
            <a:ext cx="5381897" cy="461665"/>
          </a:xfrm>
          <a:prstGeom prst="rect">
            <a:avLst/>
          </a:prstGeom>
          <a:noFill/>
        </p:spPr>
        <p:txBody>
          <a:bodyPr wrap="square" rtlCol="0">
            <a:spAutoFit/>
          </a:bodyPr>
          <a:lstStyle/>
          <a:p>
            <a:pPr algn="r" rtl="1"/>
            <a:r>
              <a:rPr lang="fa-IR" sz="2400" b="1" dirty="0">
                <a:solidFill>
                  <a:schemeClr val="accent1"/>
                </a:solidFill>
                <a:latin typeface="Calibri" panose="020F0502020204030204" pitchFamily="34" charset="0"/>
                <a:cs typeface="Calibri" panose="020F0502020204030204" pitchFamily="34" charset="0"/>
              </a:rPr>
              <a:t>سقف امتیاز شغل: 200</a:t>
            </a:r>
            <a:endParaRPr lang="en-US" sz="2400" b="1" dirty="0">
              <a:solidFill>
                <a:schemeClr val="accent1"/>
              </a:solidFill>
              <a:latin typeface="Calibri" panose="020F0502020204030204" pitchFamily="34" charset="0"/>
              <a:cs typeface="Calibri" panose="020F0502020204030204" pitchFamily="34" charset="0"/>
            </a:endParaRPr>
          </a:p>
        </p:txBody>
      </p:sp>
      <p:sp>
        <p:nvSpPr>
          <p:cNvPr id="6" name="TextBox 5"/>
          <p:cNvSpPr txBox="1"/>
          <p:nvPr/>
        </p:nvSpPr>
        <p:spPr>
          <a:xfrm>
            <a:off x="1528354" y="1047250"/>
            <a:ext cx="1293223" cy="646331"/>
          </a:xfrm>
          <a:prstGeom prst="rect">
            <a:avLst/>
          </a:prstGeom>
          <a:noFill/>
        </p:spPr>
        <p:txBody>
          <a:bodyPr wrap="square" rtlCol="0">
            <a:spAutoFit/>
          </a:bodyPr>
          <a:lstStyle/>
          <a:p>
            <a:r>
              <a:rPr lang="en-US" b="1" dirty="0">
                <a:solidFill>
                  <a:schemeClr val="accent1"/>
                </a:solidFill>
                <a:latin typeface="Calibri" panose="020F0502020204030204" pitchFamily="34" charset="0"/>
                <a:cs typeface="Calibri" panose="020F0502020204030204" pitchFamily="34" charset="0"/>
              </a:rPr>
              <a:t>S: Score</a:t>
            </a:r>
          </a:p>
          <a:p>
            <a:r>
              <a:rPr lang="en-US" b="1" dirty="0">
                <a:solidFill>
                  <a:schemeClr val="accent1"/>
                </a:solidFill>
                <a:latin typeface="Calibri" panose="020F0502020204030204" pitchFamily="34" charset="0"/>
                <a:cs typeface="Calibri" panose="020F0502020204030204" pitchFamily="34" charset="0"/>
              </a:rPr>
              <a:t>W: Weight</a:t>
            </a:r>
          </a:p>
        </p:txBody>
      </p:sp>
    </p:spTree>
    <p:extLst>
      <p:ext uri="{BB962C8B-B14F-4D97-AF65-F5344CB8AC3E}">
        <p14:creationId xmlns:p14="http://schemas.microsoft.com/office/powerpoint/2010/main" val="390955518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488663131"/>
              </p:ext>
            </p:extLst>
          </p:nvPr>
        </p:nvGraphicFramePr>
        <p:xfrm>
          <a:off x="2384697" y="2233748"/>
          <a:ext cx="8128000" cy="3069773"/>
        </p:xfrm>
        <a:graphic>
          <a:graphicData uri="http://schemas.openxmlformats.org/drawingml/2006/table">
            <a:tbl>
              <a:tblPr firstRow="1" bandRow="1">
                <a:tableStyleId>{5C22544A-7EE6-4342-B048-85BDC9FD1C3A}</a:tableStyleId>
              </a:tblPr>
              <a:tblGrid>
                <a:gridCol w="1521098">
                  <a:extLst>
                    <a:ext uri="{9D8B030D-6E8A-4147-A177-3AD203B41FA5}">
                      <a16:colId xmlns:a16="http://schemas.microsoft.com/office/drawing/2014/main" val="2128170175"/>
                    </a:ext>
                  </a:extLst>
                </a:gridCol>
                <a:gridCol w="1240971">
                  <a:extLst>
                    <a:ext uri="{9D8B030D-6E8A-4147-A177-3AD203B41FA5}">
                      <a16:colId xmlns:a16="http://schemas.microsoft.com/office/drawing/2014/main" val="2279097723"/>
                    </a:ext>
                  </a:extLst>
                </a:gridCol>
                <a:gridCol w="3892731">
                  <a:extLst>
                    <a:ext uri="{9D8B030D-6E8A-4147-A177-3AD203B41FA5}">
                      <a16:colId xmlns:a16="http://schemas.microsoft.com/office/drawing/2014/main" val="2594122733"/>
                    </a:ext>
                  </a:extLst>
                </a:gridCol>
                <a:gridCol w="1473200">
                  <a:extLst>
                    <a:ext uri="{9D8B030D-6E8A-4147-A177-3AD203B41FA5}">
                      <a16:colId xmlns:a16="http://schemas.microsoft.com/office/drawing/2014/main" val="3025667735"/>
                    </a:ext>
                  </a:extLst>
                </a:gridCol>
              </a:tblGrid>
              <a:tr h="653144">
                <a:tc>
                  <a:txBody>
                    <a:bodyPr/>
                    <a:lstStyle/>
                    <a:p>
                      <a:pPr algn="ctr" rtl="1"/>
                      <a:r>
                        <a:rPr lang="fa-IR" sz="2400" b="1" dirty="0">
                          <a:solidFill>
                            <a:schemeClr val="accent2">
                              <a:lumMod val="50000"/>
                            </a:schemeClr>
                          </a:solidFill>
                          <a:latin typeface="Calibri" panose="020F0502020204030204" pitchFamily="34" charset="0"/>
                          <a:cs typeface="Calibri" panose="020F0502020204030204" pitchFamily="34" charset="0"/>
                        </a:rPr>
                        <a:t>درصد</a:t>
                      </a:r>
                      <a:endParaRPr lang="en-US" sz="2400" b="1" dirty="0">
                        <a:solidFill>
                          <a:schemeClr val="accent2">
                            <a:lumMod val="50000"/>
                          </a:schemeClr>
                        </a:solidFill>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400" b="1" dirty="0">
                          <a:solidFill>
                            <a:schemeClr val="accent2">
                              <a:lumMod val="50000"/>
                            </a:schemeClr>
                          </a:solidFill>
                          <a:latin typeface="Calibri" panose="020F0502020204030204" pitchFamily="34" charset="0"/>
                          <a:cs typeface="Calibri" panose="020F0502020204030204" pitchFamily="34" charset="0"/>
                        </a:rPr>
                        <a:t>امتیاز</a:t>
                      </a:r>
                      <a:endParaRPr lang="en-US" sz="2400" b="1" dirty="0">
                        <a:solidFill>
                          <a:schemeClr val="accent2">
                            <a:lumMod val="50000"/>
                          </a:schemeClr>
                        </a:solidFill>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400" b="1" dirty="0">
                          <a:solidFill>
                            <a:schemeClr val="accent2">
                              <a:lumMod val="50000"/>
                            </a:schemeClr>
                          </a:solidFill>
                          <a:latin typeface="Calibri" panose="020F0502020204030204" pitchFamily="34" charset="0"/>
                          <a:cs typeface="Calibri" panose="020F0502020204030204" pitchFamily="34" charset="0"/>
                        </a:rPr>
                        <a:t>عنوان</a:t>
                      </a:r>
                      <a:endParaRPr lang="en-US" sz="2400" b="1" dirty="0">
                        <a:solidFill>
                          <a:schemeClr val="accent2">
                            <a:lumMod val="50000"/>
                          </a:schemeClr>
                        </a:solidFill>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400" b="1" dirty="0">
                          <a:solidFill>
                            <a:schemeClr val="accent2">
                              <a:lumMod val="50000"/>
                            </a:schemeClr>
                          </a:solidFill>
                          <a:latin typeface="Calibri" panose="020F0502020204030204" pitchFamily="34" charset="0"/>
                          <a:cs typeface="Calibri" panose="020F0502020204030204" pitchFamily="34" charset="0"/>
                        </a:rPr>
                        <a:t>ردیف</a:t>
                      </a:r>
                      <a:endParaRPr lang="en-US" sz="2400" b="1" dirty="0">
                        <a:solidFill>
                          <a:schemeClr val="accent2">
                            <a:lumMod val="50000"/>
                          </a:schemeClr>
                        </a:solidFill>
                        <a:latin typeface="Calibri" panose="020F0502020204030204" pitchFamily="34" charset="0"/>
                        <a:cs typeface="Calibri" panose="020F0502020204030204" pitchFamily="34" charset="0"/>
                      </a:endParaRPr>
                    </a:p>
                  </a:txBody>
                  <a:tcPr>
                    <a:cell3D prstMaterial="dkEdge">
                      <a:bevel/>
                      <a:lightRig rig="flood" dir="t"/>
                    </a:cell3D>
                  </a:tcPr>
                </a:tc>
                <a:extLst>
                  <a:ext uri="{0D108BD9-81ED-4DB2-BD59-A6C34878D82A}">
                    <a16:rowId xmlns:a16="http://schemas.microsoft.com/office/drawing/2014/main" val="2861988158"/>
                  </a:ext>
                </a:extLst>
              </a:tr>
              <a:tr h="822960">
                <a:tc>
                  <a:txBody>
                    <a:bodyPr/>
                    <a:lstStyle/>
                    <a:p>
                      <a:pPr algn="ctr" rtl="1"/>
                      <a:endParaRPr lang="en-US" sz="2400" b="1">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400" b="1" dirty="0">
                          <a:latin typeface="Calibri" panose="020F0502020204030204" pitchFamily="34" charset="0"/>
                          <a:cs typeface="Calibri" panose="020F0502020204030204" pitchFamily="34" charset="0"/>
                        </a:rPr>
                        <a:t>75</a:t>
                      </a:r>
                      <a:endParaRPr lang="en-US" sz="24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400" b="1" dirty="0">
                          <a:latin typeface="Calibri" panose="020F0502020204030204" pitchFamily="34" charset="0"/>
                          <a:cs typeface="Calibri" panose="020F0502020204030204" pitchFamily="34" charset="0"/>
                        </a:rPr>
                        <a:t>تعداد افراد حیطه ی نظارت</a:t>
                      </a:r>
                      <a:endParaRPr lang="en-US" sz="24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400" b="1" dirty="0">
                          <a:latin typeface="Calibri" panose="020F0502020204030204" pitchFamily="34" charset="0"/>
                          <a:cs typeface="Calibri" panose="020F0502020204030204" pitchFamily="34" charset="0"/>
                        </a:rPr>
                        <a:t>1</a:t>
                      </a:r>
                      <a:endParaRPr lang="en-US" sz="2400" b="1" dirty="0">
                        <a:latin typeface="Calibri" panose="020F0502020204030204" pitchFamily="34" charset="0"/>
                        <a:cs typeface="Calibri" panose="020F0502020204030204" pitchFamily="34" charset="0"/>
                      </a:endParaRPr>
                    </a:p>
                  </a:txBody>
                  <a:tcPr>
                    <a:cell3D prstMaterial="dkEdge">
                      <a:bevel/>
                      <a:lightRig rig="flood" dir="t"/>
                    </a:cell3D>
                  </a:tcPr>
                </a:tc>
                <a:extLst>
                  <a:ext uri="{0D108BD9-81ED-4DB2-BD59-A6C34878D82A}">
                    <a16:rowId xmlns:a16="http://schemas.microsoft.com/office/drawing/2014/main" val="336824975"/>
                  </a:ext>
                </a:extLst>
              </a:tr>
              <a:tr h="770709">
                <a:tc>
                  <a:txBody>
                    <a:bodyPr/>
                    <a:lstStyle/>
                    <a:p>
                      <a:pPr algn="ctr" rtl="1"/>
                      <a:endParaRPr lang="en-US" sz="2400" b="1">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400" b="1" dirty="0">
                          <a:latin typeface="Calibri" panose="020F0502020204030204" pitchFamily="34" charset="0"/>
                          <a:cs typeface="Calibri" panose="020F0502020204030204" pitchFamily="34" charset="0"/>
                        </a:rPr>
                        <a:t>125</a:t>
                      </a:r>
                      <a:endParaRPr lang="en-US" sz="24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400" b="1" dirty="0">
                          <a:latin typeface="Calibri" panose="020F0502020204030204" pitchFamily="34" charset="0"/>
                          <a:cs typeface="Calibri" panose="020F0502020204030204" pitchFamily="34" charset="0"/>
                        </a:rPr>
                        <a:t>ویژگی های کارکنان تحت سرپرستی</a:t>
                      </a:r>
                      <a:endParaRPr lang="en-US" sz="24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400" b="1" dirty="0">
                          <a:latin typeface="Calibri" panose="020F0502020204030204" pitchFamily="34" charset="0"/>
                          <a:cs typeface="Calibri" panose="020F0502020204030204" pitchFamily="34" charset="0"/>
                        </a:rPr>
                        <a:t>2</a:t>
                      </a:r>
                      <a:endParaRPr lang="en-US" sz="2400" b="1" dirty="0">
                        <a:latin typeface="Calibri" panose="020F0502020204030204" pitchFamily="34" charset="0"/>
                        <a:cs typeface="Calibri" panose="020F0502020204030204" pitchFamily="34" charset="0"/>
                      </a:endParaRPr>
                    </a:p>
                  </a:txBody>
                  <a:tcPr>
                    <a:cell3D prstMaterial="dkEdge">
                      <a:bevel/>
                      <a:lightRig rig="flood" dir="t"/>
                    </a:cell3D>
                  </a:tcPr>
                </a:tc>
                <a:extLst>
                  <a:ext uri="{0D108BD9-81ED-4DB2-BD59-A6C34878D82A}">
                    <a16:rowId xmlns:a16="http://schemas.microsoft.com/office/drawing/2014/main" val="191123644"/>
                  </a:ext>
                </a:extLst>
              </a:tr>
              <a:tr h="666206">
                <a:tc>
                  <a:txBody>
                    <a:bodyPr/>
                    <a:lstStyle/>
                    <a:p>
                      <a:pPr algn="ctr" rtl="1"/>
                      <a:endParaRPr lang="en-US" sz="24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400" b="1" dirty="0">
                          <a:latin typeface="Calibri" panose="020F0502020204030204" pitchFamily="34" charset="0"/>
                          <a:cs typeface="Calibri" panose="020F0502020204030204" pitchFamily="34" charset="0"/>
                        </a:rPr>
                        <a:t>200</a:t>
                      </a:r>
                      <a:endParaRPr lang="en-US" sz="24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fa-IR" sz="2400" b="1" dirty="0">
                          <a:latin typeface="Calibri" panose="020F0502020204030204" pitchFamily="34" charset="0"/>
                          <a:cs typeface="Calibri" panose="020F0502020204030204" pitchFamily="34" charset="0"/>
                        </a:rPr>
                        <a:t>جمع</a:t>
                      </a:r>
                      <a:r>
                        <a:rPr lang="fa-IR" sz="2400" b="1" baseline="0" dirty="0">
                          <a:latin typeface="Calibri" panose="020F0502020204030204" pitchFamily="34" charset="0"/>
                          <a:cs typeface="Calibri" panose="020F0502020204030204" pitchFamily="34" charset="0"/>
                        </a:rPr>
                        <a:t> کل</a:t>
                      </a:r>
                      <a:endParaRPr lang="en-US" sz="2400" b="1" dirty="0">
                        <a:latin typeface="Calibri" panose="020F0502020204030204" pitchFamily="34" charset="0"/>
                        <a:cs typeface="Calibri" panose="020F0502020204030204" pitchFamily="34" charset="0"/>
                      </a:endParaRPr>
                    </a:p>
                    <a:p>
                      <a:pPr algn="ctr" rtl="1"/>
                      <a:endParaRPr lang="en-US" sz="24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400" b="1" dirty="0">
                          <a:latin typeface="Calibri" panose="020F0502020204030204" pitchFamily="34" charset="0"/>
                          <a:cs typeface="Calibri" panose="020F0502020204030204" pitchFamily="34" charset="0"/>
                        </a:rPr>
                        <a:t>3</a:t>
                      </a:r>
                      <a:endParaRPr lang="en-US" sz="2400" b="1" dirty="0">
                        <a:latin typeface="Calibri" panose="020F0502020204030204" pitchFamily="34" charset="0"/>
                        <a:cs typeface="Calibri" panose="020F0502020204030204" pitchFamily="34" charset="0"/>
                      </a:endParaRPr>
                    </a:p>
                  </a:txBody>
                  <a:tcPr>
                    <a:cell3D prstMaterial="dkEdge">
                      <a:bevel/>
                      <a:lightRig rig="flood" dir="t"/>
                    </a:cell3D>
                  </a:tcPr>
                </a:tc>
                <a:extLst>
                  <a:ext uri="{0D108BD9-81ED-4DB2-BD59-A6C34878D82A}">
                    <a16:rowId xmlns:a16="http://schemas.microsoft.com/office/drawing/2014/main" val="3958383374"/>
                  </a:ext>
                </a:extLst>
              </a:tr>
            </a:tbl>
          </a:graphicData>
        </a:graphic>
      </p:graphicFrame>
      <p:sp>
        <p:nvSpPr>
          <p:cNvPr id="3" name="TextBox 2"/>
          <p:cNvSpPr txBox="1"/>
          <p:nvPr/>
        </p:nvSpPr>
        <p:spPr>
          <a:xfrm>
            <a:off x="2934788" y="850093"/>
            <a:ext cx="7027817" cy="830997"/>
          </a:xfrm>
          <a:prstGeom prst="rect">
            <a:avLst/>
          </a:prstGeom>
          <a:noFill/>
        </p:spPr>
        <p:txBody>
          <a:bodyPr wrap="square" rtlCol="0">
            <a:spAutoFit/>
          </a:bodyPr>
          <a:lstStyle/>
          <a:p>
            <a:pPr algn="r" rtl="1"/>
            <a:r>
              <a:rPr lang="fa-IR" sz="4800" b="1" dirty="0">
                <a:latin typeface="Calibri" panose="020F0502020204030204" pitchFamily="34" charset="0"/>
                <a:cs typeface="Calibri" panose="020F0502020204030204" pitchFamily="34" charset="0"/>
              </a:rPr>
              <a:t>جدول تعیین امتیاز پست</a:t>
            </a:r>
            <a:endParaRPr lang="en-US" sz="4800" b="1" dirty="0">
              <a:latin typeface="Calibri" panose="020F0502020204030204" pitchFamily="34" charset="0"/>
              <a:cs typeface="Calibri" panose="020F0502020204030204" pitchFamily="34" charset="0"/>
            </a:endParaRPr>
          </a:p>
        </p:txBody>
      </p:sp>
      <p:sp>
        <p:nvSpPr>
          <p:cNvPr id="4" name="TextBox 3"/>
          <p:cNvSpPr txBox="1"/>
          <p:nvPr/>
        </p:nvSpPr>
        <p:spPr>
          <a:xfrm>
            <a:off x="5943600" y="5577840"/>
            <a:ext cx="4336868" cy="523220"/>
          </a:xfrm>
          <a:prstGeom prst="rect">
            <a:avLst/>
          </a:prstGeom>
          <a:noFill/>
        </p:spPr>
        <p:txBody>
          <a:bodyPr wrap="square" rtlCol="0">
            <a:spAutoFit/>
          </a:bodyPr>
          <a:lstStyle/>
          <a:p>
            <a:pPr algn="r" rtl="1"/>
            <a:r>
              <a:rPr lang="fa-IR" sz="2800" b="1" dirty="0">
                <a:solidFill>
                  <a:schemeClr val="accent1"/>
                </a:solidFill>
                <a:latin typeface="Calibri" panose="020F0502020204030204" pitchFamily="34" charset="0"/>
                <a:cs typeface="Calibri" panose="020F0502020204030204" pitchFamily="34" charset="0"/>
              </a:rPr>
              <a:t>سقف حق پست: 200 امتیاز</a:t>
            </a:r>
            <a:endParaRPr lang="en-US" sz="2800" b="1" dirty="0">
              <a:solidFill>
                <a:schemeClr val="accent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4934249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311381734"/>
              </p:ext>
            </p:extLst>
          </p:nvPr>
        </p:nvGraphicFramePr>
        <p:xfrm>
          <a:off x="5460274" y="2604510"/>
          <a:ext cx="4950823" cy="3474725"/>
        </p:xfrm>
        <a:graphic>
          <a:graphicData uri="http://schemas.openxmlformats.org/drawingml/2006/table">
            <a:tbl>
              <a:tblPr firstRow="1" bandRow="1">
                <a:tableStyleId>{5C22544A-7EE6-4342-B048-85BDC9FD1C3A}</a:tableStyleId>
              </a:tblPr>
              <a:tblGrid>
                <a:gridCol w="2541866">
                  <a:extLst>
                    <a:ext uri="{9D8B030D-6E8A-4147-A177-3AD203B41FA5}">
                      <a16:colId xmlns:a16="http://schemas.microsoft.com/office/drawing/2014/main" val="392257310"/>
                    </a:ext>
                  </a:extLst>
                </a:gridCol>
                <a:gridCol w="2408957">
                  <a:extLst>
                    <a:ext uri="{9D8B030D-6E8A-4147-A177-3AD203B41FA5}">
                      <a16:colId xmlns:a16="http://schemas.microsoft.com/office/drawing/2014/main" val="1092139176"/>
                    </a:ext>
                  </a:extLst>
                </a:gridCol>
              </a:tblGrid>
              <a:tr h="694945">
                <a:tc>
                  <a:txBody>
                    <a:bodyPr/>
                    <a:lstStyle/>
                    <a:p>
                      <a:pPr algn="ctr" rtl="1"/>
                      <a:r>
                        <a:rPr lang="fa-IR" sz="2800" b="1" dirty="0">
                          <a:solidFill>
                            <a:schemeClr val="accent2">
                              <a:lumMod val="50000"/>
                            </a:schemeClr>
                          </a:solidFill>
                          <a:latin typeface="Calibri" panose="020F0502020204030204" pitchFamily="34" charset="0"/>
                          <a:cs typeface="Calibri" panose="020F0502020204030204" pitchFamily="34" charset="0"/>
                        </a:rPr>
                        <a:t>امتیاز</a:t>
                      </a:r>
                      <a:endParaRPr lang="en-US" sz="2800" b="1" dirty="0">
                        <a:solidFill>
                          <a:schemeClr val="accent2">
                            <a:lumMod val="50000"/>
                          </a:schemeClr>
                        </a:solidFill>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800" b="1" dirty="0">
                          <a:solidFill>
                            <a:schemeClr val="accent2">
                              <a:lumMod val="50000"/>
                            </a:schemeClr>
                          </a:solidFill>
                          <a:latin typeface="Calibri" panose="020F0502020204030204" pitchFamily="34" charset="0"/>
                          <a:cs typeface="Calibri" panose="020F0502020204030204" pitchFamily="34" charset="0"/>
                        </a:rPr>
                        <a:t>تعداد</a:t>
                      </a:r>
                      <a:r>
                        <a:rPr lang="fa-IR" sz="2800" b="1" baseline="0" dirty="0">
                          <a:solidFill>
                            <a:schemeClr val="accent2">
                              <a:lumMod val="50000"/>
                            </a:schemeClr>
                          </a:solidFill>
                          <a:latin typeface="Calibri" panose="020F0502020204030204" pitchFamily="34" charset="0"/>
                          <a:cs typeface="Calibri" panose="020F0502020204030204" pitchFamily="34" charset="0"/>
                        </a:rPr>
                        <a:t> افراد</a:t>
                      </a:r>
                      <a:endParaRPr lang="en-US" sz="2800" b="1" dirty="0">
                        <a:solidFill>
                          <a:schemeClr val="accent2">
                            <a:lumMod val="50000"/>
                          </a:schemeClr>
                        </a:solidFill>
                        <a:latin typeface="Calibri" panose="020F0502020204030204" pitchFamily="34" charset="0"/>
                        <a:cs typeface="Calibri" panose="020F0502020204030204" pitchFamily="34" charset="0"/>
                      </a:endParaRPr>
                    </a:p>
                  </a:txBody>
                  <a:tcPr>
                    <a:cell3D prstMaterial="dkEdge">
                      <a:bevel/>
                      <a:lightRig rig="flood" dir="t"/>
                    </a:cell3D>
                  </a:tcPr>
                </a:tc>
                <a:extLst>
                  <a:ext uri="{0D108BD9-81ED-4DB2-BD59-A6C34878D82A}">
                    <a16:rowId xmlns:a16="http://schemas.microsoft.com/office/drawing/2014/main" val="2111034230"/>
                  </a:ext>
                </a:extLst>
              </a:tr>
              <a:tr h="694945">
                <a:tc>
                  <a:txBody>
                    <a:bodyPr/>
                    <a:lstStyle/>
                    <a:p>
                      <a:pPr algn="ctr" rtl="1"/>
                      <a:r>
                        <a:rPr lang="fa-IR" sz="2800" b="1" dirty="0">
                          <a:latin typeface="Calibri" panose="020F0502020204030204" pitchFamily="34" charset="0"/>
                          <a:cs typeface="Calibri" panose="020F0502020204030204" pitchFamily="34" charset="0"/>
                        </a:rPr>
                        <a:t>75</a:t>
                      </a:r>
                      <a:endParaRPr lang="en-US" sz="28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800" b="1" dirty="0">
                          <a:latin typeface="Calibri" panose="020F0502020204030204" pitchFamily="34" charset="0"/>
                          <a:cs typeface="Calibri" panose="020F0502020204030204" pitchFamily="34" charset="0"/>
                        </a:rPr>
                        <a:t>بالای</a:t>
                      </a:r>
                      <a:r>
                        <a:rPr lang="fa-IR" sz="2800" b="1" baseline="0" dirty="0">
                          <a:latin typeface="Calibri" panose="020F0502020204030204" pitchFamily="34" charset="0"/>
                          <a:cs typeface="Calibri" panose="020F0502020204030204" pitchFamily="34" charset="0"/>
                        </a:rPr>
                        <a:t> </a:t>
                      </a:r>
                      <a:r>
                        <a:rPr lang="en-US" sz="2800" b="1" baseline="0" dirty="0">
                          <a:latin typeface="Calibri" panose="020F0502020204030204" pitchFamily="34" charset="0"/>
                          <a:cs typeface="Calibri" panose="020F0502020204030204" pitchFamily="34" charset="0"/>
                        </a:rPr>
                        <a:t>A</a:t>
                      </a:r>
                      <a:r>
                        <a:rPr lang="fa-IR" sz="2800" b="1" baseline="0" dirty="0">
                          <a:latin typeface="Calibri" panose="020F0502020204030204" pitchFamily="34" charset="0"/>
                          <a:cs typeface="Calibri" panose="020F0502020204030204" pitchFamily="34" charset="0"/>
                        </a:rPr>
                        <a:t> نفر</a:t>
                      </a:r>
                      <a:endParaRPr lang="en-US" sz="2800" b="1" dirty="0">
                        <a:latin typeface="Calibri" panose="020F0502020204030204" pitchFamily="34" charset="0"/>
                        <a:cs typeface="Calibri" panose="020F0502020204030204" pitchFamily="34" charset="0"/>
                      </a:endParaRPr>
                    </a:p>
                  </a:txBody>
                  <a:tcPr>
                    <a:cell3D prstMaterial="dkEdge">
                      <a:bevel/>
                      <a:lightRig rig="flood" dir="t"/>
                    </a:cell3D>
                  </a:tcPr>
                </a:tc>
                <a:extLst>
                  <a:ext uri="{0D108BD9-81ED-4DB2-BD59-A6C34878D82A}">
                    <a16:rowId xmlns:a16="http://schemas.microsoft.com/office/drawing/2014/main" val="615728450"/>
                  </a:ext>
                </a:extLst>
              </a:tr>
              <a:tr h="694945">
                <a:tc>
                  <a:txBody>
                    <a:bodyPr/>
                    <a:lstStyle/>
                    <a:p>
                      <a:pPr algn="ctr" rtl="1"/>
                      <a:r>
                        <a:rPr lang="fa-IR" sz="2800" b="1" dirty="0">
                          <a:latin typeface="Calibri" panose="020F0502020204030204" pitchFamily="34" charset="0"/>
                          <a:cs typeface="Calibri" panose="020F0502020204030204" pitchFamily="34" charset="0"/>
                        </a:rPr>
                        <a:t>60</a:t>
                      </a:r>
                      <a:endParaRPr lang="en-US" sz="28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800" b="1" dirty="0">
                          <a:latin typeface="Calibri" panose="020F0502020204030204" pitchFamily="34" charset="0"/>
                          <a:cs typeface="Calibri" panose="020F0502020204030204" pitchFamily="34" charset="0"/>
                        </a:rPr>
                        <a:t>بین </a:t>
                      </a:r>
                      <a:r>
                        <a:rPr lang="en-US" sz="2800" b="1" dirty="0">
                          <a:latin typeface="Calibri" panose="020F0502020204030204" pitchFamily="34" charset="0"/>
                          <a:cs typeface="Calibri" panose="020F0502020204030204" pitchFamily="34" charset="0"/>
                        </a:rPr>
                        <a:t>A</a:t>
                      </a:r>
                      <a:r>
                        <a:rPr lang="fa-IR" sz="2800" b="1" dirty="0">
                          <a:latin typeface="Calibri" panose="020F0502020204030204" pitchFamily="34" charset="0"/>
                          <a:cs typeface="Calibri" panose="020F0502020204030204" pitchFamily="34" charset="0"/>
                        </a:rPr>
                        <a:t> تا </a:t>
                      </a:r>
                      <a:r>
                        <a:rPr lang="en-US" sz="2800" b="1" dirty="0">
                          <a:latin typeface="Calibri" panose="020F0502020204030204" pitchFamily="34" charset="0"/>
                          <a:cs typeface="Calibri" panose="020F0502020204030204" pitchFamily="34" charset="0"/>
                        </a:rPr>
                        <a:t>B</a:t>
                      </a:r>
                      <a:r>
                        <a:rPr lang="fa-IR" sz="2800" b="1" dirty="0">
                          <a:latin typeface="Calibri" panose="020F0502020204030204" pitchFamily="34" charset="0"/>
                          <a:cs typeface="Calibri" panose="020F0502020204030204" pitchFamily="34" charset="0"/>
                        </a:rPr>
                        <a:t> نفر</a:t>
                      </a:r>
                      <a:endParaRPr lang="en-US" sz="2800" b="1" dirty="0">
                        <a:latin typeface="Calibri" panose="020F0502020204030204" pitchFamily="34" charset="0"/>
                        <a:cs typeface="Calibri" panose="020F0502020204030204" pitchFamily="34" charset="0"/>
                      </a:endParaRPr>
                    </a:p>
                  </a:txBody>
                  <a:tcPr>
                    <a:cell3D prstMaterial="dkEdge">
                      <a:bevel/>
                      <a:lightRig rig="flood" dir="t"/>
                    </a:cell3D>
                  </a:tcPr>
                </a:tc>
                <a:extLst>
                  <a:ext uri="{0D108BD9-81ED-4DB2-BD59-A6C34878D82A}">
                    <a16:rowId xmlns:a16="http://schemas.microsoft.com/office/drawing/2014/main" val="4156854801"/>
                  </a:ext>
                </a:extLst>
              </a:tr>
              <a:tr h="694945">
                <a:tc>
                  <a:txBody>
                    <a:bodyPr/>
                    <a:lstStyle/>
                    <a:p>
                      <a:pPr algn="ctr" rtl="1"/>
                      <a:r>
                        <a:rPr lang="fa-IR" sz="2800" b="1" dirty="0">
                          <a:latin typeface="Calibri" panose="020F0502020204030204" pitchFamily="34" charset="0"/>
                          <a:cs typeface="Calibri" panose="020F0502020204030204" pitchFamily="34" charset="0"/>
                        </a:rPr>
                        <a:t>50</a:t>
                      </a:r>
                      <a:endParaRPr lang="en-US" sz="28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800" b="1" dirty="0">
                          <a:latin typeface="Calibri" panose="020F0502020204030204" pitchFamily="34" charset="0"/>
                          <a:cs typeface="Calibri" panose="020F0502020204030204" pitchFamily="34" charset="0"/>
                        </a:rPr>
                        <a:t>بین </a:t>
                      </a:r>
                      <a:r>
                        <a:rPr lang="en-US" sz="2800" b="1" dirty="0">
                          <a:latin typeface="Calibri" panose="020F0502020204030204" pitchFamily="34" charset="0"/>
                          <a:cs typeface="Calibri" panose="020F0502020204030204" pitchFamily="34" charset="0"/>
                        </a:rPr>
                        <a:t>B</a:t>
                      </a:r>
                      <a:r>
                        <a:rPr lang="fa-IR" sz="2800" b="1" dirty="0">
                          <a:latin typeface="Calibri" panose="020F0502020204030204" pitchFamily="34" charset="0"/>
                          <a:cs typeface="Calibri" panose="020F0502020204030204" pitchFamily="34" charset="0"/>
                        </a:rPr>
                        <a:t> تا </a:t>
                      </a:r>
                      <a:r>
                        <a:rPr lang="en-US" sz="2800" b="1" dirty="0">
                          <a:latin typeface="Calibri" panose="020F0502020204030204" pitchFamily="34" charset="0"/>
                          <a:cs typeface="Calibri" panose="020F0502020204030204" pitchFamily="34" charset="0"/>
                        </a:rPr>
                        <a:t>C</a:t>
                      </a:r>
                      <a:r>
                        <a:rPr lang="fa-IR" sz="2800" b="1" dirty="0">
                          <a:latin typeface="Calibri" panose="020F0502020204030204" pitchFamily="34" charset="0"/>
                          <a:cs typeface="Calibri" panose="020F0502020204030204" pitchFamily="34" charset="0"/>
                        </a:rPr>
                        <a:t> نفر</a:t>
                      </a:r>
                      <a:endParaRPr lang="en-US" sz="2800" b="1" dirty="0">
                        <a:latin typeface="Calibri" panose="020F0502020204030204" pitchFamily="34" charset="0"/>
                        <a:cs typeface="Calibri" panose="020F0502020204030204" pitchFamily="34" charset="0"/>
                      </a:endParaRPr>
                    </a:p>
                  </a:txBody>
                  <a:tcPr>
                    <a:cell3D prstMaterial="dkEdge">
                      <a:bevel/>
                      <a:lightRig rig="flood" dir="t"/>
                    </a:cell3D>
                  </a:tcPr>
                </a:tc>
                <a:extLst>
                  <a:ext uri="{0D108BD9-81ED-4DB2-BD59-A6C34878D82A}">
                    <a16:rowId xmlns:a16="http://schemas.microsoft.com/office/drawing/2014/main" val="3033428725"/>
                  </a:ext>
                </a:extLst>
              </a:tr>
              <a:tr h="694945">
                <a:tc>
                  <a:txBody>
                    <a:bodyPr/>
                    <a:lstStyle/>
                    <a:p>
                      <a:pPr algn="ctr" rtl="1"/>
                      <a:r>
                        <a:rPr lang="fa-IR" sz="2800" b="1" dirty="0">
                          <a:latin typeface="Calibri" panose="020F0502020204030204" pitchFamily="34" charset="0"/>
                          <a:cs typeface="Calibri" panose="020F0502020204030204" pitchFamily="34" charset="0"/>
                        </a:rPr>
                        <a:t>40</a:t>
                      </a:r>
                      <a:endParaRPr lang="en-US" sz="28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800" b="1" dirty="0">
                          <a:latin typeface="Calibri" panose="020F0502020204030204" pitchFamily="34" charset="0"/>
                          <a:cs typeface="Calibri" panose="020F0502020204030204" pitchFamily="34" charset="0"/>
                        </a:rPr>
                        <a:t>بین </a:t>
                      </a:r>
                      <a:r>
                        <a:rPr lang="en-US" sz="2800" b="1" dirty="0">
                          <a:latin typeface="Calibri" panose="020F0502020204030204" pitchFamily="34" charset="0"/>
                          <a:cs typeface="Calibri" panose="020F0502020204030204" pitchFamily="34" charset="0"/>
                        </a:rPr>
                        <a:t>C</a:t>
                      </a:r>
                      <a:r>
                        <a:rPr lang="fa-IR" sz="2800" b="1" dirty="0">
                          <a:latin typeface="Calibri" panose="020F0502020204030204" pitchFamily="34" charset="0"/>
                          <a:cs typeface="Calibri" panose="020F0502020204030204" pitchFamily="34" charset="0"/>
                        </a:rPr>
                        <a:t> تا </a:t>
                      </a:r>
                      <a:r>
                        <a:rPr lang="en-US" sz="2800" b="1" dirty="0">
                          <a:latin typeface="Calibri" panose="020F0502020204030204" pitchFamily="34" charset="0"/>
                          <a:cs typeface="Calibri" panose="020F0502020204030204" pitchFamily="34" charset="0"/>
                        </a:rPr>
                        <a:t>D</a:t>
                      </a:r>
                      <a:r>
                        <a:rPr lang="fa-IR" sz="2800" b="1" dirty="0">
                          <a:latin typeface="Calibri" panose="020F0502020204030204" pitchFamily="34" charset="0"/>
                          <a:cs typeface="Calibri" panose="020F0502020204030204" pitchFamily="34" charset="0"/>
                        </a:rPr>
                        <a:t> نفر</a:t>
                      </a:r>
                      <a:endParaRPr lang="en-US" sz="2800" b="1" dirty="0">
                        <a:latin typeface="Calibri" panose="020F0502020204030204" pitchFamily="34" charset="0"/>
                        <a:cs typeface="Calibri" panose="020F0502020204030204" pitchFamily="34" charset="0"/>
                      </a:endParaRPr>
                    </a:p>
                  </a:txBody>
                  <a:tcPr>
                    <a:cell3D prstMaterial="dkEdge">
                      <a:bevel/>
                      <a:lightRig rig="flood" dir="t"/>
                    </a:cell3D>
                  </a:tcPr>
                </a:tc>
                <a:extLst>
                  <a:ext uri="{0D108BD9-81ED-4DB2-BD59-A6C34878D82A}">
                    <a16:rowId xmlns:a16="http://schemas.microsoft.com/office/drawing/2014/main" val="2347807305"/>
                  </a:ext>
                </a:extLst>
              </a:tr>
            </a:tbl>
          </a:graphicData>
        </a:graphic>
      </p:graphicFrame>
      <p:sp>
        <p:nvSpPr>
          <p:cNvPr id="3" name="TextBox 2"/>
          <p:cNvSpPr txBox="1"/>
          <p:nvPr/>
        </p:nvSpPr>
        <p:spPr>
          <a:xfrm>
            <a:off x="2599509" y="919434"/>
            <a:ext cx="7602583" cy="830997"/>
          </a:xfrm>
          <a:prstGeom prst="rect">
            <a:avLst/>
          </a:prstGeom>
          <a:noFill/>
        </p:spPr>
        <p:txBody>
          <a:bodyPr wrap="square" rtlCol="0">
            <a:spAutoFit/>
          </a:bodyPr>
          <a:lstStyle/>
          <a:p>
            <a:pPr algn="r" rtl="1"/>
            <a:r>
              <a:rPr lang="fa-IR" sz="4800" b="1" dirty="0">
                <a:latin typeface="Calibri" panose="020F0502020204030204" pitchFamily="34" charset="0"/>
                <a:cs typeface="Calibri" panose="020F0502020204030204" pitchFamily="34" charset="0"/>
              </a:rPr>
              <a:t>جدول امتیاز افراد تحت سرپرستی</a:t>
            </a:r>
            <a:endParaRPr lang="en-US" sz="4800" b="1" dirty="0">
              <a:latin typeface="Calibri" panose="020F0502020204030204" pitchFamily="34" charset="0"/>
              <a:cs typeface="Calibri" panose="020F0502020204030204" pitchFamily="34" charset="0"/>
            </a:endParaRPr>
          </a:p>
        </p:txBody>
      </p:sp>
      <p:sp>
        <p:nvSpPr>
          <p:cNvPr id="4" name="TextBox 3"/>
          <p:cNvSpPr txBox="1"/>
          <p:nvPr/>
        </p:nvSpPr>
        <p:spPr>
          <a:xfrm>
            <a:off x="2455817" y="2312123"/>
            <a:ext cx="3004457" cy="584775"/>
          </a:xfrm>
          <a:prstGeom prst="rect">
            <a:avLst/>
          </a:prstGeom>
          <a:noFill/>
        </p:spPr>
        <p:txBody>
          <a:bodyPr wrap="square" rtlCol="0">
            <a:spAutoFit/>
          </a:bodyPr>
          <a:lstStyle/>
          <a:p>
            <a:r>
              <a:rPr lang="en-US" sz="3200" b="1" dirty="0">
                <a:solidFill>
                  <a:schemeClr val="accent1"/>
                </a:solidFill>
                <a:latin typeface="Calibri" panose="020F0502020204030204" pitchFamily="34" charset="0"/>
                <a:cs typeface="Calibri" panose="020F0502020204030204" pitchFamily="34" charset="0"/>
              </a:rPr>
              <a:t>A &gt; B &gt; C &gt; D</a:t>
            </a:r>
          </a:p>
        </p:txBody>
      </p:sp>
    </p:spTree>
    <p:extLst>
      <p:ext uri="{BB962C8B-B14F-4D97-AF65-F5344CB8AC3E}">
        <p14:creationId xmlns:p14="http://schemas.microsoft.com/office/powerpoint/2010/main" val="126450975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606461895"/>
              </p:ext>
            </p:extLst>
          </p:nvPr>
        </p:nvGraphicFramePr>
        <p:xfrm>
          <a:off x="5228770" y="2652966"/>
          <a:ext cx="5257074" cy="3094690"/>
        </p:xfrm>
        <a:graphic>
          <a:graphicData uri="http://schemas.openxmlformats.org/drawingml/2006/table">
            <a:tbl>
              <a:tblPr firstRow="1" bandRow="1">
                <a:tableStyleId>{5C22544A-7EE6-4342-B048-85BDC9FD1C3A}</a:tableStyleId>
              </a:tblPr>
              <a:tblGrid>
                <a:gridCol w="2628537">
                  <a:extLst>
                    <a:ext uri="{9D8B030D-6E8A-4147-A177-3AD203B41FA5}">
                      <a16:colId xmlns:a16="http://schemas.microsoft.com/office/drawing/2014/main" val="2573820567"/>
                    </a:ext>
                  </a:extLst>
                </a:gridCol>
                <a:gridCol w="2628537">
                  <a:extLst>
                    <a:ext uri="{9D8B030D-6E8A-4147-A177-3AD203B41FA5}">
                      <a16:colId xmlns:a16="http://schemas.microsoft.com/office/drawing/2014/main" val="2955146894"/>
                    </a:ext>
                  </a:extLst>
                </a:gridCol>
              </a:tblGrid>
              <a:tr h="618938">
                <a:tc>
                  <a:txBody>
                    <a:bodyPr/>
                    <a:lstStyle/>
                    <a:p>
                      <a:pPr algn="ctr" rtl="1"/>
                      <a:r>
                        <a:rPr lang="fa-IR" sz="2800" b="1" dirty="0">
                          <a:solidFill>
                            <a:schemeClr val="accent2">
                              <a:lumMod val="50000"/>
                            </a:schemeClr>
                          </a:solidFill>
                          <a:latin typeface="Calibri" panose="020F0502020204030204" pitchFamily="34" charset="0"/>
                          <a:cs typeface="Calibri" panose="020F0502020204030204" pitchFamily="34" charset="0"/>
                        </a:rPr>
                        <a:t>امتیاز</a:t>
                      </a:r>
                      <a:endParaRPr lang="en-US" sz="2800" b="1" dirty="0">
                        <a:solidFill>
                          <a:schemeClr val="accent2">
                            <a:lumMod val="50000"/>
                          </a:schemeClr>
                        </a:solidFill>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800" b="1" dirty="0">
                          <a:solidFill>
                            <a:schemeClr val="accent2">
                              <a:lumMod val="50000"/>
                            </a:schemeClr>
                          </a:solidFill>
                          <a:latin typeface="Calibri" panose="020F0502020204030204" pitchFamily="34" charset="0"/>
                          <a:cs typeface="Calibri" panose="020F0502020204030204" pitchFamily="34" charset="0"/>
                        </a:rPr>
                        <a:t>عوامل</a:t>
                      </a:r>
                      <a:endParaRPr lang="en-US" sz="2800" b="1" dirty="0">
                        <a:solidFill>
                          <a:schemeClr val="accent2">
                            <a:lumMod val="50000"/>
                          </a:schemeClr>
                        </a:solidFill>
                        <a:latin typeface="Calibri" panose="020F0502020204030204" pitchFamily="34" charset="0"/>
                        <a:cs typeface="Calibri" panose="020F0502020204030204" pitchFamily="34" charset="0"/>
                      </a:endParaRPr>
                    </a:p>
                  </a:txBody>
                  <a:tcPr>
                    <a:cell3D prstMaterial="dkEdge">
                      <a:bevel/>
                      <a:lightRig rig="flood" dir="t"/>
                    </a:cell3D>
                  </a:tcPr>
                </a:tc>
                <a:extLst>
                  <a:ext uri="{0D108BD9-81ED-4DB2-BD59-A6C34878D82A}">
                    <a16:rowId xmlns:a16="http://schemas.microsoft.com/office/drawing/2014/main" val="3171257604"/>
                  </a:ext>
                </a:extLst>
              </a:tr>
              <a:tr h="618938">
                <a:tc>
                  <a:txBody>
                    <a:bodyPr/>
                    <a:lstStyle/>
                    <a:p>
                      <a:pPr algn="ctr" rtl="1"/>
                      <a:r>
                        <a:rPr lang="fa-IR" sz="2800" b="1" dirty="0">
                          <a:latin typeface="Calibri" panose="020F0502020204030204" pitchFamily="34" charset="0"/>
                          <a:cs typeface="Calibri" panose="020F0502020204030204" pitchFamily="34" charset="0"/>
                        </a:rPr>
                        <a:t>40</a:t>
                      </a:r>
                      <a:endParaRPr lang="en-US" sz="28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800" b="1" dirty="0">
                          <a:latin typeface="Calibri" panose="020F0502020204030204" pitchFamily="34" charset="0"/>
                          <a:cs typeface="Calibri" panose="020F0502020204030204" pitchFamily="34" charset="0"/>
                        </a:rPr>
                        <a:t>سطح افراد</a:t>
                      </a:r>
                      <a:endParaRPr lang="en-US" sz="2800" b="1" dirty="0">
                        <a:latin typeface="Calibri" panose="020F0502020204030204" pitchFamily="34" charset="0"/>
                        <a:cs typeface="Calibri" panose="020F0502020204030204" pitchFamily="34" charset="0"/>
                      </a:endParaRPr>
                    </a:p>
                  </a:txBody>
                  <a:tcPr>
                    <a:cell3D prstMaterial="dkEdge">
                      <a:bevel/>
                      <a:lightRig rig="flood" dir="t"/>
                    </a:cell3D>
                  </a:tcPr>
                </a:tc>
                <a:extLst>
                  <a:ext uri="{0D108BD9-81ED-4DB2-BD59-A6C34878D82A}">
                    <a16:rowId xmlns:a16="http://schemas.microsoft.com/office/drawing/2014/main" val="1310005239"/>
                  </a:ext>
                </a:extLst>
              </a:tr>
              <a:tr h="618938">
                <a:tc>
                  <a:txBody>
                    <a:bodyPr/>
                    <a:lstStyle/>
                    <a:p>
                      <a:pPr algn="ctr" rtl="1"/>
                      <a:r>
                        <a:rPr lang="fa-IR" sz="2800" b="1" dirty="0">
                          <a:latin typeface="Calibri" panose="020F0502020204030204" pitchFamily="34" charset="0"/>
                          <a:cs typeface="Calibri" panose="020F0502020204030204" pitchFamily="34" charset="0"/>
                        </a:rPr>
                        <a:t>30</a:t>
                      </a:r>
                      <a:endParaRPr lang="en-US" sz="28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800" b="1" dirty="0">
                          <a:latin typeface="Calibri" panose="020F0502020204030204" pitchFamily="34" charset="0"/>
                          <a:cs typeface="Calibri" panose="020F0502020204030204" pitchFamily="34" charset="0"/>
                        </a:rPr>
                        <a:t>تحصیلات</a:t>
                      </a:r>
                      <a:endParaRPr lang="en-US" sz="2800" b="1" dirty="0">
                        <a:latin typeface="Calibri" panose="020F0502020204030204" pitchFamily="34" charset="0"/>
                        <a:cs typeface="Calibri" panose="020F0502020204030204" pitchFamily="34" charset="0"/>
                      </a:endParaRPr>
                    </a:p>
                  </a:txBody>
                  <a:tcPr>
                    <a:cell3D prstMaterial="dkEdge">
                      <a:bevel/>
                      <a:lightRig rig="flood" dir="t"/>
                    </a:cell3D>
                  </a:tcPr>
                </a:tc>
                <a:extLst>
                  <a:ext uri="{0D108BD9-81ED-4DB2-BD59-A6C34878D82A}">
                    <a16:rowId xmlns:a16="http://schemas.microsoft.com/office/drawing/2014/main" val="958778215"/>
                  </a:ext>
                </a:extLst>
              </a:tr>
              <a:tr h="618938">
                <a:tc>
                  <a:txBody>
                    <a:bodyPr/>
                    <a:lstStyle/>
                    <a:p>
                      <a:pPr algn="ctr" rtl="1"/>
                      <a:r>
                        <a:rPr lang="fa-IR" sz="2800" b="1" dirty="0">
                          <a:latin typeface="Calibri" panose="020F0502020204030204" pitchFamily="34" charset="0"/>
                          <a:cs typeface="Calibri" panose="020F0502020204030204" pitchFamily="34" charset="0"/>
                        </a:rPr>
                        <a:t>35</a:t>
                      </a:r>
                      <a:endParaRPr lang="en-US" sz="28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800" b="1" dirty="0">
                          <a:latin typeface="Calibri" panose="020F0502020204030204" pitchFamily="34" charset="0"/>
                          <a:cs typeface="Calibri" panose="020F0502020204030204" pitchFamily="34" charset="0"/>
                        </a:rPr>
                        <a:t>تخصص</a:t>
                      </a:r>
                      <a:endParaRPr lang="en-US" sz="2800" b="1" dirty="0">
                        <a:latin typeface="Calibri" panose="020F0502020204030204" pitchFamily="34" charset="0"/>
                        <a:cs typeface="Calibri" panose="020F0502020204030204" pitchFamily="34" charset="0"/>
                      </a:endParaRPr>
                    </a:p>
                  </a:txBody>
                  <a:tcPr>
                    <a:cell3D prstMaterial="dkEdge">
                      <a:bevel/>
                      <a:lightRig rig="flood" dir="t"/>
                    </a:cell3D>
                  </a:tcPr>
                </a:tc>
                <a:extLst>
                  <a:ext uri="{0D108BD9-81ED-4DB2-BD59-A6C34878D82A}">
                    <a16:rowId xmlns:a16="http://schemas.microsoft.com/office/drawing/2014/main" val="2144098233"/>
                  </a:ext>
                </a:extLst>
              </a:tr>
              <a:tr h="618938">
                <a:tc>
                  <a:txBody>
                    <a:bodyPr/>
                    <a:lstStyle/>
                    <a:p>
                      <a:pPr algn="ctr" rtl="1"/>
                      <a:r>
                        <a:rPr lang="fa-IR" sz="2800" b="1" dirty="0">
                          <a:latin typeface="Calibri" panose="020F0502020204030204" pitchFamily="34" charset="0"/>
                          <a:cs typeface="Calibri" panose="020F0502020204030204" pitchFamily="34" charset="0"/>
                        </a:rPr>
                        <a:t>20</a:t>
                      </a:r>
                      <a:endParaRPr lang="en-US" sz="2800" b="1" dirty="0">
                        <a:latin typeface="Calibri" panose="020F0502020204030204" pitchFamily="34" charset="0"/>
                        <a:cs typeface="Calibri" panose="020F0502020204030204" pitchFamily="34" charset="0"/>
                      </a:endParaRPr>
                    </a:p>
                  </a:txBody>
                  <a:tcPr>
                    <a:cell3D prstMaterial="dkEdge">
                      <a:bevel/>
                      <a:lightRig rig="flood" dir="t"/>
                    </a:cell3D>
                  </a:tcPr>
                </a:tc>
                <a:tc>
                  <a:txBody>
                    <a:bodyPr/>
                    <a:lstStyle/>
                    <a:p>
                      <a:pPr algn="ctr" rtl="1"/>
                      <a:r>
                        <a:rPr lang="fa-IR" sz="2800" b="1" dirty="0">
                          <a:latin typeface="Calibri" panose="020F0502020204030204" pitchFamily="34" charset="0"/>
                          <a:cs typeface="Calibri" panose="020F0502020204030204" pitchFamily="34" charset="0"/>
                        </a:rPr>
                        <a:t>سن</a:t>
                      </a:r>
                      <a:endParaRPr lang="en-US" sz="2800" b="1" dirty="0">
                        <a:latin typeface="Calibri" panose="020F0502020204030204" pitchFamily="34" charset="0"/>
                        <a:cs typeface="Calibri" panose="020F0502020204030204" pitchFamily="34" charset="0"/>
                      </a:endParaRPr>
                    </a:p>
                  </a:txBody>
                  <a:tcPr>
                    <a:cell3D prstMaterial="dkEdge">
                      <a:bevel/>
                      <a:lightRig rig="flood" dir="t"/>
                    </a:cell3D>
                  </a:tcPr>
                </a:tc>
                <a:extLst>
                  <a:ext uri="{0D108BD9-81ED-4DB2-BD59-A6C34878D82A}">
                    <a16:rowId xmlns:a16="http://schemas.microsoft.com/office/drawing/2014/main" val="2450951146"/>
                  </a:ext>
                </a:extLst>
              </a:tr>
            </a:tbl>
          </a:graphicData>
        </a:graphic>
      </p:graphicFrame>
      <p:sp>
        <p:nvSpPr>
          <p:cNvPr id="3" name="TextBox 2"/>
          <p:cNvSpPr txBox="1"/>
          <p:nvPr/>
        </p:nvSpPr>
        <p:spPr>
          <a:xfrm>
            <a:off x="5806439" y="966652"/>
            <a:ext cx="4101737" cy="830997"/>
          </a:xfrm>
          <a:prstGeom prst="rect">
            <a:avLst/>
          </a:prstGeom>
          <a:noFill/>
        </p:spPr>
        <p:txBody>
          <a:bodyPr wrap="square" rtlCol="0">
            <a:spAutoFit/>
          </a:bodyPr>
          <a:lstStyle/>
          <a:p>
            <a:pPr algn="r" rtl="1"/>
            <a:r>
              <a:rPr lang="fa-IR" sz="4800" b="1" dirty="0">
                <a:latin typeface="Calibri" panose="020F0502020204030204" pitchFamily="34" charset="0"/>
                <a:cs typeface="Calibri" panose="020F0502020204030204" pitchFamily="34" charset="0"/>
              </a:rPr>
              <a:t>جدول ویژگی افراد</a:t>
            </a:r>
            <a:endParaRPr lang="en-US" sz="48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7481492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rtl="1"/>
            <a:r>
              <a:rPr lang="fa-IR" sz="4000" b="1" dirty="0">
                <a:latin typeface="Calibri" panose="020F0502020204030204" pitchFamily="34" charset="0"/>
                <a:cs typeface="Calibri" panose="020F0502020204030204" pitchFamily="34" charset="0"/>
              </a:rPr>
              <a:t>عارضه یابی نظام حقوق و دستمزد و جبران خدمت</a:t>
            </a:r>
            <a:endParaRPr lang="en-US" sz="4000" b="1" dirty="0">
              <a:latin typeface="Calibri" panose="020F0502020204030204" pitchFamily="34" charset="0"/>
              <a:cs typeface="Calibri" panose="020F0502020204030204" pitchFamily="34" charset="0"/>
            </a:endParaRPr>
          </a:p>
        </p:txBody>
      </p:sp>
      <p:sp>
        <p:nvSpPr>
          <p:cNvPr id="3" name="TextBox 2"/>
          <p:cNvSpPr txBox="1"/>
          <p:nvPr/>
        </p:nvSpPr>
        <p:spPr>
          <a:xfrm>
            <a:off x="497766" y="2037805"/>
            <a:ext cx="9978970" cy="4662815"/>
          </a:xfrm>
          <a:prstGeom prst="rect">
            <a:avLst/>
          </a:prstGeom>
          <a:noFill/>
        </p:spPr>
        <p:txBody>
          <a:bodyPr wrap="square" rtlCol="0">
            <a:spAutoFit/>
          </a:bodyPr>
          <a:lstStyle/>
          <a:p>
            <a:pPr algn="r" rtl="1">
              <a:lnSpc>
                <a:spcPct val="150000"/>
              </a:lnSpc>
            </a:pPr>
            <a:r>
              <a:rPr lang="fa-IR" sz="2200" b="1" dirty="0">
                <a:latin typeface="Calibri" panose="020F0502020204030204" pitchFamily="34" charset="0"/>
                <a:cs typeface="Calibri" panose="020F0502020204030204" pitchFamily="34" charset="0"/>
              </a:rPr>
              <a:t>کیفی:</a:t>
            </a:r>
          </a:p>
          <a:p>
            <a:pPr algn="r" rtl="1">
              <a:lnSpc>
                <a:spcPct val="150000"/>
              </a:lnSpc>
            </a:pPr>
            <a:r>
              <a:rPr lang="fa-IR" sz="2200" b="1" dirty="0">
                <a:latin typeface="Calibri" panose="020F0502020204030204" pitchFamily="34" charset="0"/>
                <a:cs typeface="Calibri" panose="020F0502020204030204" pitchFamily="34" charset="0"/>
              </a:rPr>
              <a:t> </a:t>
            </a:r>
            <a:r>
              <a:rPr lang="fa-IR" sz="2200" b="1" dirty="0">
                <a:solidFill>
                  <a:schemeClr val="bg1"/>
                </a:solidFill>
                <a:latin typeface="Calibri" panose="020F0502020204030204" pitchFamily="34" charset="0"/>
                <a:cs typeface="Calibri" panose="020F0502020204030204" pitchFamily="34" charset="0"/>
              </a:rPr>
              <a:t>1- تحلیل محتوا اعم از بررسی اسناد سازمانی از قبیل آئین نامه ها، روش های اجرایی و دستورالعمل های پرداخت حقوق، دستمزد، پاداش و ...</a:t>
            </a:r>
          </a:p>
          <a:p>
            <a:pPr algn="r" rtl="1">
              <a:lnSpc>
                <a:spcPct val="150000"/>
              </a:lnSpc>
            </a:pPr>
            <a:r>
              <a:rPr lang="fa-IR" sz="2200" b="1" dirty="0">
                <a:solidFill>
                  <a:schemeClr val="bg1"/>
                </a:solidFill>
                <a:latin typeface="Calibri" panose="020F0502020204030204" pitchFamily="34" charset="0"/>
                <a:cs typeface="Calibri" panose="020F0502020204030204" pitchFamily="34" charset="0"/>
              </a:rPr>
              <a:t>2- مصاحبه با تعدادی از کارکنان به صورت نمونه گیری (بطور نمونه استفاده از جدول </a:t>
            </a:r>
            <a:r>
              <a:rPr lang="fa-IR" sz="2200" b="1" i="1" dirty="0">
                <a:solidFill>
                  <a:schemeClr val="bg1"/>
                </a:solidFill>
                <a:latin typeface="Calibri" panose="020F0502020204030204" pitchFamily="34" charset="0"/>
                <a:cs typeface="Calibri" panose="020F0502020204030204" pitchFamily="34" charset="0"/>
              </a:rPr>
              <a:t>مورگان</a:t>
            </a:r>
            <a:r>
              <a:rPr lang="fa-IR" sz="2200" b="1" dirty="0">
                <a:solidFill>
                  <a:schemeClr val="bg1"/>
                </a:solidFill>
                <a:latin typeface="Calibri" panose="020F0502020204030204" pitchFamily="34" charset="0"/>
                <a:cs typeface="Calibri" panose="020F0502020204030204" pitchFamily="34" charset="0"/>
              </a:rPr>
              <a:t> به منظور دستیابی به حجم جامعه ی آماری از اندازه ی جامعه)</a:t>
            </a:r>
          </a:p>
          <a:p>
            <a:pPr algn="r" rtl="1">
              <a:lnSpc>
                <a:spcPct val="150000"/>
              </a:lnSpc>
            </a:pPr>
            <a:r>
              <a:rPr lang="fa-IR" sz="2200" b="1" dirty="0">
                <a:solidFill>
                  <a:schemeClr val="bg1"/>
                </a:solidFill>
                <a:latin typeface="Calibri" panose="020F0502020204030204" pitchFamily="34" charset="0"/>
                <a:cs typeface="Calibri" panose="020F0502020204030204" pitchFamily="34" charset="0"/>
              </a:rPr>
              <a:t>3- طراحی و توزیع و تحلیل پرسشنامه</a:t>
            </a:r>
          </a:p>
          <a:p>
            <a:pPr algn="r" rtl="1">
              <a:lnSpc>
                <a:spcPct val="150000"/>
              </a:lnSpc>
            </a:pPr>
            <a:r>
              <a:rPr lang="fa-IR" sz="2200" b="1" dirty="0">
                <a:latin typeface="Calibri" panose="020F0502020204030204" pitchFamily="34" charset="0"/>
                <a:cs typeface="Calibri" panose="020F0502020204030204" pitchFamily="34" charset="0"/>
              </a:rPr>
              <a:t>کمی: </a:t>
            </a:r>
          </a:p>
          <a:p>
            <a:pPr algn="r" rtl="1">
              <a:lnSpc>
                <a:spcPct val="150000"/>
              </a:lnSpc>
            </a:pPr>
            <a:r>
              <a:rPr lang="fa-IR" sz="2200" b="1" dirty="0">
                <a:solidFill>
                  <a:schemeClr val="bg1"/>
                </a:solidFill>
                <a:latin typeface="Calibri" panose="020F0502020204030204" pitchFamily="34" charset="0"/>
                <a:cs typeface="Calibri" panose="020F0502020204030204" pitchFamily="34" charset="0"/>
              </a:rPr>
              <a:t>1- مقایسه ی حقوق و دستمزد و مزایا با صنعت، شرکت های رقیب و ...</a:t>
            </a:r>
          </a:p>
          <a:p>
            <a:pPr algn="r" rtl="1">
              <a:lnSpc>
                <a:spcPct val="150000"/>
              </a:lnSpc>
            </a:pPr>
            <a:r>
              <a:rPr lang="fa-IR" sz="2200" b="1" dirty="0">
                <a:solidFill>
                  <a:schemeClr val="bg1"/>
                </a:solidFill>
                <a:latin typeface="Calibri" panose="020F0502020204030204" pitchFamily="34" charset="0"/>
                <a:cs typeface="Calibri" panose="020F0502020204030204" pitchFamily="34" charset="0"/>
              </a:rPr>
              <a:t>2- تحلیل های آماری و کمی بر روی داده های حقوق و دستمزد و پاداش شرکت</a:t>
            </a:r>
          </a:p>
        </p:txBody>
      </p:sp>
    </p:spTree>
    <p:extLst>
      <p:ext uri="{BB962C8B-B14F-4D97-AF65-F5344CB8AC3E}">
        <p14:creationId xmlns:p14="http://schemas.microsoft.com/office/powerpoint/2010/main" val="136260405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p:cNvSpPr txBox="1"/>
              <p:nvPr/>
            </p:nvSpPr>
            <p:spPr>
              <a:xfrm>
                <a:off x="4037878" y="973183"/>
                <a:ext cx="4514056" cy="830997"/>
              </a:xfrm>
              <a:prstGeom prst="rect">
                <a:avLst/>
              </a:prstGeom>
              <a:noFill/>
            </p:spPr>
            <p:txBody>
              <a:bodyPr wrap="none" lIns="0" tIns="0" rIns="0" bIns="0" rtlCol="0">
                <a:spAutoFit/>
              </a:bodyPr>
              <a:lstStyle/>
              <a:p>
                <a:pPr algn="l"/>
                <a14:m>
                  <m:oMathPara xmlns:m="http://schemas.openxmlformats.org/officeDocument/2006/math">
                    <m:oMathParaPr>
                      <m:jc m:val="center"/>
                    </m:oMathParaPr>
                    <m:oMath>
                      <m:r>
                        <a:rPr lang="en-US" sz="5400" b="1" smtClean="0">
                          <a:latin typeface="Cambria Math" panose="02040503050406030204" pitchFamily="18" charset="0"/>
                        </a:rPr>
                        <m:t>−</m:t>
                      </m:r>
                      <m:r>
                        <a:rPr lang="en-US" sz="5400" b="1" i="0">
                          <a:latin typeface="Cambria Math" panose="02040503050406030204" pitchFamily="18" charset="0"/>
                        </a:rPr>
                        <m:t>𝟏</m:t>
                      </m:r>
                      <m:r>
                        <a:rPr lang="en-US" sz="5400" b="1" i="0">
                          <a:latin typeface="Cambria Math" panose="02040503050406030204" pitchFamily="18" charset="0"/>
                        </a:rPr>
                        <m:t>≤</m:t>
                      </m:r>
                      <m:r>
                        <a:rPr lang="en-US" sz="5400" b="1" i="0" smtClean="0">
                          <a:latin typeface="Cambria Math" panose="02040503050406030204" pitchFamily="18" charset="0"/>
                        </a:rPr>
                        <m:t>𝐫</m:t>
                      </m:r>
                      <m:r>
                        <a:rPr lang="en-US" sz="5400" b="1" i="0" smtClean="0">
                          <a:latin typeface="Cambria Math" panose="02040503050406030204" pitchFamily="18" charset="0"/>
                        </a:rPr>
                        <m:t> ≤ +</m:t>
                      </m:r>
                      <m:r>
                        <a:rPr lang="en-US" sz="5400" b="1" i="1" smtClean="0">
                          <a:latin typeface="Cambria Math" panose="02040503050406030204" pitchFamily="18" charset="0"/>
                          <a:ea typeface="Cambria Math" panose="02040503050406030204" pitchFamily="18" charset="0"/>
                        </a:rPr>
                        <m:t>𝟏</m:t>
                      </m:r>
                    </m:oMath>
                  </m:oMathPara>
                </a14:m>
                <a:endParaRPr lang="en-US" sz="5400" b="1" dirty="0"/>
              </a:p>
            </p:txBody>
          </p:sp>
        </mc:Choice>
        <mc:Fallback xmlns="">
          <p:sp>
            <p:nvSpPr>
              <p:cNvPr id="3" name="TextBox 2"/>
              <p:cNvSpPr txBox="1">
                <a:spLocks noRot="1" noChangeAspect="1" noMove="1" noResize="1" noEditPoints="1" noAdjustHandles="1" noChangeArrowheads="1" noChangeShapeType="1" noTextEdit="1"/>
              </p:cNvSpPr>
              <p:nvPr/>
            </p:nvSpPr>
            <p:spPr>
              <a:xfrm>
                <a:off x="4037878" y="973183"/>
                <a:ext cx="4514056" cy="830997"/>
              </a:xfrm>
              <a:prstGeom prst="rect">
                <a:avLst/>
              </a:prstGeom>
              <a:blipFill>
                <a:blip r:embed="rId2"/>
                <a:stretch>
                  <a:fillRect/>
                </a:stretch>
              </a:blipFill>
            </p:spPr>
            <p:txBody>
              <a:bodyPr/>
              <a:lstStyle/>
              <a:p>
                <a:r>
                  <a:rPr lang="en-US">
                    <a:noFill/>
                  </a:rPr>
                  <a:t> </a:t>
                </a:r>
              </a:p>
            </p:txBody>
          </p:sp>
        </mc:Fallback>
      </mc:AlternateContent>
      <p:sp>
        <p:nvSpPr>
          <p:cNvPr id="4" name="TextBox 3"/>
          <p:cNvSpPr txBox="1"/>
          <p:nvPr/>
        </p:nvSpPr>
        <p:spPr>
          <a:xfrm>
            <a:off x="1240973" y="2599508"/>
            <a:ext cx="9575074" cy="3063018"/>
          </a:xfrm>
          <a:prstGeom prst="rect">
            <a:avLst/>
          </a:prstGeom>
          <a:noFill/>
        </p:spPr>
        <p:txBody>
          <a:bodyPr wrap="square" rtlCol="0">
            <a:spAutoFit/>
          </a:bodyPr>
          <a:lstStyle/>
          <a:p>
            <a:pPr algn="r" rtl="1">
              <a:lnSpc>
                <a:spcPct val="150000"/>
              </a:lnSpc>
            </a:pPr>
            <a:r>
              <a:rPr lang="en-US" sz="3600" b="1" dirty="0">
                <a:latin typeface="Calibri" panose="020F0502020204030204" pitchFamily="34" charset="0"/>
                <a:cs typeface="Calibri" panose="020F0502020204030204" pitchFamily="34" charset="0"/>
              </a:rPr>
              <a:t>r</a:t>
            </a:r>
            <a:r>
              <a:rPr lang="fa-IR" sz="3200" b="1" dirty="0">
                <a:solidFill>
                  <a:schemeClr val="bg1"/>
                </a:solidFill>
                <a:latin typeface="Calibri" panose="020F0502020204030204" pitchFamily="34" charset="0"/>
                <a:cs typeface="Calibri" panose="020F0502020204030204" pitchFamily="34" charset="0"/>
              </a:rPr>
              <a:t> نشان می دهد که آیا دو متغیر با یکدیگر وابستگی یا همبستگی دارند یا خیر.</a:t>
            </a:r>
          </a:p>
          <a:p>
            <a:pPr algn="r" rtl="1">
              <a:lnSpc>
                <a:spcPct val="150000"/>
              </a:lnSpc>
            </a:pPr>
            <a:r>
              <a:rPr lang="fa-IR" sz="3200" b="1" dirty="0">
                <a:solidFill>
                  <a:schemeClr val="bg1"/>
                </a:solidFill>
                <a:latin typeface="Calibri" panose="020F0502020204030204" pitchFamily="34" charset="0"/>
                <a:cs typeface="Calibri" panose="020F0502020204030204" pitchFamily="34" charset="0"/>
              </a:rPr>
              <a:t>به عبارت دیگر آیا افزایش یا کاهش در مقدار یک متغیر بر متغیر دیگر اثرگذار است یا خیر و اگر اثرگذار است، چگونه تاثیر میگذارد.</a:t>
            </a:r>
            <a:endParaRPr lang="en-US" sz="32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6825850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5203" y="2305546"/>
            <a:ext cx="3600953" cy="2638793"/>
          </a:xfrm>
          <a:prstGeom prst="rect">
            <a:avLst/>
          </a:prstGeom>
        </p:spPr>
      </p:pic>
      <p:sp>
        <p:nvSpPr>
          <p:cNvPr id="13" name="TextBox 12"/>
          <p:cNvSpPr txBox="1"/>
          <p:nvPr/>
        </p:nvSpPr>
        <p:spPr>
          <a:xfrm>
            <a:off x="5512526" y="1724691"/>
            <a:ext cx="4454434" cy="4976555"/>
          </a:xfrm>
          <a:prstGeom prst="rect">
            <a:avLst/>
          </a:prstGeom>
          <a:noFill/>
        </p:spPr>
        <p:txBody>
          <a:bodyPr wrap="square" rtlCol="0">
            <a:spAutoFit/>
          </a:bodyPr>
          <a:lstStyle/>
          <a:p>
            <a:pPr algn="r" rtl="1">
              <a:lnSpc>
                <a:spcPct val="150000"/>
              </a:lnSpc>
            </a:pPr>
            <a:r>
              <a:rPr lang="fa-IR" sz="3600" b="1" dirty="0">
                <a:solidFill>
                  <a:schemeClr val="bg1"/>
                </a:solidFill>
                <a:latin typeface="Calibri" panose="020F0502020204030204" pitchFamily="34" charset="0"/>
                <a:cs typeface="Calibri" panose="020F0502020204030204" pitchFamily="34" charset="0"/>
              </a:rPr>
              <a:t>روش تحقیق</a:t>
            </a:r>
          </a:p>
          <a:p>
            <a:pPr algn="r" rtl="1">
              <a:lnSpc>
                <a:spcPct val="150000"/>
              </a:lnSpc>
            </a:pPr>
            <a:r>
              <a:rPr lang="en-US" sz="3600" b="1" dirty="0">
                <a:solidFill>
                  <a:srgbClr val="C00000"/>
                </a:solidFill>
                <a:latin typeface="Calibri" panose="020F0502020204030204" pitchFamily="34" charset="0"/>
                <a:cs typeface="Calibri" panose="020F0502020204030204" pitchFamily="34" charset="0"/>
              </a:rPr>
              <a:t>x</a:t>
            </a:r>
            <a:r>
              <a:rPr lang="fa-IR" sz="3600" b="1" dirty="0">
                <a:latin typeface="Calibri" panose="020F0502020204030204" pitchFamily="34" charset="0"/>
                <a:cs typeface="Calibri" panose="020F0502020204030204" pitchFamily="34" charset="0"/>
              </a:rPr>
              <a:t>: متغیر مستقل</a:t>
            </a:r>
          </a:p>
          <a:p>
            <a:pPr algn="r" rtl="1">
              <a:lnSpc>
                <a:spcPct val="150000"/>
              </a:lnSpc>
            </a:pPr>
            <a:r>
              <a:rPr lang="en-US" sz="3600" b="1" dirty="0">
                <a:solidFill>
                  <a:srgbClr val="C00000"/>
                </a:solidFill>
                <a:latin typeface="Calibri" panose="020F0502020204030204" pitchFamily="34" charset="0"/>
                <a:cs typeface="Calibri" panose="020F0502020204030204" pitchFamily="34" charset="0"/>
              </a:rPr>
              <a:t>y</a:t>
            </a:r>
            <a:r>
              <a:rPr lang="fa-IR" sz="3600" b="1" dirty="0">
                <a:latin typeface="Calibri" panose="020F0502020204030204" pitchFamily="34" charset="0"/>
                <a:cs typeface="Calibri" panose="020F0502020204030204" pitchFamily="34" charset="0"/>
              </a:rPr>
              <a:t>: متغیر میانجی</a:t>
            </a:r>
          </a:p>
          <a:p>
            <a:pPr algn="r" rtl="1">
              <a:lnSpc>
                <a:spcPct val="150000"/>
              </a:lnSpc>
            </a:pPr>
            <a:r>
              <a:rPr lang="en-US" sz="3600" b="1" dirty="0">
                <a:solidFill>
                  <a:srgbClr val="C00000"/>
                </a:solidFill>
                <a:latin typeface="Calibri" panose="020F0502020204030204" pitchFamily="34" charset="0"/>
                <a:cs typeface="Calibri" panose="020F0502020204030204" pitchFamily="34" charset="0"/>
              </a:rPr>
              <a:t>z</a:t>
            </a:r>
            <a:r>
              <a:rPr lang="fa-IR" sz="3600" b="1" dirty="0">
                <a:latin typeface="Calibri" panose="020F0502020204030204" pitchFamily="34" charset="0"/>
                <a:cs typeface="Calibri" panose="020F0502020204030204" pitchFamily="34" charset="0"/>
              </a:rPr>
              <a:t>: متغیر وابسته</a:t>
            </a:r>
          </a:p>
          <a:p>
            <a:pPr algn="r" rtl="1">
              <a:lnSpc>
                <a:spcPct val="150000"/>
              </a:lnSpc>
            </a:pPr>
            <a:r>
              <a:rPr lang="el-GR" sz="3600" b="1" dirty="0">
                <a:solidFill>
                  <a:srgbClr val="C00000"/>
                </a:solidFill>
                <a:latin typeface="Calibri" panose="020F0502020204030204" pitchFamily="34" charset="0"/>
                <a:cs typeface="Calibri" panose="020F0502020204030204" pitchFamily="34" charset="0"/>
              </a:rPr>
              <a:t>Β</a:t>
            </a:r>
            <a:r>
              <a:rPr lang="fa-IR" sz="3600" b="1" dirty="0">
                <a:latin typeface="Calibri" panose="020F0502020204030204" pitchFamily="34" charset="0"/>
                <a:cs typeface="Calibri" panose="020F0502020204030204" pitchFamily="34" charset="0"/>
              </a:rPr>
              <a:t> و </a:t>
            </a:r>
            <a:r>
              <a:rPr lang="en-US" sz="3600" b="1" dirty="0">
                <a:solidFill>
                  <a:srgbClr val="C00000"/>
                </a:solidFill>
                <a:latin typeface="Calibri" panose="020F0502020204030204" pitchFamily="34" charset="0"/>
                <a:cs typeface="Calibri" panose="020F0502020204030204" pitchFamily="34" charset="0"/>
              </a:rPr>
              <a:t>α</a:t>
            </a:r>
            <a:r>
              <a:rPr lang="fa-IR" sz="3600" b="1" dirty="0">
                <a:latin typeface="Calibri" panose="020F0502020204030204" pitchFamily="34" charset="0"/>
                <a:cs typeface="Calibri" panose="020F0502020204030204" pitchFamily="34" charset="0"/>
              </a:rPr>
              <a:t>: تعدیل گر</a:t>
            </a:r>
            <a:endParaRPr lang="en-US" sz="3600" b="1" dirty="0">
              <a:latin typeface="Calibri" panose="020F0502020204030204" pitchFamily="34" charset="0"/>
              <a:cs typeface="Calibri" panose="020F0502020204030204" pitchFamily="34" charset="0"/>
            </a:endParaRPr>
          </a:p>
          <a:p>
            <a:pPr algn="r" rtl="1">
              <a:lnSpc>
                <a:spcPct val="150000"/>
              </a:lnSpc>
            </a:pPr>
            <a:endParaRPr lang="en-US" sz="36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349675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656217" y="1058092"/>
            <a:ext cx="4754880" cy="830997"/>
          </a:xfrm>
          <a:prstGeom prst="rect">
            <a:avLst/>
          </a:prstGeom>
          <a:noFill/>
        </p:spPr>
        <p:txBody>
          <a:bodyPr wrap="square" rtlCol="0">
            <a:spAutoFit/>
          </a:bodyPr>
          <a:lstStyle/>
          <a:p>
            <a:pPr algn="r" rtl="1"/>
            <a:r>
              <a:rPr lang="fa-IR" sz="4800" b="1" dirty="0">
                <a:solidFill>
                  <a:srgbClr val="C00000"/>
                </a:solidFill>
                <a:latin typeface="Calibri" panose="020F0502020204030204" pitchFamily="34" charset="0"/>
                <a:cs typeface="Calibri" panose="020F0502020204030204" pitchFamily="34" charset="0"/>
              </a:rPr>
              <a:t>برای نمونه:</a:t>
            </a:r>
            <a:endParaRPr lang="en-US" sz="4800" b="1" dirty="0">
              <a:solidFill>
                <a:srgbClr val="C00000"/>
              </a:solidFill>
              <a:latin typeface="Calibri" panose="020F0502020204030204" pitchFamily="34" charset="0"/>
              <a:cs typeface="Calibri" panose="020F0502020204030204" pitchFamily="34"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3851" y="1998617"/>
            <a:ext cx="9144000" cy="4362994"/>
          </a:xfrm>
          <a:prstGeom prst="rect">
            <a:avLst/>
          </a:prstGeom>
        </p:spPr>
      </p:pic>
    </p:spTree>
    <p:extLst>
      <p:ext uri="{BB962C8B-B14F-4D97-AF65-F5344CB8AC3E}">
        <p14:creationId xmlns:p14="http://schemas.microsoft.com/office/powerpoint/2010/main" val="141508040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p:cNvSpPr txBox="1"/>
              <p:nvPr/>
            </p:nvSpPr>
            <p:spPr>
              <a:xfrm>
                <a:off x="3971109" y="1097279"/>
                <a:ext cx="4480560" cy="923330"/>
              </a:xfrm>
              <a:prstGeom prst="rect">
                <a:avLst/>
              </a:prstGeom>
              <a:noFill/>
            </p:spPr>
            <p:txBody>
              <a:bodyPr wrap="square" rtlCol="0">
                <a:spAutoFit/>
              </a:bodyPr>
              <a:lstStyle/>
              <a:p>
                <a:pPr algn="r" rtl="1"/>
                <a14:m>
                  <m:oMathPara xmlns:m="http://schemas.openxmlformats.org/officeDocument/2006/math">
                    <m:oMathParaPr>
                      <m:jc m:val="center"/>
                    </m:oMathParaPr>
                    <m:oMath>
                      <m:r>
                        <a:rPr lang="en-US" sz="5400" b="1" smtClean="0">
                          <a:latin typeface="Cambria Math" panose="02040503050406030204" pitchFamily="18" charset="0"/>
                        </a:rPr>
                        <m:t>−</m:t>
                      </m:r>
                      <m:r>
                        <a:rPr lang="en-US" sz="5400" b="1" i="1">
                          <a:latin typeface="Cambria Math" panose="02040503050406030204" pitchFamily="18" charset="0"/>
                        </a:rPr>
                        <m:t>𝟏</m:t>
                      </m:r>
                      <m:r>
                        <a:rPr lang="en-US" sz="5400" b="1">
                          <a:latin typeface="Cambria Math" panose="02040503050406030204" pitchFamily="18" charset="0"/>
                        </a:rPr>
                        <m:t>≤</m:t>
                      </m:r>
                      <m:r>
                        <a:rPr lang="en-US" sz="5400" b="1" i="1">
                          <a:latin typeface="Cambria Math" panose="02040503050406030204" pitchFamily="18" charset="0"/>
                        </a:rPr>
                        <m:t>𝒓</m:t>
                      </m:r>
                      <m:r>
                        <a:rPr lang="en-US" sz="5400" b="1">
                          <a:latin typeface="Cambria Math" panose="02040503050406030204" pitchFamily="18" charset="0"/>
                        </a:rPr>
                        <m:t> </m:t>
                      </m:r>
                      <m:r>
                        <a:rPr lang="en-US" sz="5400" b="1" i="1">
                          <a:latin typeface="Cambria Math" panose="02040503050406030204" pitchFamily="18" charset="0"/>
                          <a:ea typeface="Cambria Math" panose="02040503050406030204" pitchFamily="18" charset="0"/>
                        </a:rPr>
                        <m:t>≤</m:t>
                      </m:r>
                      <m:r>
                        <a:rPr lang="en-US" sz="5400" b="1" i="1" smtClean="0">
                          <a:latin typeface="Cambria Math" panose="02040503050406030204" pitchFamily="18" charset="0"/>
                          <a:ea typeface="Cambria Math" panose="02040503050406030204" pitchFamily="18" charset="0"/>
                        </a:rPr>
                        <m:t>𝟎</m:t>
                      </m:r>
                    </m:oMath>
                  </m:oMathPara>
                </a14:m>
                <a:endParaRPr lang="en-US" sz="5400" b="1" dirty="0">
                  <a:latin typeface="Calibri" panose="020F0502020204030204" pitchFamily="34" charset="0"/>
                  <a:cs typeface="Calibri" panose="020F0502020204030204" pitchFamily="34" charset="0"/>
                </a:endParaRPr>
              </a:p>
            </p:txBody>
          </p:sp>
        </mc:Choice>
        <mc:Fallback xmlns="">
          <p:sp>
            <p:nvSpPr>
              <p:cNvPr id="3" name="TextBox 2"/>
              <p:cNvSpPr txBox="1">
                <a:spLocks noRot="1" noChangeAspect="1" noMove="1" noResize="1" noEditPoints="1" noAdjustHandles="1" noChangeArrowheads="1" noChangeShapeType="1" noTextEdit="1"/>
              </p:cNvSpPr>
              <p:nvPr/>
            </p:nvSpPr>
            <p:spPr>
              <a:xfrm>
                <a:off x="3971109" y="1097279"/>
                <a:ext cx="4480560" cy="923330"/>
              </a:xfrm>
              <a:prstGeom prst="rect">
                <a:avLst/>
              </a:prstGeom>
              <a:blipFill>
                <a:blip r:embed="rId2"/>
                <a:stretch>
                  <a:fillRect/>
                </a:stretch>
              </a:blipFill>
            </p:spPr>
            <p:txBody>
              <a:bodyPr/>
              <a:lstStyle/>
              <a:p>
                <a:r>
                  <a:rPr lang="en-US">
                    <a:noFill/>
                  </a:rPr>
                  <a:t> </a:t>
                </a:r>
              </a:p>
            </p:txBody>
          </p:sp>
        </mc:Fallback>
      </mc:AlternateContent>
      <p:sp>
        <p:nvSpPr>
          <p:cNvPr id="4" name="TextBox 3"/>
          <p:cNvSpPr txBox="1"/>
          <p:nvPr/>
        </p:nvSpPr>
        <p:spPr>
          <a:xfrm>
            <a:off x="927462" y="2403566"/>
            <a:ext cx="10136777" cy="523220"/>
          </a:xfrm>
          <a:prstGeom prst="rect">
            <a:avLst/>
          </a:prstGeom>
          <a:noFill/>
        </p:spPr>
        <p:txBody>
          <a:bodyPr wrap="square" rtlCol="0">
            <a:spAutoFit/>
          </a:bodyPr>
          <a:lstStyle/>
          <a:p>
            <a:pPr algn="r" rtl="1"/>
            <a:r>
              <a:rPr lang="fa-IR" sz="2800" b="1" dirty="0">
                <a:solidFill>
                  <a:schemeClr val="bg1"/>
                </a:solidFill>
                <a:latin typeface="Calibri" panose="020F0502020204030204" pitchFamily="34" charset="0"/>
                <a:cs typeface="Calibri" panose="020F0502020204030204" pitchFamily="34" charset="0"/>
              </a:rPr>
              <a:t>دو متغیر نسبت به یکدیگر وابسته بوده و وابستگی آنها به یکدیگر معکوس است. </a:t>
            </a:r>
            <a:endParaRPr lang="en-US" sz="2800" b="1" dirty="0">
              <a:solidFill>
                <a:schemeClr val="bg1"/>
              </a:solidFill>
              <a:latin typeface="Calibri" panose="020F0502020204030204" pitchFamily="34" charset="0"/>
              <a:cs typeface="Calibri" panose="020F0502020204030204" pitchFamily="34" charset="0"/>
            </a:endParaRPr>
          </a:p>
        </p:txBody>
      </p:sp>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17964" y="3179114"/>
            <a:ext cx="5355771" cy="315428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87903827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45428" y="1214846"/>
            <a:ext cx="3853543" cy="830997"/>
          </a:xfrm>
          <a:prstGeom prst="rect">
            <a:avLst/>
          </a:prstGeom>
          <a:noFill/>
        </p:spPr>
        <p:txBody>
          <a:bodyPr wrap="square" rtlCol="0">
            <a:spAutoFit/>
          </a:bodyPr>
          <a:lstStyle/>
          <a:p>
            <a:pPr algn="ctr" rtl="1"/>
            <a:r>
              <a:rPr lang="en-US" sz="4800" b="1" dirty="0">
                <a:latin typeface="Calibri" panose="020F0502020204030204" pitchFamily="34" charset="0"/>
                <a:cs typeface="Calibri" panose="020F0502020204030204" pitchFamily="34" charset="0"/>
              </a:rPr>
              <a:t>r = 0 / r ≈ 0</a:t>
            </a:r>
          </a:p>
        </p:txBody>
      </p:sp>
      <p:sp>
        <p:nvSpPr>
          <p:cNvPr id="3" name="TextBox 2"/>
          <p:cNvSpPr txBox="1"/>
          <p:nvPr/>
        </p:nvSpPr>
        <p:spPr>
          <a:xfrm>
            <a:off x="587829" y="2873829"/>
            <a:ext cx="9078686" cy="646331"/>
          </a:xfrm>
          <a:prstGeom prst="rect">
            <a:avLst/>
          </a:prstGeom>
          <a:noFill/>
        </p:spPr>
        <p:txBody>
          <a:bodyPr wrap="square" rtlCol="0">
            <a:spAutoFit/>
          </a:bodyPr>
          <a:lstStyle/>
          <a:p>
            <a:pPr algn="r" rtl="1"/>
            <a:r>
              <a:rPr lang="fa-IR" sz="3600" b="1" dirty="0">
                <a:solidFill>
                  <a:schemeClr val="bg1"/>
                </a:solidFill>
                <a:latin typeface="Calibri" panose="020F0502020204030204" pitchFamily="34" charset="0"/>
                <a:cs typeface="Calibri" panose="020F0502020204030204" pitchFamily="34" charset="0"/>
              </a:rPr>
              <a:t>در این حالت دو متغیر به هم وابستگی ندارند.</a:t>
            </a:r>
            <a:endParaRPr lang="en-US" sz="36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6987248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p:cNvSpPr txBox="1"/>
              <p:nvPr/>
            </p:nvSpPr>
            <p:spPr>
              <a:xfrm>
                <a:off x="4323806" y="1031966"/>
                <a:ext cx="4167052" cy="923330"/>
              </a:xfrm>
              <a:prstGeom prst="rect">
                <a:avLst/>
              </a:prstGeom>
              <a:noFill/>
            </p:spPr>
            <p:txBody>
              <a:bodyPr wrap="square" rtlCol="0">
                <a:spAutoFit/>
              </a:bodyPr>
              <a:lstStyle/>
              <a:p>
                <a:pPr/>
                <a14:m>
                  <m:oMathPara xmlns:m="http://schemas.openxmlformats.org/officeDocument/2006/math">
                    <m:oMath>
                      <m:r>
                        <a:rPr lang="fa-IR" sz="5400" b="1" i="1" smtClean="0">
                          <a:latin typeface="Cambria Math" panose="02040503050406030204" pitchFamily="18" charset="0"/>
                        </a:rPr>
                        <m:t>𝟎</m:t>
                      </m:r>
                      <m:r>
                        <a:rPr lang="en-US" sz="5400" b="1">
                          <a:latin typeface="Cambria Math" panose="02040503050406030204" pitchFamily="18" charset="0"/>
                        </a:rPr>
                        <m:t>≤</m:t>
                      </m:r>
                      <m:r>
                        <a:rPr lang="en-US" sz="5400" b="1" i="1">
                          <a:latin typeface="Cambria Math" panose="02040503050406030204" pitchFamily="18" charset="0"/>
                        </a:rPr>
                        <m:t>𝒓</m:t>
                      </m:r>
                      <m:r>
                        <a:rPr lang="en-US" sz="5400" b="1">
                          <a:latin typeface="Cambria Math" panose="02040503050406030204" pitchFamily="18" charset="0"/>
                        </a:rPr>
                        <m:t> </m:t>
                      </m:r>
                      <m:r>
                        <a:rPr lang="en-US" sz="5400" b="1" i="1">
                          <a:latin typeface="Cambria Math" panose="02040503050406030204" pitchFamily="18" charset="0"/>
                          <a:ea typeface="Cambria Math" panose="02040503050406030204" pitchFamily="18" charset="0"/>
                        </a:rPr>
                        <m:t>≤</m:t>
                      </m:r>
                      <m:r>
                        <a:rPr lang="fa-IR" sz="5400" b="1" i="1" smtClean="0">
                          <a:latin typeface="Cambria Math" panose="02040503050406030204" pitchFamily="18" charset="0"/>
                          <a:ea typeface="Cambria Math" panose="02040503050406030204" pitchFamily="18" charset="0"/>
                        </a:rPr>
                        <m:t>+</m:t>
                      </m:r>
                      <m:r>
                        <a:rPr lang="fa-IR" sz="5400" b="1" i="1" smtClean="0">
                          <a:latin typeface="Cambria Math" panose="02040503050406030204" pitchFamily="18" charset="0"/>
                          <a:ea typeface="Cambria Math" panose="02040503050406030204" pitchFamily="18" charset="0"/>
                        </a:rPr>
                        <m:t>𝟏</m:t>
                      </m:r>
                    </m:oMath>
                  </m:oMathPara>
                </a14:m>
                <a:endParaRPr lang="en-US" sz="5400" dirty="0">
                  <a:latin typeface="Calibri" panose="020F0502020204030204" pitchFamily="34" charset="0"/>
                  <a:cs typeface="Calibri" panose="020F0502020204030204" pitchFamily="34" charset="0"/>
                </a:endParaRPr>
              </a:p>
            </p:txBody>
          </p:sp>
        </mc:Choice>
        <mc:Fallback xmlns="">
          <p:sp>
            <p:nvSpPr>
              <p:cNvPr id="3" name="TextBox 2"/>
              <p:cNvSpPr txBox="1">
                <a:spLocks noRot="1" noChangeAspect="1" noMove="1" noResize="1" noEditPoints="1" noAdjustHandles="1" noChangeArrowheads="1" noChangeShapeType="1" noTextEdit="1"/>
              </p:cNvSpPr>
              <p:nvPr/>
            </p:nvSpPr>
            <p:spPr>
              <a:xfrm>
                <a:off x="4323806" y="1031966"/>
                <a:ext cx="4167052" cy="923330"/>
              </a:xfrm>
              <a:prstGeom prst="rect">
                <a:avLst/>
              </a:prstGeom>
              <a:blipFill>
                <a:blip r:embed="rId2"/>
                <a:stretch>
                  <a:fillRect/>
                </a:stretch>
              </a:blipFill>
            </p:spPr>
            <p:txBody>
              <a:bodyPr/>
              <a:lstStyle/>
              <a:p>
                <a:r>
                  <a:rPr lang="en-US">
                    <a:noFill/>
                  </a:rPr>
                  <a:t> </a:t>
                </a:r>
              </a:p>
            </p:txBody>
          </p:sp>
        </mc:Fallback>
      </mc:AlternateContent>
      <p:sp>
        <p:nvSpPr>
          <p:cNvPr id="4" name="TextBox 3"/>
          <p:cNvSpPr txBox="1"/>
          <p:nvPr/>
        </p:nvSpPr>
        <p:spPr>
          <a:xfrm>
            <a:off x="561703" y="2259874"/>
            <a:ext cx="10267405" cy="954107"/>
          </a:xfrm>
          <a:prstGeom prst="rect">
            <a:avLst/>
          </a:prstGeom>
          <a:noFill/>
        </p:spPr>
        <p:txBody>
          <a:bodyPr wrap="square" rtlCol="0">
            <a:spAutoFit/>
          </a:bodyPr>
          <a:lstStyle/>
          <a:p>
            <a:pPr algn="r" rtl="1"/>
            <a:r>
              <a:rPr lang="fa-IR" sz="2800" b="1" dirty="0">
                <a:solidFill>
                  <a:schemeClr val="bg1"/>
                </a:solidFill>
                <a:latin typeface="Calibri" panose="020F0502020204030204" pitchFamily="34" charset="0"/>
                <a:cs typeface="Calibri" panose="020F0502020204030204" pitchFamily="34" charset="0"/>
              </a:rPr>
              <a:t>دو متغیر با یکدیگر همبستگی دارند و این همبستگی مثبت و مستقیم است، یعنی افزایش یا کاهش در مقدار یک متغیر سبب افزایش یا کاهش در متغیر دیگر می شود.</a:t>
            </a:r>
            <a:endParaRPr lang="en-US" sz="2800" b="1" dirty="0">
              <a:solidFill>
                <a:schemeClr val="bg1"/>
              </a:solidFill>
              <a:latin typeface="Calibri" panose="020F0502020204030204" pitchFamily="34" charset="0"/>
              <a:cs typeface="Calibri" panose="020F0502020204030204" pitchFamily="34"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94518" y="3518559"/>
            <a:ext cx="5353094" cy="273854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12212039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349931" y="940526"/>
            <a:ext cx="5486400" cy="830997"/>
          </a:xfrm>
          <a:prstGeom prst="rect">
            <a:avLst/>
          </a:prstGeom>
          <a:noFill/>
        </p:spPr>
        <p:txBody>
          <a:bodyPr wrap="square" rtlCol="0">
            <a:spAutoFit/>
          </a:bodyPr>
          <a:lstStyle/>
          <a:p>
            <a:pPr algn="r" rtl="1"/>
            <a:r>
              <a:rPr lang="fa-IR" sz="4800" b="1" dirty="0">
                <a:latin typeface="Calibri" panose="020F0502020204030204" pitchFamily="34" charset="0"/>
                <a:cs typeface="Calibri" panose="020F0502020204030204" pitchFamily="34" charset="0"/>
              </a:rPr>
              <a:t>ارزیابی و مدیریت عملکرد</a:t>
            </a:r>
            <a:endParaRPr lang="en-US" sz="4800" b="1" dirty="0">
              <a:latin typeface="Calibri" panose="020F0502020204030204" pitchFamily="34" charset="0"/>
              <a:cs typeface="Calibri" panose="020F0502020204030204" pitchFamily="34" charset="0"/>
            </a:endParaRPr>
          </a:p>
        </p:txBody>
      </p:sp>
      <p:sp>
        <p:nvSpPr>
          <p:cNvPr id="3" name="TextBox 2"/>
          <p:cNvSpPr txBox="1"/>
          <p:nvPr/>
        </p:nvSpPr>
        <p:spPr>
          <a:xfrm>
            <a:off x="1227907" y="2351314"/>
            <a:ext cx="9601200" cy="2610843"/>
          </a:xfrm>
          <a:prstGeom prst="rect">
            <a:avLst/>
          </a:prstGeom>
          <a:noFill/>
        </p:spPr>
        <p:txBody>
          <a:bodyPr wrap="square" rtlCol="0">
            <a:spAutoFit/>
          </a:bodyPr>
          <a:lstStyle/>
          <a:p>
            <a:pPr algn="r" rtl="1">
              <a:lnSpc>
                <a:spcPct val="150000"/>
              </a:lnSpc>
            </a:pPr>
            <a:r>
              <a:rPr lang="fa-IR" sz="2800" b="1" dirty="0">
                <a:solidFill>
                  <a:schemeClr val="bg1"/>
                </a:solidFill>
                <a:latin typeface="Calibri" panose="020F0502020204030204" pitchFamily="34" charset="0"/>
                <a:cs typeface="Calibri" panose="020F0502020204030204" pitchFamily="34" charset="0"/>
              </a:rPr>
              <a:t>اقدامات هدف گذاری، تعیین استاندارد، تدوین شاخص ها، سنجش ها، پایش و برنامه های بهبود عملکرد را گویند که:</a:t>
            </a:r>
          </a:p>
          <a:p>
            <a:pPr algn="r" rtl="1">
              <a:lnSpc>
                <a:spcPct val="150000"/>
              </a:lnSpc>
            </a:pPr>
            <a:r>
              <a:rPr lang="fa-IR" sz="2800" b="1" dirty="0">
                <a:solidFill>
                  <a:schemeClr val="bg1"/>
                </a:solidFill>
                <a:latin typeface="Calibri" panose="020F0502020204030204" pitchFamily="34" charset="0"/>
                <a:cs typeface="Calibri" panose="020F0502020204030204" pitchFamily="34" charset="0"/>
              </a:rPr>
              <a:t>1- تضمین کننده ی اهداف و برنامه های سازمان است.</a:t>
            </a:r>
          </a:p>
          <a:p>
            <a:pPr algn="r" rtl="1">
              <a:lnSpc>
                <a:spcPct val="150000"/>
              </a:lnSpc>
            </a:pPr>
            <a:r>
              <a:rPr lang="fa-IR" sz="2800" b="1" dirty="0">
                <a:solidFill>
                  <a:schemeClr val="bg1"/>
                </a:solidFill>
                <a:latin typeface="Calibri" panose="020F0502020204030204" pitchFamily="34" charset="0"/>
                <a:cs typeface="Calibri" panose="020F0502020204030204" pitchFamily="34" charset="0"/>
              </a:rPr>
              <a:t>2- تضمین کننده ی موفقیت و رشد است.</a:t>
            </a:r>
            <a:endParaRPr lang="en-US" sz="28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7981146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891349" y="1214846"/>
            <a:ext cx="4023360" cy="769441"/>
          </a:xfrm>
          <a:prstGeom prst="rect">
            <a:avLst/>
          </a:prstGeom>
          <a:noFill/>
        </p:spPr>
        <p:txBody>
          <a:bodyPr wrap="square" rtlCol="0">
            <a:spAutoFit/>
          </a:bodyPr>
          <a:lstStyle/>
          <a:p>
            <a:pPr algn="r" rtl="1"/>
            <a:r>
              <a:rPr lang="fa-IR" sz="4400" b="1" dirty="0">
                <a:latin typeface="Calibri" panose="020F0502020204030204" pitchFamily="34" charset="0"/>
                <a:cs typeface="Calibri" panose="020F0502020204030204" pitchFamily="34" charset="0"/>
              </a:rPr>
              <a:t>وظایف مدیریت:</a:t>
            </a:r>
            <a:endParaRPr lang="en-US" sz="4400" b="1" dirty="0">
              <a:latin typeface="Calibri" panose="020F0502020204030204" pitchFamily="34" charset="0"/>
              <a:cs typeface="Calibri" panose="020F0502020204030204" pitchFamily="34" charset="0"/>
            </a:endParaRPr>
          </a:p>
        </p:txBody>
      </p:sp>
      <p:sp>
        <p:nvSpPr>
          <p:cNvPr id="3" name="TextBox 2"/>
          <p:cNvSpPr txBox="1"/>
          <p:nvPr/>
        </p:nvSpPr>
        <p:spPr>
          <a:xfrm>
            <a:off x="3317966" y="2259874"/>
            <a:ext cx="6596743" cy="2246769"/>
          </a:xfrm>
          <a:prstGeom prst="rect">
            <a:avLst/>
          </a:prstGeom>
          <a:noFill/>
        </p:spPr>
        <p:txBody>
          <a:bodyPr wrap="square" rtlCol="0">
            <a:spAutoFit/>
          </a:bodyPr>
          <a:lstStyle/>
          <a:p>
            <a:pPr algn="r" rtl="1"/>
            <a:r>
              <a:rPr lang="fa-IR" sz="2800" b="1" dirty="0">
                <a:solidFill>
                  <a:schemeClr val="bg1"/>
                </a:solidFill>
                <a:latin typeface="Calibri" panose="020F0502020204030204" pitchFamily="34" charset="0"/>
                <a:cs typeface="Calibri" panose="020F0502020204030204" pitchFamily="34" charset="0"/>
              </a:rPr>
              <a:t>برنامه ریزی</a:t>
            </a:r>
          </a:p>
          <a:p>
            <a:pPr algn="r" rtl="1"/>
            <a:r>
              <a:rPr lang="fa-IR" sz="2800" b="1" dirty="0">
                <a:solidFill>
                  <a:schemeClr val="bg1"/>
                </a:solidFill>
                <a:latin typeface="Calibri" panose="020F0502020204030204" pitchFamily="34" charset="0"/>
                <a:cs typeface="Calibri" panose="020F0502020204030204" pitchFamily="34" charset="0"/>
              </a:rPr>
              <a:t>سازماندهی</a:t>
            </a:r>
          </a:p>
          <a:p>
            <a:pPr algn="r" rtl="1"/>
            <a:r>
              <a:rPr lang="fa-IR" sz="2800" b="1" dirty="0">
                <a:solidFill>
                  <a:schemeClr val="bg1"/>
                </a:solidFill>
                <a:latin typeface="Calibri" panose="020F0502020204030204" pitchFamily="34" charset="0"/>
                <a:cs typeface="Calibri" panose="020F0502020204030204" pitchFamily="34" charset="0"/>
              </a:rPr>
              <a:t>هدایت و رهبری</a:t>
            </a:r>
          </a:p>
          <a:p>
            <a:pPr algn="r" rtl="1"/>
            <a:r>
              <a:rPr lang="fa-IR" sz="2800" b="1" dirty="0">
                <a:solidFill>
                  <a:schemeClr val="bg1"/>
                </a:solidFill>
                <a:latin typeface="Calibri" panose="020F0502020204030204" pitchFamily="34" charset="0"/>
                <a:cs typeface="Calibri" panose="020F0502020204030204" pitchFamily="34" charset="0"/>
              </a:rPr>
              <a:t>هماهنگی</a:t>
            </a:r>
          </a:p>
          <a:p>
            <a:pPr algn="r" rtl="1"/>
            <a:r>
              <a:rPr lang="fa-IR" sz="2800" b="1" dirty="0">
                <a:solidFill>
                  <a:schemeClr val="bg1"/>
                </a:solidFill>
                <a:latin typeface="Calibri" panose="020F0502020204030204" pitchFamily="34" charset="0"/>
                <a:cs typeface="Calibri" panose="020F0502020204030204" pitchFamily="34" charset="0"/>
              </a:rPr>
              <a:t>کنترل و نظارت</a:t>
            </a:r>
            <a:endParaRPr lang="en-US" sz="2800" b="1" dirty="0">
              <a:solidFill>
                <a:schemeClr val="bg1"/>
              </a:solidFill>
              <a:latin typeface="Calibri" panose="020F0502020204030204" pitchFamily="34" charset="0"/>
              <a:cs typeface="Calibri" panose="020F050202020403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7547" y="1892846"/>
            <a:ext cx="5722076" cy="399723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83044453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9588" y="653142"/>
            <a:ext cx="6035040" cy="707886"/>
          </a:xfrm>
          <a:prstGeom prst="rect">
            <a:avLst/>
          </a:prstGeom>
          <a:noFill/>
        </p:spPr>
        <p:txBody>
          <a:bodyPr wrap="square" rtlCol="0">
            <a:spAutoFit/>
          </a:bodyPr>
          <a:lstStyle/>
          <a:p>
            <a:pPr algn="ctr" rtl="1"/>
            <a:r>
              <a:rPr lang="fa-IR" sz="4000" b="1" dirty="0">
                <a:latin typeface="Calibri" panose="020F0502020204030204" pitchFamily="34" charset="0"/>
                <a:cs typeface="Calibri" panose="020F0502020204030204" pitchFamily="34" charset="0"/>
              </a:rPr>
              <a:t>چرخه ی ارزیابی و مدیریت عملکرد</a:t>
            </a:r>
            <a:endParaRPr lang="en-US" sz="4000" b="1" dirty="0">
              <a:latin typeface="Calibri" panose="020F0502020204030204" pitchFamily="34" charset="0"/>
              <a:cs typeface="Calibri" panose="020F0502020204030204" pitchFamily="34" charset="0"/>
            </a:endParaRPr>
          </a:p>
        </p:txBody>
      </p:sp>
      <p:graphicFrame>
        <p:nvGraphicFramePr>
          <p:cNvPr id="3" name="Diagram 2"/>
          <p:cNvGraphicFramePr/>
          <p:nvPr>
            <p:extLst>
              <p:ext uri="{D42A27DB-BD31-4B8C-83A1-F6EECF244321}">
                <p14:modId xmlns:p14="http://schemas.microsoft.com/office/powerpoint/2010/main" val="670144086"/>
              </p:ext>
            </p:extLst>
          </p:nvPr>
        </p:nvGraphicFramePr>
        <p:xfrm>
          <a:off x="1515292" y="1909669"/>
          <a:ext cx="9117874" cy="46478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9268378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99508" y="875212"/>
            <a:ext cx="7628709" cy="830997"/>
          </a:xfrm>
          <a:prstGeom prst="rect">
            <a:avLst/>
          </a:prstGeom>
          <a:noFill/>
        </p:spPr>
        <p:txBody>
          <a:bodyPr wrap="square" rtlCol="0">
            <a:spAutoFit/>
          </a:bodyPr>
          <a:lstStyle/>
          <a:p>
            <a:pPr algn="r" rtl="1"/>
            <a:r>
              <a:rPr lang="fa-IR" sz="4800" b="1" dirty="0">
                <a:latin typeface="Calibri" panose="020F0502020204030204" pitchFamily="34" charset="0"/>
                <a:cs typeface="Calibri" panose="020F0502020204030204" pitchFamily="34" charset="0"/>
              </a:rPr>
              <a:t>ارزیابی و مدیریت عملکرد</a:t>
            </a:r>
            <a:endParaRPr lang="en-US" sz="4800" b="1" dirty="0">
              <a:latin typeface="Calibri" panose="020F0502020204030204" pitchFamily="34" charset="0"/>
              <a:cs typeface="Calibri" panose="020F0502020204030204" pitchFamily="34" charset="0"/>
            </a:endParaRPr>
          </a:p>
        </p:txBody>
      </p:sp>
      <p:sp>
        <p:nvSpPr>
          <p:cNvPr id="3" name="TextBox 2"/>
          <p:cNvSpPr txBox="1"/>
          <p:nvPr/>
        </p:nvSpPr>
        <p:spPr>
          <a:xfrm>
            <a:off x="914401" y="1862963"/>
            <a:ext cx="10019212" cy="4616648"/>
          </a:xfrm>
          <a:prstGeom prst="rect">
            <a:avLst/>
          </a:prstGeom>
          <a:noFill/>
        </p:spPr>
        <p:txBody>
          <a:bodyPr wrap="square" rtlCol="0">
            <a:spAutoFit/>
          </a:bodyPr>
          <a:lstStyle/>
          <a:p>
            <a:pPr algn="r" rtl="1">
              <a:lnSpc>
                <a:spcPct val="150000"/>
              </a:lnSpc>
            </a:pPr>
            <a:r>
              <a:rPr lang="fa-IR" sz="2800" b="1" dirty="0">
                <a:solidFill>
                  <a:srgbClr val="C00000"/>
                </a:solidFill>
                <a:latin typeface="Calibri" panose="020F0502020204030204" pitchFamily="34" charset="0"/>
                <a:cs typeface="Calibri" panose="020F0502020204030204" pitchFamily="34" charset="0"/>
              </a:rPr>
              <a:t>1- سطح سازمان: </a:t>
            </a:r>
            <a:r>
              <a:rPr lang="fa-IR" sz="2800" b="1" dirty="0">
                <a:solidFill>
                  <a:schemeClr val="bg1"/>
                </a:solidFill>
                <a:latin typeface="Calibri" panose="020F0502020204030204" pitchFamily="34" charset="0"/>
                <a:cs typeface="Calibri" panose="020F0502020204030204" pitchFamily="34" charset="0"/>
              </a:rPr>
              <a:t>عملکرد کل سازمان ارزیابی می شود مانند: فروش، سود، سهم بازار، رضایت مشتری، رضایت سهامداران و ...</a:t>
            </a:r>
          </a:p>
          <a:p>
            <a:pPr algn="r" rtl="1">
              <a:lnSpc>
                <a:spcPct val="150000"/>
              </a:lnSpc>
            </a:pPr>
            <a:r>
              <a:rPr lang="fa-IR" sz="2800" b="1" dirty="0">
                <a:solidFill>
                  <a:srgbClr val="C00000"/>
                </a:solidFill>
                <a:latin typeface="Calibri" panose="020F0502020204030204" pitchFamily="34" charset="0"/>
                <a:cs typeface="Calibri" panose="020F0502020204030204" pitchFamily="34" charset="0"/>
              </a:rPr>
              <a:t>2- سطح واحدها یا فرآیندها: </a:t>
            </a:r>
            <a:r>
              <a:rPr lang="fa-IR" sz="2800" b="1" dirty="0">
                <a:solidFill>
                  <a:schemeClr val="bg1"/>
                </a:solidFill>
                <a:latin typeface="Calibri" panose="020F0502020204030204" pitchFamily="34" charset="0"/>
                <a:cs typeface="Calibri" panose="020F0502020204030204" pitchFamily="34" charset="0"/>
              </a:rPr>
              <a:t>سطح عملکرد فرآیندهای سازمان و عملکرد واحدها یا تیم ها ارزیابی می شوند مانند: تحقیق برنامه های توسعه ی بازار، کاهش سیکل عملیاتی شرکت و ...</a:t>
            </a:r>
          </a:p>
          <a:p>
            <a:pPr algn="r" rtl="1">
              <a:lnSpc>
                <a:spcPct val="150000"/>
              </a:lnSpc>
            </a:pPr>
            <a:r>
              <a:rPr lang="fa-IR" sz="2800" b="1" dirty="0">
                <a:solidFill>
                  <a:srgbClr val="C00000"/>
                </a:solidFill>
                <a:latin typeface="Calibri" panose="020F0502020204030204" pitchFamily="34" charset="0"/>
                <a:cs typeface="Calibri" panose="020F0502020204030204" pitchFamily="34" charset="0"/>
              </a:rPr>
              <a:t>3- سطح کارکنان: </a:t>
            </a:r>
            <a:r>
              <a:rPr lang="fa-IR" sz="2800" b="1" dirty="0">
                <a:solidFill>
                  <a:schemeClr val="bg1"/>
                </a:solidFill>
                <a:latin typeface="Calibri" panose="020F0502020204030204" pitchFamily="34" charset="0"/>
                <a:cs typeface="Calibri" panose="020F0502020204030204" pitchFamily="34" charset="0"/>
              </a:rPr>
              <a:t>در این سطح عملکرد افراد در چهارچوب مسئولیت ها، وظایف تیم ها و فرآیندهای مربوطه ارزیابی می گردد. (از وظایف مدیر منابع انسانی) </a:t>
            </a:r>
          </a:p>
        </p:txBody>
      </p:sp>
    </p:spTree>
    <p:extLst>
      <p:ext uri="{BB962C8B-B14F-4D97-AF65-F5344CB8AC3E}">
        <p14:creationId xmlns:p14="http://schemas.microsoft.com/office/powerpoint/2010/main" val="189996365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90057" y="914400"/>
            <a:ext cx="7929155" cy="769441"/>
          </a:xfrm>
          <a:prstGeom prst="rect">
            <a:avLst/>
          </a:prstGeom>
          <a:noFill/>
        </p:spPr>
        <p:txBody>
          <a:bodyPr wrap="square" rtlCol="0">
            <a:spAutoFit/>
          </a:bodyPr>
          <a:lstStyle/>
          <a:p>
            <a:pPr algn="r" rtl="1"/>
            <a:r>
              <a:rPr lang="fa-IR" sz="4400" b="1" dirty="0">
                <a:latin typeface="Calibri" panose="020F0502020204030204" pitchFamily="34" charset="0"/>
                <a:cs typeface="Calibri" panose="020F0502020204030204" pitchFamily="34" charset="0"/>
              </a:rPr>
              <a:t>شیوه های ارزیابی عملکرد افراد</a:t>
            </a:r>
            <a:endParaRPr lang="en-US" sz="4400" b="1" dirty="0">
              <a:latin typeface="Calibri" panose="020F0502020204030204" pitchFamily="34" charset="0"/>
              <a:cs typeface="Calibri" panose="020F0502020204030204" pitchFamily="34" charset="0"/>
            </a:endParaRPr>
          </a:p>
        </p:txBody>
      </p:sp>
      <p:sp>
        <p:nvSpPr>
          <p:cNvPr id="3" name="TextBox 2"/>
          <p:cNvSpPr txBox="1"/>
          <p:nvPr/>
        </p:nvSpPr>
        <p:spPr>
          <a:xfrm>
            <a:off x="940526" y="2207623"/>
            <a:ext cx="9914708" cy="3046988"/>
          </a:xfrm>
          <a:prstGeom prst="rect">
            <a:avLst/>
          </a:prstGeom>
          <a:noFill/>
        </p:spPr>
        <p:txBody>
          <a:bodyPr wrap="square" rtlCol="0">
            <a:spAutoFit/>
          </a:bodyPr>
          <a:lstStyle/>
          <a:p>
            <a:pPr algn="r" rtl="1">
              <a:lnSpc>
                <a:spcPct val="150000"/>
              </a:lnSpc>
            </a:pPr>
            <a:r>
              <a:rPr lang="fa-IR" sz="3200" b="1" dirty="0">
                <a:solidFill>
                  <a:srgbClr val="C00000"/>
                </a:solidFill>
                <a:latin typeface="Calibri" panose="020F0502020204030204" pitchFamily="34" charset="0"/>
                <a:cs typeface="Calibri" panose="020F0502020204030204" pitchFamily="34" charset="0"/>
              </a:rPr>
              <a:t>1- روش کمی:</a:t>
            </a:r>
            <a:r>
              <a:rPr lang="fa-IR" sz="3200" b="1" dirty="0">
                <a:solidFill>
                  <a:schemeClr val="bg1"/>
                </a:solidFill>
                <a:latin typeface="Calibri" panose="020F0502020204030204" pitchFamily="34" charset="0"/>
                <a:cs typeface="Calibri" panose="020F0502020204030204" pitchFamily="34" charset="0"/>
              </a:rPr>
              <a:t> بر اساس شاخص ها یا معیارهای کمیت پذیر مانند: تعداد فروش، تعداد مشتری های جذب شده، تعداد خدمات ارائه شده و ...</a:t>
            </a:r>
          </a:p>
          <a:p>
            <a:pPr algn="r" rtl="1">
              <a:lnSpc>
                <a:spcPct val="150000"/>
              </a:lnSpc>
            </a:pPr>
            <a:r>
              <a:rPr lang="fa-IR" sz="3200" b="1" dirty="0">
                <a:solidFill>
                  <a:srgbClr val="C00000"/>
                </a:solidFill>
                <a:latin typeface="Calibri" panose="020F0502020204030204" pitchFamily="34" charset="0"/>
                <a:cs typeface="Calibri" panose="020F0502020204030204" pitchFamily="34" charset="0"/>
              </a:rPr>
              <a:t>2- روش کیفی: </a:t>
            </a:r>
            <a:r>
              <a:rPr lang="fa-IR" sz="3200" b="1" dirty="0">
                <a:solidFill>
                  <a:schemeClr val="bg1"/>
                </a:solidFill>
                <a:latin typeface="Calibri" panose="020F0502020204030204" pitchFamily="34" charset="0"/>
                <a:cs typeface="Calibri" panose="020F0502020204030204" pitchFamily="34" charset="0"/>
              </a:rPr>
              <a:t>بر اساس شاخص ها یا معیارهای کیفی مانند: مسئولیت پذیری، وجدان کاری، نظم و انضباط، کار تیمی و ...</a:t>
            </a:r>
            <a:endParaRPr lang="en-US" sz="3200" b="1" dirty="0">
              <a:solidFill>
                <a:srgbClr val="C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6504824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01292" y="953588"/>
            <a:ext cx="6635932" cy="769441"/>
          </a:xfrm>
          <a:prstGeom prst="rect">
            <a:avLst/>
          </a:prstGeom>
          <a:noFill/>
        </p:spPr>
        <p:txBody>
          <a:bodyPr wrap="square" rtlCol="0">
            <a:spAutoFit/>
          </a:bodyPr>
          <a:lstStyle/>
          <a:p>
            <a:pPr algn="r" rtl="1"/>
            <a:r>
              <a:rPr lang="fa-IR" sz="4400" b="1" dirty="0">
                <a:latin typeface="Calibri" panose="020F0502020204030204" pitchFamily="34" charset="0"/>
                <a:cs typeface="Calibri" panose="020F0502020204030204" pitchFamily="34" charset="0"/>
              </a:rPr>
              <a:t>سنجه های ارزیابی عملکرد کیفی:</a:t>
            </a:r>
            <a:endParaRPr lang="en-US" sz="4400" b="1" dirty="0">
              <a:latin typeface="Calibri" panose="020F0502020204030204" pitchFamily="34" charset="0"/>
              <a:cs typeface="Calibri" panose="020F0502020204030204" pitchFamily="34" charset="0"/>
            </a:endParaRPr>
          </a:p>
        </p:txBody>
      </p:sp>
      <p:sp>
        <p:nvSpPr>
          <p:cNvPr id="3" name="TextBox 2"/>
          <p:cNvSpPr txBox="1"/>
          <p:nvPr/>
        </p:nvSpPr>
        <p:spPr>
          <a:xfrm>
            <a:off x="1632858" y="2167166"/>
            <a:ext cx="8634549" cy="4031873"/>
          </a:xfrm>
          <a:prstGeom prst="rect">
            <a:avLst/>
          </a:prstGeom>
          <a:noFill/>
        </p:spPr>
        <p:txBody>
          <a:bodyPr wrap="square" rtlCol="0">
            <a:spAutoFit/>
          </a:bodyPr>
          <a:lstStyle/>
          <a:p>
            <a:pPr algn="r" rtl="1"/>
            <a:r>
              <a:rPr lang="fa-IR" sz="3200" b="1" dirty="0">
                <a:solidFill>
                  <a:schemeClr val="bg1"/>
                </a:solidFill>
                <a:latin typeface="Calibri" panose="020F0502020204030204" pitchFamily="34" charset="0"/>
                <a:cs typeface="Calibri" panose="020F0502020204030204" pitchFamily="34" charset="0"/>
              </a:rPr>
              <a:t>1- مسئولیت پذیری</a:t>
            </a:r>
          </a:p>
          <a:p>
            <a:pPr algn="r" rtl="1"/>
            <a:r>
              <a:rPr lang="fa-IR" sz="3200" b="1" dirty="0">
                <a:solidFill>
                  <a:schemeClr val="bg1"/>
                </a:solidFill>
                <a:latin typeface="Calibri" panose="020F0502020204030204" pitchFamily="34" charset="0"/>
                <a:cs typeface="Calibri" panose="020F0502020204030204" pitchFamily="34" charset="0"/>
              </a:rPr>
              <a:t>2- پاسخگویی نسبت به مسئولیت عملکرد</a:t>
            </a:r>
          </a:p>
          <a:p>
            <a:pPr algn="r" rtl="1"/>
            <a:r>
              <a:rPr lang="fa-IR" sz="3200" b="1" dirty="0">
                <a:solidFill>
                  <a:schemeClr val="bg1"/>
                </a:solidFill>
                <a:latin typeface="Calibri" panose="020F0502020204030204" pitchFamily="34" charset="0"/>
                <a:cs typeface="Calibri" panose="020F0502020204030204" pitchFamily="34" charset="0"/>
              </a:rPr>
              <a:t>3- استفاده ی مطلوب از زمان</a:t>
            </a:r>
          </a:p>
          <a:p>
            <a:pPr algn="r" rtl="1"/>
            <a:r>
              <a:rPr lang="fa-IR" sz="3200" b="1" dirty="0">
                <a:solidFill>
                  <a:schemeClr val="bg1"/>
                </a:solidFill>
                <a:latin typeface="Calibri" panose="020F0502020204030204" pitchFamily="34" charset="0"/>
                <a:cs typeface="Calibri" panose="020F0502020204030204" pitchFamily="34" charset="0"/>
              </a:rPr>
              <a:t>4- هدایت همکاران</a:t>
            </a:r>
          </a:p>
          <a:p>
            <a:pPr algn="r" rtl="1"/>
            <a:r>
              <a:rPr lang="fa-IR" sz="3200" b="1" dirty="0">
                <a:solidFill>
                  <a:schemeClr val="bg1"/>
                </a:solidFill>
                <a:latin typeface="Calibri" panose="020F0502020204030204" pitchFamily="34" charset="0"/>
                <a:cs typeface="Calibri" panose="020F0502020204030204" pitchFamily="34" charset="0"/>
              </a:rPr>
              <a:t>5- خودمدیریتی یا خودهدایتی</a:t>
            </a:r>
          </a:p>
          <a:p>
            <a:pPr algn="r" rtl="1"/>
            <a:r>
              <a:rPr lang="fa-IR" sz="3200" b="1" dirty="0">
                <a:solidFill>
                  <a:schemeClr val="bg1"/>
                </a:solidFill>
                <a:latin typeface="Calibri" panose="020F0502020204030204" pitchFamily="34" charset="0"/>
                <a:cs typeface="Calibri" panose="020F0502020204030204" pitchFamily="34" charset="0"/>
              </a:rPr>
              <a:t>6- مشارکت و همکاری و کار تیمی</a:t>
            </a:r>
          </a:p>
          <a:p>
            <a:pPr algn="r" rtl="1"/>
            <a:r>
              <a:rPr lang="fa-IR" sz="3200" b="1" dirty="0">
                <a:solidFill>
                  <a:schemeClr val="bg1"/>
                </a:solidFill>
                <a:latin typeface="Calibri" panose="020F0502020204030204" pitchFamily="34" charset="0"/>
                <a:cs typeface="Calibri" panose="020F0502020204030204" pitchFamily="34" charset="0"/>
              </a:rPr>
              <a:t>7- پذیرش مسئولیت ها</a:t>
            </a:r>
          </a:p>
          <a:p>
            <a:pPr algn="r" rtl="1"/>
            <a:r>
              <a:rPr lang="fa-IR" sz="3200" b="1" dirty="0">
                <a:solidFill>
                  <a:schemeClr val="bg1"/>
                </a:solidFill>
                <a:latin typeface="Calibri" panose="020F0502020204030204" pitchFamily="34" charset="0"/>
                <a:cs typeface="Calibri" panose="020F0502020204030204" pitchFamily="34" charset="0"/>
              </a:rPr>
              <a:t>8- عدم مقاومت در برابر تغییر</a:t>
            </a:r>
          </a:p>
        </p:txBody>
      </p:sp>
    </p:spTree>
    <p:extLst>
      <p:ext uri="{BB962C8B-B14F-4D97-AF65-F5344CB8AC3E}">
        <p14:creationId xmlns:p14="http://schemas.microsoft.com/office/powerpoint/2010/main" val="365565050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24743" y="1920240"/>
            <a:ext cx="8412480" cy="4524315"/>
          </a:xfrm>
          <a:prstGeom prst="rect">
            <a:avLst/>
          </a:prstGeom>
          <a:noFill/>
        </p:spPr>
        <p:txBody>
          <a:bodyPr wrap="square" rtlCol="0">
            <a:spAutoFit/>
          </a:bodyPr>
          <a:lstStyle/>
          <a:p>
            <a:pPr algn="r" rtl="1"/>
            <a:r>
              <a:rPr lang="fa-IR" sz="3200" b="1" dirty="0">
                <a:solidFill>
                  <a:schemeClr val="bg1"/>
                </a:solidFill>
                <a:latin typeface="Calibri" panose="020F0502020204030204" pitchFamily="34" charset="0"/>
                <a:cs typeface="Calibri" panose="020F0502020204030204" pitchFamily="34" charset="0"/>
              </a:rPr>
              <a:t>9- خلاقیت و ارائه ی ایده های جدید</a:t>
            </a:r>
          </a:p>
          <a:p>
            <a:pPr algn="r" rtl="1"/>
            <a:r>
              <a:rPr lang="fa-IR" sz="3200" b="1" dirty="0">
                <a:solidFill>
                  <a:schemeClr val="bg1"/>
                </a:solidFill>
                <a:latin typeface="Calibri" panose="020F0502020204030204" pitchFamily="34" charset="0"/>
                <a:cs typeface="Calibri" panose="020F0502020204030204" pitchFamily="34" charset="0"/>
              </a:rPr>
              <a:t>10- کیفیت انجام کار در زمان مناسب</a:t>
            </a:r>
          </a:p>
          <a:p>
            <a:pPr algn="r" rtl="1"/>
            <a:r>
              <a:rPr lang="fa-IR" sz="3200" b="1" dirty="0">
                <a:solidFill>
                  <a:schemeClr val="bg1"/>
                </a:solidFill>
                <a:latin typeface="Calibri" panose="020F0502020204030204" pitchFamily="34" charset="0"/>
                <a:cs typeface="Calibri" panose="020F0502020204030204" pitchFamily="34" charset="0"/>
              </a:rPr>
              <a:t>11- کمیت انجام کار در زمان مناسب</a:t>
            </a:r>
          </a:p>
          <a:p>
            <a:pPr algn="r" rtl="1"/>
            <a:r>
              <a:rPr lang="fa-IR" sz="3200" b="1" dirty="0">
                <a:solidFill>
                  <a:schemeClr val="bg1"/>
                </a:solidFill>
                <a:latin typeface="Calibri" panose="020F0502020204030204" pitchFamily="34" charset="0"/>
                <a:cs typeface="Calibri" panose="020F0502020204030204" pitchFamily="34" charset="0"/>
              </a:rPr>
              <a:t>12- صیانت و حفظ منابع و اموال سازمانی</a:t>
            </a:r>
          </a:p>
          <a:p>
            <a:pPr algn="r" rtl="1"/>
            <a:r>
              <a:rPr lang="fa-IR" sz="3200" b="1" dirty="0">
                <a:solidFill>
                  <a:schemeClr val="bg1"/>
                </a:solidFill>
                <a:latin typeface="Calibri" panose="020F0502020204030204" pitchFamily="34" charset="0"/>
                <a:cs typeface="Calibri" panose="020F0502020204030204" pitchFamily="34" charset="0"/>
              </a:rPr>
              <a:t>13- تعلق و تعهد و وفاداری به سازمان</a:t>
            </a:r>
          </a:p>
          <a:p>
            <a:pPr algn="r" rtl="1"/>
            <a:r>
              <a:rPr lang="fa-IR" sz="3200" b="1" dirty="0">
                <a:solidFill>
                  <a:schemeClr val="bg1"/>
                </a:solidFill>
                <a:latin typeface="Calibri" panose="020F0502020204030204" pitchFamily="34" charset="0"/>
                <a:cs typeface="Calibri" panose="020F0502020204030204" pitchFamily="34" charset="0"/>
              </a:rPr>
              <a:t>14- رفتار اثربخش با همکاران و با ذی نفعان داخلی</a:t>
            </a:r>
          </a:p>
          <a:p>
            <a:pPr algn="r" rtl="1"/>
            <a:r>
              <a:rPr lang="fa-IR" sz="3200" b="1" dirty="0">
                <a:solidFill>
                  <a:schemeClr val="bg1"/>
                </a:solidFill>
                <a:latin typeface="Calibri" panose="020F0502020204030204" pitchFamily="34" charset="0"/>
                <a:cs typeface="Calibri" panose="020F0502020204030204" pitchFamily="34" charset="0"/>
              </a:rPr>
              <a:t>15- رفتار اثربخش با همکاران و با ذی نفعان خارجی</a:t>
            </a:r>
          </a:p>
          <a:p>
            <a:pPr algn="r" rtl="1"/>
            <a:r>
              <a:rPr lang="fa-IR" sz="3200" b="1" dirty="0">
                <a:solidFill>
                  <a:schemeClr val="bg1"/>
                </a:solidFill>
                <a:latin typeface="Calibri" panose="020F0502020204030204" pitchFamily="34" charset="0"/>
                <a:cs typeface="Calibri" panose="020F0502020204030204" pitchFamily="34" charset="0"/>
              </a:rPr>
              <a:t>16- نوع دوستی</a:t>
            </a:r>
            <a:endParaRPr lang="en-US" sz="3200" b="1" dirty="0">
              <a:solidFill>
                <a:schemeClr val="bg1"/>
              </a:solidFill>
              <a:latin typeface="Calibri" panose="020F0502020204030204" pitchFamily="34" charset="0"/>
              <a:cs typeface="Calibri" panose="020F0502020204030204" pitchFamily="34" charset="0"/>
            </a:endParaRPr>
          </a:p>
          <a:p>
            <a:pPr algn="r" rtl="1"/>
            <a:endParaRPr lang="en-US" sz="3200" dirty="0"/>
          </a:p>
        </p:txBody>
      </p:sp>
    </p:spTree>
    <p:extLst>
      <p:ext uri="{BB962C8B-B14F-4D97-AF65-F5344CB8AC3E}">
        <p14:creationId xmlns:p14="http://schemas.microsoft.com/office/powerpoint/2010/main" val="252499505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89365" y="809898"/>
            <a:ext cx="5421086" cy="769441"/>
          </a:xfrm>
          <a:prstGeom prst="rect">
            <a:avLst/>
          </a:prstGeom>
          <a:noFill/>
        </p:spPr>
        <p:txBody>
          <a:bodyPr wrap="square" rtlCol="0">
            <a:spAutoFit/>
          </a:bodyPr>
          <a:lstStyle/>
          <a:p>
            <a:pPr algn="ctr" rtl="1"/>
            <a:r>
              <a:rPr lang="fa-IR" sz="4400" b="1" dirty="0">
                <a:latin typeface="Calibri" panose="020F0502020204030204" pitchFamily="34" charset="0"/>
                <a:cs typeface="Calibri" panose="020F0502020204030204" pitchFamily="34" charset="0"/>
              </a:rPr>
              <a:t>بازخورد 360 درجه</a:t>
            </a:r>
            <a:endParaRPr lang="en-US" sz="4400" b="1" dirty="0">
              <a:latin typeface="Calibri" panose="020F0502020204030204" pitchFamily="34" charset="0"/>
              <a:cs typeface="Calibri" panose="020F0502020204030204" pitchFamily="34"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6914" y="2135379"/>
            <a:ext cx="8725989" cy="37629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75330699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90055" y="875211"/>
            <a:ext cx="7929155" cy="769441"/>
          </a:xfrm>
          <a:prstGeom prst="rect">
            <a:avLst/>
          </a:prstGeom>
          <a:noFill/>
        </p:spPr>
        <p:txBody>
          <a:bodyPr wrap="square" rtlCol="0">
            <a:spAutoFit/>
          </a:bodyPr>
          <a:lstStyle/>
          <a:p>
            <a:pPr algn="r" rtl="1"/>
            <a:r>
              <a:rPr lang="fa-IR" sz="4400" b="1" dirty="0">
                <a:latin typeface="Calibri" panose="020F0502020204030204" pitchFamily="34" charset="0"/>
                <a:cs typeface="Calibri" panose="020F0502020204030204" pitchFamily="34" charset="0"/>
              </a:rPr>
              <a:t>نکاتی در مورد اجرای ارزیابی 360 درجه</a:t>
            </a:r>
            <a:endParaRPr lang="en-US" sz="4400" b="1" dirty="0">
              <a:latin typeface="Calibri" panose="020F0502020204030204" pitchFamily="34" charset="0"/>
              <a:cs typeface="Calibri" panose="020F0502020204030204" pitchFamily="34" charset="0"/>
            </a:endParaRPr>
          </a:p>
        </p:txBody>
      </p:sp>
      <p:sp>
        <p:nvSpPr>
          <p:cNvPr id="3" name="TextBox 2"/>
          <p:cNvSpPr txBox="1"/>
          <p:nvPr/>
        </p:nvSpPr>
        <p:spPr>
          <a:xfrm>
            <a:off x="1005839" y="1959429"/>
            <a:ext cx="10097589" cy="4467057"/>
          </a:xfrm>
          <a:prstGeom prst="rect">
            <a:avLst/>
          </a:prstGeom>
          <a:noFill/>
        </p:spPr>
        <p:txBody>
          <a:bodyPr wrap="square" rtlCol="0">
            <a:spAutoFit/>
          </a:bodyPr>
          <a:lstStyle/>
          <a:p>
            <a:pPr algn="r" rtl="1">
              <a:lnSpc>
                <a:spcPct val="150000"/>
              </a:lnSpc>
            </a:pPr>
            <a:r>
              <a:rPr lang="fa-IR" sz="2400" b="1" dirty="0">
                <a:solidFill>
                  <a:schemeClr val="bg1"/>
                </a:solidFill>
                <a:latin typeface="Calibri" panose="020F0502020204030204" pitchFamily="34" charset="0"/>
                <a:cs typeface="Calibri" panose="020F0502020204030204" pitchFamily="34" charset="0"/>
              </a:rPr>
              <a:t>1- نباید تمام 360 درجه را یکباره در سازمان اجرا کرد، بلکه باید مرحله به مرحله متناسب با بلوغ، پذیرش و آمادگی سازمان پیش رفت.</a:t>
            </a:r>
          </a:p>
          <a:p>
            <a:pPr algn="r" rtl="1">
              <a:lnSpc>
                <a:spcPct val="150000"/>
              </a:lnSpc>
            </a:pPr>
            <a:r>
              <a:rPr lang="fa-IR" sz="2400" b="1" dirty="0">
                <a:solidFill>
                  <a:schemeClr val="bg1"/>
                </a:solidFill>
                <a:latin typeface="Calibri" panose="020F0502020204030204" pitchFamily="34" charset="0"/>
                <a:cs typeface="Calibri" panose="020F0502020204030204" pitchFamily="34" charset="0"/>
              </a:rPr>
              <a:t>2- به هر کدام از ارزیابی کنندگان وزنی اختصاص داده شود. بالاترین وزن به مشتری و مافوق و سپس بهتر است پس از آن به همکار و زیردست و سپس کمترین وزن به خود فرد تعلق گیرد.</a:t>
            </a:r>
          </a:p>
          <a:p>
            <a:pPr algn="r" rtl="1">
              <a:lnSpc>
                <a:spcPct val="150000"/>
              </a:lnSpc>
            </a:pPr>
            <a:r>
              <a:rPr lang="fa-IR" sz="2400" b="1" dirty="0">
                <a:solidFill>
                  <a:schemeClr val="bg1"/>
                </a:solidFill>
                <a:latin typeface="Calibri" panose="020F0502020204030204" pitchFamily="34" charset="0"/>
                <a:cs typeface="Calibri" panose="020F0502020204030204" pitchFamily="34" charset="0"/>
              </a:rPr>
              <a:t>3- در زمانی که یک فرد توسط همکاران ارزیابی می شود، ارزیابی بصورت غیرضربدری انجام گیرد.</a:t>
            </a:r>
          </a:p>
          <a:p>
            <a:pPr algn="r" rtl="1">
              <a:lnSpc>
                <a:spcPct val="150000"/>
              </a:lnSpc>
            </a:pPr>
            <a:r>
              <a:rPr lang="fa-IR" sz="2400" b="1" dirty="0">
                <a:solidFill>
                  <a:schemeClr val="bg1"/>
                </a:solidFill>
                <a:latin typeface="Calibri" panose="020F0502020204030204" pitchFamily="34" charset="0"/>
                <a:cs typeface="Calibri" panose="020F0502020204030204" pitchFamily="34" charset="0"/>
              </a:rPr>
              <a:t>4- در زمانی که مافوق توسط زیردست ارزیابی می شود فقط تعداد محدودی از زیردستان مافوق را ارزیابی نمایند.</a:t>
            </a:r>
          </a:p>
          <a:p>
            <a:pPr algn="r" rtl="1">
              <a:lnSpc>
                <a:spcPct val="150000"/>
              </a:lnSpc>
            </a:pPr>
            <a:endParaRPr lang="fa-IR" sz="24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7119636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98171" y="1985553"/>
            <a:ext cx="8948057" cy="3785652"/>
          </a:xfrm>
          <a:prstGeom prst="rect">
            <a:avLst/>
          </a:prstGeom>
          <a:noFill/>
        </p:spPr>
        <p:txBody>
          <a:bodyPr wrap="square" rtlCol="0">
            <a:spAutoFit/>
          </a:bodyPr>
          <a:lstStyle/>
          <a:p>
            <a:pPr algn="r" rtl="1">
              <a:lnSpc>
                <a:spcPct val="150000"/>
              </a:lnSpc>
            </a:pPr>
            <a:r>
              <a:rPr lang="fa-IR" sz="2400" b="1" dirty="0">
                <a:solidFill>
                  <a:schemeClr val="bg1"/>
                </a:solidFill>
                <a:latin typeface="Calibri" panose="020F0502020204030204" pitchFamily="34" charset="0"/>
                <a:cs typeface="Calibri" panose="020F0502020204030204" pitchFamily="34" charset="0"/>
              </a:rPr>
              <a:t>5- شاخص ها و معیارهای ارزیابی برای هر ارزیابی کننده متفاوت باشد. </a:t>
            </a:r>
          </a:p>
          <a:p>
            <a:pPr algn="r" rtl="1">
              <a:lnSpc>
                <a:spcPct val="150000"/>
              </a:lnSpc>
            </a:pPr>
            <a:r>
              <a:rPr lang="fa-IR" sz="2400" b="1" dirty="0">
                <a:solidFill>
                  <a:schemeClr val="bg1"/>
                </a:solidFill>
                <a:latin typeface="Calibri" panose="020F0502020204030204" pitchFamily="34" charset="0"/>
                <a:cs typeface="Calibri" panose="020F0502020204030204" pitchFamily="34" charset="0"/>
              </a:rPr>
              <a:t>(بخش مشترک + بخش اختصاصی در مورد شاخص ها)</a:t>
            </a:r>
          </a:p>
          <a:p>
            <a:pPr algn="r" rtl="1">
              <a:lnSpc>
                <a:spcPct val="150000"/>
              </a:lnSpc>
            </a:pPr>
            <a:r>
              <a:rPr lang="fa-IR" sz="2400" b="1" dirty="0">
                <a:solidFill>
                  <a:schemeClr val="bg1"/>
                </a:solidFill>
                <a:latin typeface="Calibri" panose="020F0502020204030204" pitchFamily="34" charset="0"/>
                <a:cs typeface="Calibri" panose="020F0502020204030204" pitchFamily="34" charset="0"/>
              </a:rPr>
              <a:t>6- بازه ی متناسب جهت ارزیابی عملکرد بین 2 تا 3 ماه است.</a:t>
            </a:r>
          </a:p>
          <a:p>
            <a:pPr algn="r" rtl="1">
              <a:lnSpc>
                <a:spcPct val="150000"/>
              </a:lnSpc>
            </a:pPr>
            <a:r>
              <a:rPr lang="fa-IR" sz="2400" b="1" dirty="0">
                <a:solidFill>
                  <a:schemeClr val="bg1"/>
                </a:solidFill>
                <a:latin typeface="Calibri" panose="020F0502020204030204" pitchFamily="34" charset="0"/>
                <a:cs typeface="Calibri" panose="020F0502020204030204" pitchFamily="34" charset="0"/>
              </a:rPr>
              <a:t>7- به عنوان مکمل فرم های ارزیابی از روش فرم های وقایع حساس استفاده شود.</a:t>
            </a:r>
          </a:p>
          <a:p>
            <a:pPr algn="r" rtl="1">
              <a:lnSpc>
                <a:spcPct val="150000"/>
              </a:lnSpc>
            </a:pPr>
            <a:r>
              <a:rPr lang="fa-IR" sz="2400" b="1" dirty="0">
                <a:solidFill>
                  <a:schemeClr val="bg1"/>
                </a:solidFill>
                <a:latin typeface="Calibri" panose="020F0502020204030204" pitchFamily="34" charset="0"/>
                <a:cs typeface="Calibri" panose="020F0502020204030204" pitchFamily="34" charset="0"/>
              </a:rPr>
              <a:t>8- در ارزیابی از طیف </a:t>
            </a:r>
            <a:r>
              <a:rPr lang="fa-IR" sz="2400" b="1" i="1" dirty="0">
                <a:solidFill>
                  <a:schemeClr val="bg1"/>
                </a:solidFill>
                <a:latin typeface="Calibri" panose="020F0502020204030204" pitchFamily="34" charset="0"/>
                <a:cs typeface="Calibri" panose="020F0502020204030204" pitchFamily="34" charset="0"/>
              </a:rPr>
              <a:t>لیکرت </a:t>
            </a:r>
            <a:r>
              <a:rPr lang="fa-IR" sz="2400" b="1" dirty="0">
                <a:solidFill>
                  <a:schemeClr val="bg1"/>
                </a:solidFill>
                <a:latin typeface="Calibri" panose="020F0502020204030204" pitchFamily="34" charset="0"/>
                <a:cs typeface="Calibri" panose="020F0502020204030204" pitchFamily="34" charset="0"/>
              </a:rPr>
              <a:t>حداکثر بین 5 تا 7 گزینه ای انتخاب شود.</a:t>
            </a:r>
          </a:p>
          <a:p>
            <a:pPr algn="r" rtl="1">
              <a:lnSpc>
                <a:spcPct val="150000"/>
              </a:lnSpc>
            </a:pPr>
            <a:r>
              <a:rPr lang="fa-IR" sz="2400" b="1" dirty="0">
                <a:solidFill>
                  <a:schemeClr val="bg1"/>
                </a:solidFill>
                <a:latin typeface="Calibri" panose="020F0502020204030204" pitchFamily="34" charset="0"/>
                <a:cs typeface="Calibri" panose="020F0502020204030204" pitchFamily="34" charset="0"/>
              </a:rPr>
              <a:t>9- تعداد پاسخ یا امتیازات ارزیابی در طیف </a:t>
            </a:r>
            <a:r>
              <a:rPr lang="fa-IR" sz="2400" b="1" i="1" dirty="0">
                <a:solidFill>
                  <a:schemeClr val="bg1"/>
                </a:solidFill>
                <a:latin typeface="Calibri" panose="020F0502020204030204" pitchFamily="34" charset="0"/>
                <a:cs typeface="Calibri" panose="020F0502020204030204" pitchFamily="34" charset="0"/>
              </a:rPr>
              <a:t>لیکرت </a:t>
            </a:r>
            <a:r>
              <a:rPr lang="fa-IR" sz="2400" b="1" dirty="0">
                <a:solidFill>
                  <a:schemeClr val="bg1"/>
                </a:solidFill>
                <a:latin typeface="Calibri" panose="020F0502020204030204" pitchFamily="34" charset="0"/>
                <a:cs typeface="Calibri" panose="020F0502020204030204" pitchFamily="34" charset="0"/>
              </a:rPr>
              <a:t>ترجیحا فرد باشد.</a:t>
            </a:r>
          </a:p>
          <a:p>
            <a:pPr algn="r" rtl="1"/>
            <a:endParaRPr lang="en-US" sz="2400" dirty="0"/>
          </a:p>
        </p:txBody>
      </p:sp>
    </p:spTree>
    <p:extLst>
      <p:ext uri="{BB962C8B-B14F-4D97-AF65-F5344CB8AC3E}">
        <p14:creationId xmlns:p14="http://schemas.microsoft.com/office/powerpoint/2010/main" val="311058339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11680" y="2168435"/>
            <a:ext cx="7916091" cy="1938992"/>
          </a:xfrm>
          <a:prstGeom prst="rect">
            <a:avLst/>
          </a:prstGeom>
          <a:noFill/>
        </p:spPr>
        <p:txBody>
          <a:bodyPr wrap="square" rtlCol="0">
            <a:spAutoFit/>
          </a:bodyPr>
          <a:lstStyle/>
          <a:p>
            <a:pPr algn="ctr" rtl="1"/>
            <a:r>
              <a:rPr lang="fa-IR" sz="12000" dirty="0">
                <a:ln w="0"/>
                <a:effectLst>
                  <a:outerShdw blurRad="38100" dist="19050" dir="2700000" algn="tl" rotWithShape="0">
                    <a:schemeClr val="dk1">
                      <a:alpha val="40000"/>
                    </a:schemeClr>
                  </a:outerShdw>
                </a:effectLst>
                <a:latin typeface="Calibri" panose="020F0502020204030204" pitchFamily="34" charset="0"/>
                <a:cs typeface="Calibri" panose="020F0502020204030204" pitchFamily="34" charset="0"/>
              </a:rPr>
              <a:t>پایان</a:t>
            </a:r>
            <a:endParaRPr lang="en-US" sz="120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65449228"/>
      </p:ext>
    </p:extLst>
  </p:cSld>
  <p:clrMapOvr>
    <a:masterClrMapping/>
  </p:clrMapOvr>
</p:sld>
</file>

<file path=ppt/theme/theme1.xml><?xml version="1.0" encoding="utf-8"?>
<a:theme xmlns:a="http://schemas.openxmlformats.org/drawingml/2006/main" name="Berlin">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92000"/>
                <a:satMod val="200000"/>
                <a:lumMod val="128000"/>
              </a:schemeClr>
            </a:gs>
            <a:gs pos="50000">
              <a:schemeClr val="phClr">
                <a:shade val="100000"/>
                <a:hueMod val="100000"/>
                <a:satMod val="110000"/>
                <a:lumMod val="130000"/>
              </a:schemeClr>
            </a:gs>
            <a:gs pos="100000">
              <a:schemeClr val="phClr">
                <a:shade val="78000"/>
                <a:hueMod val="118000"/>
                <a:satMod val="12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7DC10E3-4FF5-456B-A359-A0F378C1E5F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Berlin</Template>
  <TotalTime>2209</TotalTime>
  <Words>4849</Words>
  <Application>Microsoft Office PowerPoint</Application>
  <PresentationFormat>Widescreen</PresentationFormat>
  <Paragraphs>723</Paragraphs>
  <Slides>115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115</vt:i4>
      </vt:variant>
    </vt:vector>
  </HeadingPairs>
  <TitlesOfParts>
    <vt:vector size="122" baseType="lpstr">
      <vt:lpstr>Andalus</vt:lpstr>
      <vt:lpstr>Arial</vt:lpstr>
      <vt:lpstr>Calibri</vt:lpstr>
      <vt:lpstr>Cambria Math</vt:lpstr>
      <vt:lpstr>Trebuchet MS</vt:lpstr>
      <vt:lpstr>Wingdings</vt:lpstr>
      <vt:lpstr>Berlin</vt:lpstr>
      <vt:lpstr>HUMAN RESOURCES</vt:lpstr>
      <vt:lpstr>مدیریت منابع انسانی</vt:lpstr>
      <vt:lpstr>کارمندیابی؛ جذب و استخدام تجزیه و تحلیل شغل نظام جبران خدمت، حقوق و دستمزد نظام ارزیابی عملکرد کارکنان  </vt:lpstr>
      <vt:lpstr>تعریف منابع انسانی</vt:lpstr>
      <vt:lpstr>ماموریت مدیریت منابع انسانی</vt:lpstr>
      <vt:lpstr>PowerPoint Presentation</vt:lpstr>
      <vt:lpstr>PowerPoint Presentation</vt:lpstr>
      <vt:lpstr>فرآیند مدیریت منابع انسانی</vt:lpstr>
      <vt:lpstr> شغل و سمت</vt:lpstr>
      <vt:lpstr>PowerPoint Presentation</vt:lpstr>
      <vt:lpstr>PowerPoint Presentation</vt:lpstr>
      <vt:lpstr>PowerPoint Presentation</vt:lpstr>
      <vt:lpstr>PowerPoint Presentation</vt:lpstr>
      <vt:lpstr>PowerPoint Presentation</vt:lpstr>
      <vt:lpstr>PowerPoint Presentation</vt:lpstr>
      <vt:lpstr>وظیفه</vt:lpstr>
      <vt:lpstr>مسئولیت</vt:lpstr>
      <vt:lpstr>اختیار</vt:lpstr>
      <vt:lpstr>PowerPoint Presentation</vt:lpstr>
      <vt:lpstr>پاسخگویی</vt:lpstr>
      <vt:lpstr>روش تجزیه و تحلیل شغل یا سمت به شیوه ی" دیکوم"</vt:lpstr>
      <vt:lpstr>PowerPoint Presentation</vt:lpstr>
      <vt:lpstr>PowerPoint Presentation</vt:lpstr>
      <vt:lpstr>ارزشیابی شغل یا سمت</vt:lpstr>
      <vt:lpstr>روش اجرایی دیکوم جهت شناسایی وظایف اصلی و فرعی</vt:lpstr>
      <vt:lpstr>PowerPoint Presentation</vt:lpstr>
      <vt:lpstr>PowerPoint Presentation</vt:lpstr>
      <vt:lpstr>تعیین شرایط احراز شغل یا سمت</vt:lpstr>
      <vt:lpstr>فرآیند جذب و استخدام</vt:lpstr>
      <vt:lpstr>PowerPoint Presentation</vt:lpstr>
      <vt:lpstr>PowerPoint Presentation</vt:lpstr>
      <vt:lpstr>PowerPoint Presentation</vt:lpstr>
      <vt:lpstr>PowerPoint Presentation</vt:lpstr>
      <vt:lpstr>کانال های کارمندیابی</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مصاحبه</vt:lpstr>
      <vt:lpstr>بلوغ فرد برای شغل یا سمت</vt:lpstr>
      <vt:lpstr>ارکان مصاحبه</vt:lpstr>
      <vt:lpstr>پرسش های مصاحبه</vt:lpstr>
      <vt:lpstr>انواع مصاحبه</vt:lpstr>
      <vt:lpstr>PowerPoint Presentation</vt:lpstr>
      <vt:lpstr>زمان بندی مصاحبه</vt:lpstr>
      <vt:lpstr>بخش بندی مصاحبه</vt:lpstr>
      <vt:lpstr>استراتژی های مصاحبه</vt:lpstr>
      <vt:lpstr>روش بیوگرافی:</vt:lpstr>
      <vt:lpstr>PowerPoint Presentation</vt:lpstr>
      <vt:lpstr>PowerPoint Presentation</vt:lpstr>
      <vt:lpstr>روش هدفمند یا معیار محور:</vt:lpstr>
      <vt:lpstr>تکنیک های مصاحبه</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تکنیک STAR در مصاحبه</vt:lpstr>
      <vt:lpstr>PowerPoint Presentation</vt:lpstr>
      <vt:lpstr>PowerPoint Presentation</vt:lpstr>
      <vt:lpstr>PowerPoint Presentation</vt:lpstr>
      <vt:lpstr>PowerPoint Presentation</vt:lpstr>
      <vt:lpstr>نظام حفظ و نگهداری منابع</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عارضه یابی نظام حقوق و دستمزد و جبران خدمت</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Teachers</cp:lastModifiedBy>
  <cp:revision>208</cp:revision>
  <dcterms:created xsi:type="dcterms:W3CDTF">2018-10-14T19:10:45Z</dcterms:created>
  <dcterms:modified xsi:type="dcterms:W3CDTF">2026-08-09T14:42:58Z</dcterms:modified>
</cp:coreProperties>
</file>